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extended-properties" Target="docProps/app.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 Id="rIdDeg" Type="http://schemas.openxmlformats.org/officeDocument/2006/relationships/image" Target="../media/degradeSignalPlus.png"/></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rotWithShape="1">
          <a:blip r:embed="rIdDeg"/>
          <a:stretch>
            <a:fillRect/>
          </a:stretch>
        </a:blipFill>
        <a:effectLst/>
      </p:bgPr>
    </p:bg>
    <p:spTree>
      <p:nvGrpSpPr>
        <p:cNvPr id="1" name=""/>
        <p:cNvGrpSpPr/>
        <p:nvPr/>
      </p:nvGrpSpPr>
      <p:grpSpPr>
        <a:xfrm>
          <a:off x="0" y="0"/>
          <a:ext cx="0" cy="0"/>
          <a:chOff x="0" y="0"/>
          <a:chExt cx="0" cy="0"/>
        </a:xfrm>
      </p:grpSpPr>
      <p:pic>
        <p:nvPicPr>
          <p:cNvPr id="2" name="Image 0" descr="/home/claude/axit/logo/AXIT_logo/AXIT_logo_blanc.png">    </p:cNvPr>
          <p:cNvPicPr>
            <a:picLocks noChangeAspect="1"/>
          </p:cNvPicPr>
          <p:nvPr/>
        </p:nvPicPr>
        <p:blipFill>
          <a:blip r:embed="rId1"/>
          <a:stretch>
            <a:fillRect/>
          </a:stretch>
        </p:blipFill>
        <p:spPr>
          <a:xfrm>
            <a:off x="612648" y="420624"/>
            <a:ext cx="1664665" cy="402336"/>
          </a:xfrm>
          <a:prstGeom prst="rect">
            <a:avLst/>
          </a:prstGeom>
        </p:spPr>
      </p:pic>
      <p:sp>
        <p:nvSpPr>
          <p:cNvPr id="3" name="Shape 0"/>
          <p:cNvSpPr/>
          <p:nvPr/>
        </p:nvSpPr>
        <p:spPr>
          <a:xfrm>
            <a:off x="612648" y="1097280"/>
            <a:ext cx="2395728" cy="310896"/>
          </a:xfrm>
          <a:prstGeom prst="roundRect">
            <a:avLst>
              <a:gd name="adj" fmla="val 47059"/>
            </a:avLst>
          </a:prstGeom>
          <a:solidFill>
            <a:srgbClr val="4A1D93"/>
          </a:solidFill>
          <a:ln w="12700">
            <a:solidFill>
              <a:srgbClr val="5C2AA8"/>
            </a:solidFill>
            <a:prstDash val="solid"/>
          </a:ln>
        </p:spPr>
        <p:txBody>
          <a:bodyPr/>
          <a:p/>
        </p:txBody>
      </p:sp>
      <p:sp>
        <p:nvSpPr>
          <p:cNvPr id="4" name="Text 1"/>
          <p:cNvSpPr/>
          <p:nvPr/>
        </p:nvSpPr>
        <p:spPr>
          <a:xfrm>
            <a:off x="612648" y="1097280"/>
            <a:ext cx="2395728" cy="310896"/>
          </a:xfrm>
          <a:prstGeom prst="rect">
            <a:avLst/>
          </a:prstGeom>
          <a:noFill/>
          <a:ln/>
        </p:spPr>
        <p:txBody>
          <a:bodyPr wrap="square" lIns="0" tIns="0" rIns="0" bIns="0" rtlCol="0" anchor="ctr"/>
          <a:lstStyle/>
          <a:p>
            <a:pPr algn="ctr" indent="0" marL="0">
              <a:buNone/>
            </a:pPr>
            <a:r>
              <a:rPr lang="en-US" sz="950" b="1" spc="80" kern="0" dirty="0">
                <a:solidFill>
                  <a:srgbClr val="5AEDF8"/>
                </a:solidFill>
                <a:latin typeface="Space Grotesk" pitchFamily="34" charset="0"/>
                <a:ea typeface="Space Grotesk" pitchFamily="34" charset="-122"/>
                <a:cs typeface="Space Grotesk" pitchFamily="34" charset="-120"/>
              </a:rPr>
              <a:t>Éditeur français · depuis 1998</a:t>
            </a:r>
            <a:endParaRPr lang="en-US" sz="950" dirty="0"/>
          </a:p>
        </p:txBody>
      </p:sp>
      <p:sp>
        <p:nvSpPr>
          <p:cNvPr id="5" name="Text 2"/>
          <p:cNvSpPr/>
          <p:nvPr/>
        </p:nvSpPr>
        <p:spPr>
          <a:xfrm>
            <a:off x="612648" y="1554480"/>
            <a:ext cx="10881360" cy="274320"/>
          </a:xfrm>
          <a:prstGeom prst="rect">
            <a:avLst/>
          </a:prstGeom>
          <a:noFill/>
          <a:ln/>
        </p:spPr>
        <p:txBody>
          <a:bodyPr wrap="square" lIns="0" tIns="0" rIns="0" bIns="0" rtlCol="0" anchor="ctr"/>
          <a:lstStyle/>
          <a:p>
            <a:pPr indent="0" marL="0">
              <a:buNone/>
            </a:pPr>
            <a:r>
              <a:rPr lang="en-US" sz="950" b="1" spc="110" kern="0" dirty="0">
                <a:solidFill>
                  <a:srgbClr val="E4DAFA"/>
                </a:solidFill>
                <a:latin typeface="Inter" pitchFamily="34" charset="0"/>
                <a:ea typeface="Inter" pitchFamily="34" charset="-122"/>
                <a:cs typeface="Inter" pitchFamily="34" charset="-120"/>
              </a:rPr>
              <a:t>ANALYSE DE TRAFIC · REFACTURATION · QUALITÉ D'ACCUEIL · TÉLÉPHONIE DES ÉTABLISSEMENTS</a:t>
            </a:r>
            <a:endParaRPr lang="en-US" sz="950" dirty="0"/>
          </a:p>
        </p:txBody>
      </p:sp>
      <p:sp>
        <p:nvSpPr>
          <p:cNvPr id="6" name="Text 3"/>
          <p:cNvSpPr/>
          <p:nvPr/>
        </p:nvSpPr>
        <p:spPr>
          <a:xfrm>
            <a:off x="612648" y="1901952"/>
            <a:ext cx="10515600" cy="960120"/>
          </a:xfrm>
          <a:prstGeom prst="rect">
            <a:avLst/>
          </a:prstGeom>
          <a:noFill/>
          <a:ln/>
        </p:spPr>
        <p:txBody>
          <a:bodyPr wrap="square" lIns="0" tIns="0" rIns="0" bIns="0" rtlCol="0" anchor="ctr"/>
          <a:lstStyle/>
          <a:p>
            <a:pPr indent="0" marL="0">
              <a:buNone/>
            </a:pPr>
            <a:r>
              <a:rPr lang="en-US" sz="5000" b="1" dirty="0">
                <a:solidFill>
                  <a:srgbClr val="FFFFFF"/>
                </a:solidFill>
                <a:latin typeface="Space Grotesk" pitchFamily="34" charset="0"/>
                <a:ea typeface="Space Grotesk" pitchFamily="34" charset="-122"/>
                <a:cs typeface="Space Grotesk" pitchFamily="34" charset="-120"/>
              </a:rPr>
              <a:t>Qui nous sommes</a:t>
            </a:r>
            <a:endParaRPr lang="en-US" sz="5000" dirty="0"/>
          </a:p>
        </p:txBody>
      </p:sp>
      <p:sp>
        <p:nvSpPr>
          <p:cNvPr id="7" name="Text 4"/>
          <p:cNvSpPr/>
          <p:nvPr/>
        </p:nvSpPr>
        <p:spPr>
          <a:xfrm>
            <a:off x="612648" y="2907792"/>
            <a:ext cx="9509760" cy="868680"/>
          </a:xfrm>
          <a:prstGeom prst="rect">
            <a:avLst/>
          </a:prstGeom>
          <a:noFill/>
          <a:ln/>
        </p:spPr>
        <p:txBody>
          <a:bodyPr wrap="square" lIns="0" tIns="0" rIns="0" bIns="0" rtlCol="0" anchor="ctr"/>
          <a:lstStyle/>
          <a:p>
            <a:pPr indent="0" marL="0">
              <a:lnSpc>
                <a:spcPts val="3000"/>
              </a:lnSpc>
              <a:buNone/>
            </a:pPr>
            <a:r>
              <a:rPr lang="en-US" sz="2100" dirty="0">
                <a:solidFill>
                  <a:srgbClr val="5AEDF8"/>
                </a:solidFill>
                <a:latin typeface="Space Grotesk" pitchFamily="34" charset="0"/>
                <a:ea typeface="Space Grotesk" pitchFamily="34" charset="-122"/>
                <a:cs typeface="Space Grotesk" pitchFamily="34" charset="-120"/>
              </a:rPr>
              <a:t>Vingt-huit ans sur un seul métier :</a:t>
            </a:r>
            <a:endParaRPr lang="en-US" sz="2100" dirty="0"/>
          </a:p>
          <a:p>
            <a:pPr indent="0" marL="0">
              <a:lnSpc>
                <a:spcPts val="3000"/>
              </a:lnSpc>
              <a:buNone/>
            </a:pPr>
            <a:r>
              <a:rPr lang="en-US" sz="2100" dirty="0">
                <a:solidFill>
                  <a:srgbClr val="5AEDF8"/>
                </a:solidFill>
                <a:latin typeface="Space Grotesk" pitchFamily="34" charset="0"/>
                <a:ea typeface="Space Grotesk" pitchFamily="34" charset="-122"/>
                <a:cs typeface="Space Grotesk" pitchFamily="34" charset="-120"/>
              </a:rPr>
              <a:t>lire les communications, et en tirer une décision.</a:t>
            </a:r>
            <a:endParaRPr lang="en-US" sz="2100" dirty="0"/>
          </a:p>
        </p:txBody>
      </p:sp>
      <p:sp>
        <p:nvSpPr>
          <p:cNvPr id="8" name="Text 5"/>
          <p:cNvSpPr/>
          <p:nvPr/>
        </p:nvSpPr>
        <p:spPr>
          <a:xfrm>
            <a:off x="612648" y="3913632"/>
            <a:ext cx="9509760" cy="685800"/>
          </a:xfrm>
          <a:prstGeom prst="rect">
            <a:avLst/>
          </a:prstGeom>
          <a:noFill/>
          <a:ln/>
        </p:spPr>
        <p:txBody>
          <a:bodyPr wrap="square" lIns="0" tIns="0" rIns="0" bIns="0" rtlCol="0" anchor="ctr"/>
          <a:lstStyle/>
          <a:p>
            <a:pPr indent="0" marL="0">
              <a:lnSpc>
                <a:spcPts val="1800"/>
              </a:lnSpc>
              <a:buNone/>
            </a:pPr>
            <a:r>
              <a:rPr lang="en-US" sz="1200" dirty="0">
                <a:solidFill>
                  <a:srgbClr val="E4DAFA"/>
                </a:solidFill>
                <a:latin typeface="Inter" pitchFamily="34" charset="0"/>
                <a:ea typeface="Inter" pitchFamily="34" charset="-122"/>
                <a:cs typeface="Inter" pitchFamily="34" charset="-120"/>
              </a:rPr>
              <a:t>Nous n'avons jamais changé de sujet. Nous écrivons nos logiciels, nous les faisons installer par un réseau d'intégrateurs, et nous les installons chez vous plutôt que de vous demander de nous confier vos données.</a:t>
            </a:r>
            <a:endParaRPr lang="en-US" sz="1200" dirty="0"/>
          </a:p>
        </p:txBody>
      </p:sp>
      <p:sp>
        <p:nvSpPr>
          <p:cNvPr id="9" name="Shape 6"/>
          <p:cNvSpPr/>
          <p:nvPr/>
        </p:nvSpPr>
        <p:spPr>
          <a:xfrm>
            <a:off x="612648" y="4754880"/>
            <a:ext cx="1444752" cy="329184"/>
          </a:xfrm>
          <a:prstGeom prst="roundRect">
            <a:avLst>
              <a:gd name="adj" fmla="val 47222"/>
            </a:avLst>
          </a:prstGeom>
          <a:solidFill>
            <a:srgbClr val="4A1D93"/>
          </a:solidFill>
          <a:ln w="12700">
            <a:solidFill>
              <a:srgbClr val="5C2AA8"/>
            </a:solidFill>
            <a:prstDash val="solid"/>
          </a:ln>
        </p:spPr>
        <p:txBody>
          <a:bodyPr/>
          <a:p/>
        </p:txBody>
      </p:sp>
      <p:sp>
        <p:nvSpPr>
          <p:cNvPr id="10" name="Text 7"/>
          <p:cNvSpPr/>
          <p:nvPr/>
        </p:nvSpPr>
        <p:spPr>
          <a:xfrm>
            <a:off x="612648" y="4754880"/>
            <a:ext cx="1444752" cy="329184"/>
          </a:xfrm>
          <a:prstGeom prst="rect">
            <a:avLst/>
          </a:prstGeom>
          <a:noFill/>
          <a:ln/>
        </p:spPr>
        <p:txBody>
          <a:bodyPr wrap="square" lIns="0" tIns="0" rIns="0" bIns="0" rtlCol="0" anchor="ctr"/>
          <a:lstStyle/>
          <a:p>
            <a:pPr algn="ctr" indent="0" marL="0">
              <a:buNone/>
            </a:pPr>
            <a:r>
              <a:rPr lang="en-US" sz="950" b="1" dirty="0">
                <a:solidFill>
                  <a:srgbClr val="ECEBF7"/>
                </a:solidFill>
                <a:latin typeface="Inter" pitchFamily="34" charset="0"/>
                <a:ea typeface="Inter" pitchFamily="34" charset="-122"/>
                <a:cs typeface="Inter" pitchFamily="34" charset="-120"/>
              </a:rPr>
              <a:t>Entreprises</a:t>
            </a:r>
            <a:endParaRPr lang="en-US" sz="950" dirty="0"/>
          </a:p>
        </p:txBody>
      </p:sp>
      <p:sp>
        <p:nvSpPr>
          <p:cNvPr id="11" name="Shape 8"/>
          <p:cNvSpPr/>
          <p:nvPr/>
        </p:nvSpPr>
        <p:spPr>
          <a:xfrm>
            <a:off x="2185416" y="4754880"/>
            <a:ext cx="1444752" cy="329184"/>
          </a:xfrm>
          <a:prstGeom prst="roundRect">
            <a:avLst>
              <a:gd name="adj" fmla="val 47222"/>
            </a:avLst>
          </a:prstGeom>
          <a:solidFill>
            <a:srgbClr val="4A1D93"/>
          </a:solidFill>
          <a:ln w="12700">
            <a:solidFill>
              <a:srgbClr val="5C2AA8"/>
            </a:solidFill>
            <a:prstDash val="solid"/>
          </a:ln>
        </p:spPr>
        <p:txBody>
          <a:bodyPr/>
          <a:p/>
        </p:txBody>
      </p:sp>
      <p:sp>
        <p:nvSpPr>
          <p:cNvPr id="12" name="Text 9"/>
          <p:cNvSpPr/>
          <p:nvPr/>
        </p:nvSpPr>
        <p:spPr>
          <a:xfrm>
            <a:off x="2185416" y="4754880"/>
            <a:ext cx="1444752" cy="329184"/>
          </a:xfrm>
          <a:prstGeom prst="rect">
            <a:avLst/>
          </a:prstGeom>
          <a:noFill/>
          <a:ln/>
        </p:spPr>
        <p:txBody>
          <a:bodyPr wrap="square" lIns="0" tIns="0" rIns="0" bIns="0" rtlCol="0" anchor="ctr"/>
          <a:lstStyle/>
          <a:p>
            <a:pPr algn="ctr" indent="0" marL="0">
              <a:buNone/>
            </a:pPr>
            <a:r>
              <a:rPr lang="en-US" sz="950" b="1" dirty="0">
                <a:solidFill>
                  <a:srgbClr val="ECEBF7"/>
                </a:solidFill>
                <a:latin typeface="Inter" pitchFamily="34" charset="0"/>
                <a:ea typeface="Inter" pitchFamily="34" charset="-122"/>
                <a:cs typeface="Inter" pitchFamily="34" charset="-120"/>
              </a:rPr>
              <a:t>Collectivités</a:t>
            </a:r>
            <a:endParaRPr lang="en-US" sz="950" dirty="0"/>
          </a:p>
        </p:txBody>
      </p:sp>
      <p:sp>
        <p:nvSpPr>
          <p:cNvPr id="13" name="Shape 10"/>
          <p:cNvSpPr/>
          <p:nvPr/>
        </p:nvSpPr>
        <p:spPr>
          <a:xfrm>
            <a:off x="3758184" y="4754880"/>
            <a:ext cx="1444752" cy="329184"/>
          </a:xfrm>
          <a:prstGeom prst="roundRect">
            <a:avLst>
              <a:gd name="adj" fmla="val 47222"/>
            </a:avLst>
          </a:prstGeom>
          <a:solidFill>
            <a:srgbClr val="4A1D93"/>
          </a:solidFill>
          <a:ln w="12700">
            <a:solidFill>
              <a:srgbClr val="5C2AA8"/>
            </a:solidFill>
            <a:prstDash val="solid"/>
          </a:ln>
        </p:spPr>
        <p:txBody>
          <a:bodyPr/>
          <a:p/>
        </p:txBody>
      </p:sp>
      <p:sp>
        <p:nvSpPr>
          <p:cNvPr id="14" name="Text 11"/>
          <p:cNvSpPr/>
          <p:nvPr/>
        </p:nvSpPr>
        <p:spPr>
          <a:xfrm>
            <a:off x="3758184" y="4754880"/>
            <a:ext cx="1444752" cy="329184"/>
          </a:xfrm>
          <a:prstGeom prst="rect">
            <a:avLst/>
          </a:prstGeom>
          <a:noFill/>
          <a:ln/>
        </p:spPr>
        <p:txBody>
          <a:bodyPr wrap="square" lIns="0" tIns="0" rIns="0" bIns="0" rtlCol="0" anchor="ctr"/>
          <a:lstStyle/>
          <a:p>
            <a:pPr algn="ctr" indent="0" marL="0">
              <a:buNone/>
            </a:pPr>
            <a:r>
              <a:rPr lang="en-US" sz="950" b="1" dirty="0">
                <a:solidFill>
                  <a:srgbClr val="ECEBF7"/>
                </a:solidFill>
                <a:latin typeface="Inter" pitchFamily="34" charset="0"/>
                <a:ea typeface="Inter" pitchFamily="34" charset="-122"/>
                <a:cs typeface="Inter" pitchFamily="34" charset="-120"/>
              </a:rPr>
              <a:t>Santé &amp; EHPAD</a:t>
            </a:r>
            <a:endParaRPr lang="en-US" sz="950" dirty="0"/>
          </a:p>
        </p:txBody>
      </p:sp>
      <p:sp>
        <p:nvSpPr>
          <p:cNvPr id="15" name="Shape 12"/>
          <p:cNvSpPr/>
          <p:nvPr/>
        </p:nvSpPr>
        <p:spPr>
          <a:xfrm>
            <a:off x="5330952" y="4754880"/>
            <a:ext cx="1444752" cy="329184"/>
          </a:xfrm>
          <a:prstGeom prst="roundRect">
            <a:avLst>
              <a:gd name="adj" fmla="val 47222"/>
            </a:avLst>
          </a:prstGeom>
          <a:solidFill>
            <a:srgbClr val="4A1D93"/>
          </a:solidFill>
          <a:ln w="12700">
            <a:solidFill>
              <a:srgbClr val="5C2AA8"/>
            </a:solidFill>
            <a:prstDash val="solid"/>
          </a:ln>
        </p:spPr>
        <p:txBody>
          <a:bodyPr/>
          <a:p/>
        </p:txBody>
      </p:sp>
      <p:sp>
        <p:nvSpPr>
          <p:cNvPr id="16" name="Text 13"/>
          <p:cNvSpPr/>
          <p:nvPr/>
        </p:nvSpPr>
        <p:spPr>
          <a:xfrm>
            <a:off x="5330952" y="4754880"/>
            <a:ext cx="1444752" cy="329184"/>
          </a:xfrm>
          <a:prstGeom prst="rect">
            <a:avLst/>
          </a:prstGeom>
          <a:noFill/>
          <a:ln/>
        </p:spPr>
        <p:txBody>
          <a:bodyPr wrap="square" lIns="0" tIns="0" rIns="0" bIns="0" rtlCol="0" anchor="ctr"/>
          <a:lstStyle/>
          <a:p>
            <a:pPr algn="ctr" indent="0" marL="0">
              <a:buNone/>
            </a:pPr>
            <a:r>
              <a:rPr lang="en-US" sz="950" b="1" dirty="0">
                <a:solidFill>
                  <a:srgbClr val="ECEBF7"/>
                </a:solidFill>
                <a:latin typeface="Inter" pitchFamily="34" charset="0"/>
                <a:ea typeface="Inter" pitchFamily="34" charset="-122"/>
                <a:cs typeface="Inter" pitchFamily="34" charset="-120"/>
              </a:rPr>
              <a:t>Hôtellerie</a:t>
            </a:r>
            <a:endParaRPr lang="en-US" sz="950" dirty="0"/>
          </a:p>
        </p:txBody>
      </p:sp>
      <p:sp>
        <p:nvSpPr>
          <p:cNvPr id="17" name="Text 14"/>
          <p:cNvSpPr/>
          <p:nvPr/>
        </p:nvSpPr>
        <p:spPr>
          <a:xfrm>
            <a:off x="612648" y="5806440"/>
            <a:ext cx="7315200" cy="640080"/>
          </a:xfrm>
          <a:prstGeom prst="rect">
            <a:avLst/>
          </a:prstGeom>
          <a:noFill/>
          <a:ln/>
        </p:spPr>
        <p:txBody>
          <a:bodyPr wrap="square" lIns="0" tIns="0" rIns="0" bIns="0" rtlCol="0" anchor="ctr"/>
          <a:lstStyle/>
          <a:p>
            <a:pPr indent="0" marL="0">
              <a:lnSpc>
                <a:spcPts val="1500"/>
              </a:lnSpc>
              <a:buNone/>
            </a:pPr>
            <a:r>
              <a:rPr lang="en-US" sz="1050" b="1" dirty="0">
                <a:solidFill>
                  <a:srgbClr val="ECEBF7"/>
                </a:solidFill>
                <a:latin typeface="Inter" pitchFamily="34" charset="0"/>
                <a:ea typeface="Inter" pitchFamily="34" charset="-122"/>
                <a:cs typeface="Inter" pitchFamily="34" charset="-120"/>
              </a:rPr>
              <a:t>Farid Maamar  ·  Philippe Prost</a:t>
            </a:r>
            <a:pPr indent="0" marL="0">
              <a:lnSpc>
                <a:spcPts val="1500"/>
              </a:lnSpc>
              <a:buNone/>
            </a:pPr>
            <a:endParaRPr lang="en-US" sz="1050" dirty="0"/>
          </a:p>
          <a:p>
            <a:pPr indent="0" marL="0">
              <a:lnSpc>
                <a:spcPts val="1500"/>
              </a:lnSpc>
              <a:buNone/>
            </a:pPr>
            <a:r>
              <a:rPr lang="en-US" sz="950" dirty="0">
                <a:solidFill>
                  <a:srgbClr val="E4DAFA"/>
                </a:solidFill>
                <a:latin typeface="Inter" pitchFamily="34" charset="0"/>
                <a:ea typeface="Inter" pitchFamily="34" charset="-122"/>
                <a:cs typeface="Inter" pitchFamily="34" charset="-120"/>
              </a:rPr>
              <a:t>fmaamar@comtrafic.com  ·  php@comtrafic.com  ·  06 24 25 73 70  ·  août 2026</a:t>
            </a:r>
            <a:endParaRPr lang="en-US" sz="10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8F7FC"/>
        </a:solidFill>
      </p:bgPr>
    </p:bg>
    <p:spTree>
      <p:nvGrpSpPr>
        <p:cNvPr id="1" name=""/>
        <p:cNvGrpSpPr/>
        <p:nvPr/>
      </p:nvGrpSpPr>
      <p:grpSpPr>
        <a:xfrm>
          <a:off x="0" y="0"/>
          <a:ext cx="0" cy="0"/>
          <a:chOff x="0" y="0"/>
          <a:chExt cx="0" cy="0"/>
        </a:xfrm>
      </p:grpSpPr>
      <p:sp>
        <p:nvSpPr>
          <p:cNvPr id="2" name="Text 0"/>
          <p:cNvSpPr/>
          <p:nvPr/>
        </p:nvSpPr>
        <p:spPr>
          <a:xfrm>
            <a:off x="612648" y="384048"/>
            <a:ext cx="10963656" cy="274320"/>
          </a:xfrm>
          <a:prstGeom prst="rect">
            <a:avLst/>
          </a:prstGeom>
          <a:noFill/>
          <a:ln/>
        </p:spPr>
        <p:txBody>
          <a:bodyPr wrap="square" lIns="0" tIns="0" rIns="0" bIns="0" rtlCol="0" anchor="ctr"/>
          <a:lstStyle/>
          <a:p>
            <a:pPr indent="0" marL="0">
              <a:buNone/>
            </a:pPr>
            <a:r>
              <a:rPr lang="en-US" sz="1050" b="1" spc="120" kern="0" dirty="0">
                <a:solidFill>
                  <a:srgbClr val="6B21C9"/>
                </a:solidFill>
                <a:latin typeface="Space Grotesk" pitchFamily="34" charset="0"/>
                <a:ea typeface="Space Grotesk" pitchFamily="34" charset="-122"/>
                <a:cs typeface="Space Grotesk" pitchFamily="34" charset="-120"/>
              </a:rPr>
              <a:t>VOS DONNÉES</a:t>
            </a:r>
            <a:endParaRPr lang="en-US" sz="1050" dirty="0"/>
          </a:p>
        </p:txBody>
      </p:sp>
      <p:sp>
        <p:nvSpPr>
          <p:cNvPr id="3" name="Text 1"/>
          <p:cNvSpPr/>
          <p:nvPr/>
        </p:nvSpPr>
        <p:spPr>
          <a:xfrm>
            <a:off x="612648" y="603504"/>
            <a:ext cx="10963656" cy="566928"/>
          </a:xfrm>
          <a:prstGeom prst="rect">
            <a:avLst/>
          </a:prstGeom>
          <a:noFill/>
          <a:ln/>
        </p:spPr>
        <p:txBody>
          <a:bodyPr wrap="square" lIns="0" tIns="0" rIns="0" bIns="0" rtlCol="0" anchor="ctr"/>
          <a:lstStyle/>
          <a:p>
            <a:pPr indent="0" marL="0">
              <a:buNone/>
            </a:pPr>
            <a:r>
              <a:rPr lang="en-US" sz="2600" b="1" dirty="0">
                <a:solidFill>
                  <a:srgbClr val="14152B"/>
                </a:solidFill>
                <a:latin typeface="Space Grotesk" pitchFamily="34" charset="0"/>
                <a:ea typeface="Space Grotesk" pitchFamily="34" charset="-122"/>
                <a:cs typeface="Space Grotesk" pitchFamily="34" charset="-120"/>
              </a:rPr>
              <a:t>Nous ne vous demandons pas de les faire sortir de chez vous</a:t>
            </a:r>
            <a:endParaRPr lang="en-US" sz="2600" dirty="0"/>
          </a:p>
        </p:txBody>
      </p:sp>
      <p:sp>
        <p:nvSpPr>
          <p:cNvPr id="4" name="Text 2"/>
          <p:cNvSpPr/>
          <p:nvPr/>
        </p:nvSpPr>
        <p:spPr>
          <a:xfrm>
            <a:off x="612648" y="1188720"/>
            <a:ext cx="10963656" cy="310896"/>
          </a:xfrm>
          <a:prstGeom prst="rect">
            <a:avLst/>
          </a:prstGeom>
          <a:noFill/>
          <a:ln/>
        </p:spPr>
        <p:txBody>
          <a:bodyPr wrap="square" lIns="0" tIns="0" rIns="0" bIns="0" rtlCol="0" anchor="ctr"/>
          <a:lstStyle/>
          <a:p>
            <a:pPr indent="0" marL="0">
              <a:buNone/>
            </a:pPr>
            <a:r>
              <a:rPr lang="en-US" sz="1200" dirty="0">
                <a:solidFill>
                  <a:srgbClr val="4E5170"/>
                </a:solidFill>
                <a:latin typeface="Inter" pitchFamily="34" charset="0"/>
                <a:ea typeface="Inter" pitchFamily="34" charset="-122"/>
                <a:cs typeface="Inter" pitchFamily="34" charset="-120"/>
              </a:rPr>
              <a:t>C'est un choix d'architecture, pas une option payante</a:t>
            </a:r>
            <a:endParaRPr lang="en-US" sz="1200" dirty="0"/>
          </a:p>
        </p:txBody>
      </p:sp>
      <p:sp>
        <p:nvSpPr>
          <p:cNvPr id="5" name="Shape 3"/>
          <p:cNvSpPr/>
          <p:nvPr/>
        </p:nvSpPr>
        <p:spPr>
          <a:xfrm>
            <a:off x="612648" y="1691640"/>
            <a:ext cx="5321808" cy="2240280"/>
          </a:xfrm>
          <a:prstGeom prst="roundRect">
            <a:avLst>
              <a:gd name="adj" fmla="val 3265"/>
            </a:avLst>
          </a:prstGeom>
          <a:solidFill>
            <a:srgbClr val="E9F7F0"/>
          </a:solidFill>
          <a:ln w="12700">
            <a:solidFill>
              <a:srgbClr val="CDEBDD"/>
            </a:solidFill>
            <a:prstDash val="solid"/>
          </a:ln>
          <a:effectLst>
            <a:outerShdw sx="100000" sy="100000" kx="0" ky="0" algn="bl" rotWithShape="0" blurRad="127000" dist="38100" dir="5400000">
              <a:srgbClr val="080C1A">
                <a:alpha val="16000"/>
              </a:srgbClr>
            </a:outerShdw>
          </a:effectLst>
        </p:spPr>
        <p:txBody>
          <a:bodyPr/>
          <a:p/>
        </p:txBody>
      </p:sp>
      <p:sp>
        <p:nvSpPr>
          <p:cNvPr id="6" name="Text 4"/>
          <p:cNvSpPr/>
          <p:nvPr/>
        </p:nvSpPr>
        <p:spPr>
          <a:xfrm>
            <a:off x="886968" y="1874520"/>
            <a:ext cx="4754880" cy="274320"/>
          </a:xfrm>
          <a:prstGeom prst="rect">
            <a:avLst/>
          </a:prstGeom>
          <a:noFill/>
          <a:ln/>
        </p:spPr>
        <p:txBody>
          <a:bodyPr wrap="square" lIns="0" tIns="0" rIns="0" bIns="0" rtlCol="0" anchor="ctr"/>
          <a:lstStyle/>
          <a:p>
            <a:pPr indent="0" marL="0">
              <a:buNone/>
            </a:pPr>
            <a:r>
              <a:rPr lang="en-US" sz="1100" b="1" spc="40" kern="0" dirty="0">
                <a:solidFill>
                  <a:srgbClr val="0F8A54"/>
                </a:solidFill>
                <a:latin typeface="Space Grotesk" pitchFamily="34" charset="0"/>
                <a:ea typeface="Space Grotesk" pitchFamily="34" charset="-122"/>
                <a:cs typeface="Space Grotesk" pitchFamily="34" charset="-120"/>
              </a:rPr>
              <a:t>LE MODE DE RÉFÉRENCE</a:t>
            </a:r>
            <a:endParaRPr lang="en-US" sz="1100" dirty="0"/>
          </a:p>
        </p:txBody>
      </p:sp>
      <p:sp>
        <p:nvSpPr>
          <p:cNvPr id="7" name="Text 5"/>
          <p:cNvSpPr/>
          <p:nvPr/>
        </p:nvSpPr>
        <p:spPr>
          <a:xfrm>
            <a:off x="886968" y="2194560"/>
            <a:ext cx="4754880" cy="384048"/>
          </a:xfrm>
          <a:prstGeom prst="rect">
            <a:avLst/>
          </a:prstGeom>
          <a:noFill/>
          <a:ln/>
        </p:spPr>
        <p:txBody>
          <a:bodyPr wrap="square" lIns="0" tIns="0" rIns="0" bIns="0" rtlCol="0" anchor="ctr"/>
          <a:lstStyle/>
          <a:p>
            <a:pPr indent="0" marL="0">
              <a:buNone/>
            </a:pPr>
            <a:r>
              <a:rPr lang="en-US" sz="1700" b="1" dirty="0">
                <a:solidFill>
                  <a:srgbClr val="14152B"/>
                </a:solidFill>
                <a:latin typeface="Space Grotesk" pitchFamily="34" charset="0"/>
                <a:ea typeface="Space Grotesk" pitchFamily="34" charset="-122"/>
                <a:cs typeface="Space Grotesk" pitchFamily="34" charset="-120"/>
              </a:rPr>
              <a:t>Installé dans votre système d'information</a:t>
            </a:r>
            <a:endParaRPr lang="en-US" sz="1700" dirty="0"/>
          </a:p>
        </p:txBody>
      </p:sp>
      <p:sp>
        <p:nvSpPr>
          <p:cNvPr id="8" name="Text 6"/>
          <p:cNvSpPr/>
          <p:nvPr/>
        </p:nvSpPr>
        <p:spPr>
          <a:xfrm>
            <a:off x="886968" y="2633472"/>
            <a:ext cx="4754880" cy="1234440"/>
          </a:xfrm>
          <a:prstGeom prst="rect">
            <a:avLst/>
          </a:prstGeom>
          <a:noFill/>
          <a:ln/>
        </p:spPr>
        <p:txBody>
          <a:bodyPr wrap="square" lIns="0" tIns="0" rIns="0" bIns="0" rtlCol="0" anchor="ctr"/>
          <a:lstStyle/>
          <a:p>
            <a:pPr marL="152400" indent="-152400">
              <a:spcAft>
                <a:spcPts val="400"/>
              </a:spcAft>
              <a:buSzPct val="100000"/>
              <a:buChar char="•"/>
            </a:pPr>
            <a:r>
              <a:rPr lang="en-US" sz="1000" dirty="0">
                <a:solidFill>
                  <a:srgbClr val="14152B"/>
                </a:solidFill>
                <a:latin typeface="Inter" pitchFamily="34" charset="0"/>
                <a:ea typeface="Inter" pitchFamily="34" charset="-122"/>
                <a:cs typeface="Inter" pitchFamily="34" charset="-120"/>
              </a:rPr>
              <a:t>Le logiciel tourne sur votre infrastructure, derrière votre pare-feu</a:t>
            </a:r>
            <a:endParaRPr lang="en-US" sz="1000" dirty="0"/>
          </a:p>
          <a:p>
            <a:pPr marL="152400" indent="-152400">
              <a:spcAft>
                <a:spcPts val="400"/>
              </a:spcAft>
              <a:buSzPct val="100000"/>
              <a:buChar char="•"/>
            </a:pPr>
            <a:r>
              <a:rPr lang="en-US" sz="1000" dirty="0">
                <a:solidFill>
                  <a:srgbClr val="14152B"/>
                </a:solidFill>
                <a:latin typeface="Inter" pitchFamily="34" charset="0"/>
                <a:ea typeface="Inter" pitchFamily="34" charset="-122"/>
                <a:cs typeface="Inter" pitchFamily="34" charset="-120"/>
              </a:rPr>
              <a:t>Aucun relevé d'appels ne transite vers un tiers</a:t>
            </a:r>
            <a:endParaRPr lang="en-US" sz="1000" dirty="0"/>
          </a:p>
          <a:p>
            <a:pPr marL="152400" indent="-152400">
              <a:spcAft>
                <a:spcPts val="400"/>
              </a:spcAft>
              <a:buSzPct val="100000"/>
              <a:buChar char="•"/>
            </a:pPr>
            <a:r>
              <a:rPr lang="en-US" sz="1000" dirty="0">
                <a:solidFill>
                  <a:srgbClr val="14152B"/>
                </a:solidFill>
                <a:latin typeface="Inter" pitchFamily="34" charset="0"/>
                <a:ea typeface="Inter" pitchFamily="34" charset="-122"/>
                <a:cs typeface="Inter" pitchFamily="34" charset="-120"/>
              </a:rPr>
              <a:t>Votre responsable informatique peut le vérifier, pas seulement nous croire</a:t>
            </a:r>
            <a:endParaRPr lang="en-US" sz="1000" dirty="0"/>
          </a:p>
          <a:p>
            <a:pPr marL="152400" indent="-152400">
              <a:spcAft>
                <a:spcPts val="400"/>
              </a:spcAft>
              <a:buSzPct val="100000"/>
              <a:buChar char="•"/>
            </a:pPr>
            <a:r>
              <a:rPr lang="en-US" sz="1000" dirty="0">
                <a:solidFill>
                  <a:srgbClr val="14152B"/>
                </a:solidFill>
                <a:latin typeface="Inter" pitchFamily="34" charset="0"/>
                <a:ea typeface="Inter" pitchFamily="34" charset="-122"/>
                <a:cs typeface="Inter" pitchFamily="34" charset="-120"/>
              </a:rPr>
              <a:t>C'est souvent ce qui rend un dossier public ou de santé recevable</a:t>
            </a:r>
            <a:endParaRPr lang="en-US" sz="1000" dirty="0"/>
          </a:p>
        </p:txBody>
      </p:sp>
      <p:sp>
        <p:nvSpPr>
          <p:cNvPr id="9" name="Shape 7"/>
          <p:cNvSpPr/>
          <p:nvPr/>
        </p:nvSpPr>
        <p:spPr>
          <a:xfrm>
            <a:off x="6254496" y="1691640"/>
            <a:ext cx="5321808" cy="2240280"/>
          </a:xfrm>
          <a:prstGeom prst="roundRect">
            <a:avLst>
              <a:gd name="adj" fmla="val 3265"/>
            </a:avLst>
          </a:prstGeom>
          <a:solidFill>
            <a:srgbClr val="FFFFFF"/>
          </a:solidFill>
          <a:ln w="12700">
            <a:solidFill>
              <a:srgbClr val="E7E5F0"/>
            </a:solidFill>
            <a:prstDash val="solid"/>
          </a:ln>
          <a:effectLst>
            <a:outerShdw sx="100000" sy="100000" kx="0" ky="0" algn="bl" rotWithShape="0" blurRad="127000" dist="38100" dir="5400000">
              <a:srgbClr val="080C1A">
                <a:alpha val="16000"/>
              </a:srgbClr>
            </a:outerShdw>
          </a:effectLst>
        </p:spPr>
        <p:txBody>
          <a:bodyPr/>
          <a:p/>
        </p:txBody>
      </p:sp>
      <p:sp>
        <p:nvSpPr>
          <p:cNvPr id="10" name="Text 8"/>
          <p:cNvSpPr/>
          <p:nvPr/>
        </p:nvSpPr>
        <p:spPr>
          <a:xfrm>
            <a:off x="6528816" y="1874520"/>
            <a:ext cx="4754880" cy="274320"/>
          </a:xfrm>
          <a:prstGeom prst="rect">
            <a:avLst/>
          </a:prstGeom>
          <a:noFill/>
          <a:ln/>
        </p:spPr>
        <p:txBody>
          <a:bodyPr wrap="square" lIns="0" tIns="0" rIns="0" bIns="0" rtlCol="0" anchor="ctr"/>
          <a:lstStyle/>
          <a:p>
            <a:pPr indent="0" marL="0">
              <a:buNone/>
            </a:pPr>
            <a:r>
              <a:rPr lang="en-US" sz="1100" b="1" spc="40" kern="0" dirty="0">
                <a:solidFill>
                  <a:srgbClr val="6B21C9"/>
                </a:solidFill>
                <a:latin typeface="Space Grotesk" pitchFamily="34" charset="0"/>
                <a:ea typeface="Space Grotesk" pitchFamily="34" charset="-122"/>
                <a:cs typeface="Space Grotesk" pitchFamily="34" charset="-120"/>
              </a:rPr>
              <a:t>POURQUOI CE N'EST PAS UN DÉTAIL</a:t>
            </a:r>
            <a:endParaRPr lang="en-US" sz="1100" dirty="0"/>
          </a:p>
        </p:txBody>
      </p:sp>
      <p:sp>
        <p:nvSpPr>
          <p:cNvPr id="11" name="Text 9"/>
          <p:cNvSpPr/>
          <p:nvPr/>
        </p:nvSpPr>
        <p:spPr>
          <a:xfrm>
            <a:off x="6528816" y="2194560"/>
            <a:ext cx="4754880" cy="1691640"/>
          </a:xfrm>
          <a:prstGeom prst="rect">
            <a:avLst/>
          </a:prstGeom>
          <a:noFill/>
          <a:ln/>
        </p:spPr>
        <p:txBody>
          <a:bodyPr wrap="square" lIns="0" tIns="0" rIns="0" bIns="0" rtlCol="0" anchor="ctr"/>
          <a:lstStyle/>
          <a:p>
            <a:pPr indent="0" marL="0">
              <a:lnSpc>
                <a:spcPts val="1500"/>
              </a:lnSpc>
              <a:buNone/>
            </a:pPr>
            <a:r>
              <a:rPr lang="en-US" sz="1050" dirty="0">
                <a:solidFill>
                  <a:srgbClr val="14152B"/>
                </a:solidFill>
                <a:latin typeface="Inter" pitchFamily="34" charset="0"/>
                <a:ea typeface="Inter" pitchFamily="34" charset="-122"/>
                <a:cs typeface="Inter" pitchFamily="34" charset="-120"/>
              </a:rPr>
              <a:t>Un relevé d'appels raconte votre organisation : qui parle à qui, à quelle fréquence, à quelle heure, avec quels partenaires et quels clients.</a:t>
            </a:r>
            <a:endParaRPr lang="en-US" sz="1050" dirty="0"/>
          </a:p>
          <a:p>
            <a:pPr indent="0" marL="0">
              <a:lnSpc>
                <a:spcPts val="1500"/>
              </a:lnSpc>
              <a:buNone/>
            </a:pPr>
            <a:endParaRPr lang="en-US" sz="1050" dirty="0"/>
          </a:p>
          <a:p>
            <a:pPr indent="0" marL="0">
              <a:lnSpc>
                <a:spcPts val="1500"/>
              </a:lnSpc>
              <a:buNone/>
            </a:pPr>
            <a:r>
              <a:rPr lang="en-US" sz="1050" dirty="0">
                <a:solidFill>
                  <a:srgbClr val="14152B"/>
                </a:solidFill>
                <a:latin typeface="Inter" pitchFamily="34" charset="0"/>
                <a:ea typeface="Inter" pitchFamily="34" charset="-122"/>
                <a:cs typeface="Inter" pitchFamily="34" charset="-120"/>
              </a:rPr>
              <a:t>Dans un établissement de santé, il dit aussi qui a appelé un résident, et quand. Ce n'est pas un fichier technique — c'est une donnée personnelle, et parfois sensible.</a:t>
            </a:r>
            <a:endParaRPr lang="en-US" sz="1050" dirty="0"/>
          </a:p>
        </p:txBody>
      </p:sp>
      <p:sp>
        <p:nvSpPr>
          <p:cNvPr id="12" name="Shape 10"/>
          <p:cNvSpPr/>
          <p:nvPr/>
        </p:nvSpPr>
        <p:spPr>
          <a:xfrm>
            <a:off x="612648" y="4114800"/>
            <a:ext cx="10963656" cy="1645920"/>
          </a:xfrm>
          <a:prstGeom prst="roundRect">
            <a:avLst>
              <a:gd name="adj" fmla="val 4444"/>
            </a:avLst>
          </a:prstGeom>
          <a:solidFill>
            <a:srgbClr val="14152B"/>
          </a:solidFill>
          <a:ln w="12700">
            <a:solidFill>
              <a:srgbClr val="14152B"/>
            </a:solidFill>
            <a:prstDash val="solid"/>
          </a:ln>
          <a:effectLst>
            <a:outerShdw sx="100000" sy="100000" kx="0" ky="0" algn="bl" rotWithShape="0" blurRad="127000" dist="38100" dir="5400000">
              <a:srgbClr val="080C1A">
                <a:alpha val="16000"/>
              </a:srgbClr>
            </a:outerShdw>
          </a:effectLst>
        </p:spPr>
        <p:txBody>
          <a:bodyPr/>
          <a:p/>
        </p:txBody>
      </p:sp>
      <p:sp>
        <p:nvSpPr>
          <p:cNvPr id="13" name="Text 11"/>
          <p:cNvSpPr/>
          <p:nvPr/>
        </p:nvSpPr>
        <p:spPr>
          <a:xfrm>
            <a:off x="932688" y="4297680"/>
            <a:ext cx="10332720" cy="274320"/>
          </a:xfrm>
          <a:prstGeom prst="rect">
            <a:avLst/>
          </a:prstGeom>
          <a:noFill/>
          <a:ln/>
        </p:spPr>
        <p:txBody>
          <a:bodyPr wrap="square" lIns="0" tIns="0" rIns="0" bIns="0" rtlCol="0" anchor="ctr"/>
          <a:lstStyle/>
          <a:p>
            <a:pPr indent="0" marL="0">
              <a:buNone/>
            </a:pPr>
            <a:r>
              <a:rPr lang="en-US" sz="1050" b="1" spc="100" kern="0" dirty="0">
                <a:solidFill>
                  <a:srgbClr val="25E4F2"/>
                </a:solidFill>
                <a:latin typeface="Space Grotesk" pitchFamily="34" charset="0"/>
                <a:ea typeface="Space Grotesk" pitchFamily="34" charset="-122"/>
                <a:cs typeface="Space Grotesk" pitchFamily="34" charset="-120"/>
              </a:rPr>
              <a:t>ET L'INTELLIGENCE ARTIFICIELLE, ALORS ?</a:t>
            </a:r>
            <a:endParaRPr lang="en-US" sz="1050" dirty="0"/>
          </a:p>
        </p:txBody>
      </p:sp>
      <p:sp>
        <p:nvSpPr>
          <p:cNvPr id="14" name="Text 12"/>
          <p:cNvSpPr/>
          <p:nvPr/>
        </p:nvSpPr>
        <p:spPr>
          <a:xfrm>
            <a:off x="932688" y="4608576"/>
            <a:ext cx="10332720" cy="1042416"/>
          </a:xfrm>
          <a:prstGeom prst="rect">
            <a:avLst/>
          </a:prstGeom>
          <a:noFill/>
          <a:ln/>
        </p:spPr>
        <p:txBody>
          <a:bodyPr wrap="square" lIns="0" tIns="0" rIns="0" bIns="0" rtlCol="0" anchor="ctr"/>
          <a:lstStyle/>
          <a:p>
            <a:pPr indent="0" marL="0">
              <a:lnSpc>
                <a:spcPts val="1600"/>
              </a:lnSpc>
              <a:buNone/>
            </a:pPr>
            <a:r>
              <a:rPr lang="en-US" sz="1100" dirty="0">
                <a:solidFill>
                  <a:srgbClr val="A9AECE"/>
                </a:solidFill>
                <a:latin typeface="Inter" pitchFamily="34" charset="0"/>
                <a:ea typeface="Inter" pitchFamily="34" charset="-122"/>
                <a:cs typeface="Inter" pitchFamily="34" charset="-120"/>
              </a:rPr>
              <a:t>Notre assistant permet de décrire un rapport en français et de le voir créé. Ce qui est transmis au modèle se limite à votre phrase et à la description technique des champs disponibles : aucun numéro, aucun nom, aucune donnée d'appel.</a:t>
            </a:r>
            <a:endParaRPr lang="en-US" sz="1100" dirty="0"/>
          </a:p>
          <a:p>
            <a:pPr indent="0" marL="0">
              <a:lnSpc>
                <a:spcPts val="1600"/>
              </a:lnSpc>
              <a:buNone/>
            </a:pPr>
            <a:endParaRPr lang="en-US" sz="1100" dirty="0"/>
          </a:p>
          <a:p>
            <a:pPr indent="0" marL="0">
              <a:lnSpc>
                <a:spcPts val="1600"/>
              </a:lnSpc>
              <a:buNone/>
            </a:pPr>
            <a:r>
              <a:rPr lang="en-US" sz="1100" dirty="0">
                <a:solidFill>
                  <a:srgbClr val="A9AECE"/>
                </a:solidFill>
                <a:latin typeface="Inter" pitchFamily="34" charset="0"/>
                <a:ea typeface="Inter" pitchFamily="34" charset="-122"/>
                <a:cs typeface="Inter" pitchFamily="34" charset="-120"/>
              </a:rPr>
              <a:t>Si vous demandez une synthèse commentée, le résultat agrégé du rapport est transmis — jamais le détail ligne à ligne. C'est un mode distinct, il est explicite, et une fiche de conformité le décrit ligne par ligne. Elle se télécharge librement sur notre site, sans formulaire.</a:t>
            </a:r>
            <a:endParaRPr lang="en-US" sz="1100" dirty="0"/>
          </a:p>
        </p:txBody>
      </p:sp>
      <p:sp>
        <p:nvSpPr>
          <p:cNvPr id="15" name="Shape 13"/>
          <p:cNvSpPr/>
          <p:nvPr/>
        </p:nvSpPr>
        <p:spPr>
          <a:xfrm>
            <a:off x="612648" y="6071616"/>
            <a:ext cx="10963656" cy="457200"/>
          </a:xfrm>
          <a:prstGeom prst="roundRect">
            <a:avLst>
              <a:gd name="adj" fmla="val 12000"/>
            </a:avLst>
          </a:prstGeom>
          <a:solidFill>
            <a:srgbClr val="080C1A"/>
          </a:solidFill>
          <a:ln w="12700">
            <a:solidFill>
              <a:srgbClr val="080C1A"/>
            </a:solidFill>
            <a:prstDash val="solid"/>
          </a:ln>
        </p:spPr>
        <p:txBody>
          <a:bodyPr/>
          <a:p/>
        </p:txBody>
      </p:sp>
      <p:sp>
        <p:nvSpPr>
          <p:cNvPr id="16" name="Shape 14"/>
          <p:cNvSpPr/>
          <p:nvPr/>
        </p:nvSpPr>
        <p:spPr>
          <a:xfrm>
            <a:off x="649224" y="6144768"/>
            <a:ext cx="45720" cy="310896"/>
          </a:xfrm>
          <a:prstGeom prst="roundRect">
            <a:avLst>
              <a:gd name="adj" fmla="val 40000"/>
            </a:avLst>
          </a:prstGeom>
          <a:solidFill>
            <a:srgbClr val="25E4F2"/>
          </a:solidFill>
          <a:ln w="12700">
            <a:solidFill>
              <a:srgbClr val="25E4F2"/>
            </a:solidFill>
            <a:prstDash val="solid"/>
          </a:ln>
        </p:spPr>
        <p:txBody>
          <a:bodyPr/>
          <a:p/>
        </p:txBody>
      </p:sp>
      <p:sp>
        <p:nvSpPr>
          <p:cNvPr id="17" name="Text 15"/>
          <p:cNvSpPr/>
          <p:nvPr/>
        </p:nvSpPr>
        <p:spPr>
          <a:xfrm>
            <a:off x="813816" y="6071616"/>
            <a:ext cx="10597896" cy="457200"/>
          </a:xfrm>
          <a:prstGeom prst="rect">
            <a:avLst/>
          </a:prstGeom>
          <a:noFill/>
          <a:ln/>
        </p:spPr>
        <p:txBody>
          <a:bodyPr wrap="square" lIns="0" tIns="0" rIns="0" bIns="0" rtlCol="0" anchor="ctr"/>
          <a:lstStyle/>
          <a:p>
            <a:pPr indent="0" marL="0">
              <a:buNone/>
            </a:pPr>
            <a:r>
              <a:rPr lang="en-US" sz="1100" b="1" dirty="0">
                <a:solidFill>
                  <a:srgbClr val="25E4F2"/>
                </a:solidFill>
                <a:latin typeface="Inter" pitchFamily="34" charset="0"/>
                <a:ea typeface="Inter" pitchFamily="34" charset="-122"/>
                <a:cs typeface="Inter" pitchFamily="34" charset="-120"/>
              </a:rPr>
              <a:t>→  </a:t>
            </a:r>
            <a:pPr indent="0" marL="0">
              <a:buNone/>
            </a:pPr>
            <a:r>
              <a:rPr lang="en-US" sz="1100" b="1" dirty="0">
                <a:solidFill>
                  <a:srgbClr val="ECEBF7"/>
                </a:solidFill>
                <a:latin typeface="Inter" pitchFamily="34" charset="0"/>
                <a:ea typeface="Inter" pitchFamily="34" charset="-122"/>
                <a:cs typeface="Inter" pitchFamily="34" charset="-120"/>
              </a:rPr>
              <a:t>Nous publions notre prompt lui-même. </a:t>
            </a:r>
            <a:pPr indent="0" marL="0">
              <a:buNone/>
            </a:pPr>
            <a:r>
              <a:rPr lang="en-US" sz="1100" dirty="0">
                <a:solidFill>
                  <a:srgbClr val="ECEBF7"/>
                </a:solidFill>
                <a:latin typeface="Inter" pitchFamily="34" charset="0"/>
                <a:ea typeface="Inter" pitchFamily="34" charset="-122"/>
                <a:cs typeface="Inter" pitchFamily="34" charset="-120"/>
              </a:rPr>
              <a:t>C'est le genre de chose qui ne se demande pas deux fois quand elle est déjà en ligne.</a:t>
            </a:r>
            <a:endParaRPr lang="en-US" sz="1100" dirty="0"/>
          </a:p>
        </p:txBody>
      </p:sp>
      <p:pic>
        <p:nvPicPr>
          <p:cNvPr id="18" name="Image 0" descr="/home/claude/axit/logo/AXIT_logo/AXIT_symbole_violet-512.png">    </p:cNvPr>
          <p:cNvPicPr>
            <a:picLocks noChangeAspect="1"/>
          </p:cNvPicPr>
          <p:nvPr/>
        </p:nvPicPr>
        <p:blipFill>
          <a:blip r:embed="rId1"/>
          <a:stretch>
            <a:fillRect/>
          </a:stretch>
        </p:blipFill>
        <p:spPr>
          <a:xfrm>
            <a:off x="612648" y="6483096"/>
            <a:ext cx="219456" cy="219456"/>
          </a:xfrm>
          <a:prstGeom prst="rect">
            <a:avLst/>
          </a:prstGeom>
        </p:spPr>
      </p:pic>
      <p:sp>
        <p:nvSpPr>
          <p:cNvPr id="19" name="Text 16"/>
          <p:cNvSpPr/>
          <p:nvPr/>
        </p:nvSpPr>
        <p:spPr>
          <a:xfrm>
            <a:off x="923544" y="6565392"/>
            <a:ext cx="7315200" cy="182880"/>
          </a:xfrm>
          <a:prstGeom prst="rect">
            <a:avLst/>
          </a:prstGeom>
          <a:noFill/>
          <a:ln/>
        </p:spPr>
        <p:txBody>
          <a:bodyPr wrap="square" lIns="0" tIns="0" rIns="0" bIns="0" rtlCol="0" anchor="ctr"/>
          <a:lstStyle/>
          <a:p>
            <a:pPr indent="0" marL="0">
              <a:buNone/>
            </a:pPr>
            <a:r>
              <a:rPr lang="en-US" sz="800" b="1" dirty="0">
                <a:solidFill>
                  <a:srgbClr val="726F8C"/>
                </a:solidFill>
                <a:latin typeface="Inter" pitchFamily="34" charset="0"/>
                <a:ea typeface="Inter" pitchFamily="34" charset="-122"/>
                <a:cs typeface="Inter" pitchFamily="34" charset="-120"/>
              </a:rPr>
              <a:t>AXIT ComTrafic</a:t>
            </a:r>
            <a:pPr indent="0" marL="0">
              <a:buNone/>
            </a:pPr>
            <a:r>
              <a:rPr lang="en-US" sz="800" dirty="0">
                <a:solidFill>
                  <a:srgbClr val="8F8CA6"/>
                </a:solidFill>
                <a:latin typeface="Inter" pitchFamily="34" charset="0"/>
                <a:ea typeface="Inter" pitchFamily="34" charset="-122"/>
                <a:cs typeface="Inter" pitchFamily="34" charset="-120"/>
              </a:rPr>
              <a:t>  ·  Éditeur français depuis 1998</a:t>
            </a:r>
            <a:endParaRPr lang="en-US" sz="800" dirty="0"/>
          </a:p>
        </p:txBody>
      </p:sp>
      <p:sp>
        <p:nvSpPr>
          <p:cNvPr id="20" name="Text 17"/>
          <p:cNvSpPr/>
          <p:nvPr/>
        </p:nvSpPr>
        <p:spPr>
          <a:xfrm>
            <a:off x="10479024" y="6565392"/>
            <a:ext cx="1097280" cy="182880"/>
          </a:xfrm>
          <a:prstGeom prst="rect">
            <a:avLst/>
          </a:prstGeom>
          <a:noFill/>
          <a:ln/>
        </p:spPr>
        <p:txBody>
          <a:bodyPr wrap="square" lIns="0" tIns="0" rIns="0" bIns="0" rtlCol="0" anchor="ctr"/>
          <a:lstStyle/>
          <a:p>
            <a:pPr algn="r" indent="0" marL="0">
              <a:buNone/>
            </a:pPr>
            <a:r>
              <a:rPr lang="en-US" sz="800" dirty="0">
                <a:solidFill>
                  <a:srgbClr val="8F8CA6"/>
                </a:solidFill>
                <a:latin typeface="Space Grotesk" pitchFamily="34" charset="0"/>
                <a:ea typeface="Space Grotesk" pitchFamily="34" charset="-122"/>
                <a:cs typeface="Space Grotesk" pitchFamily="34" charset="-120"/>
              </a:rPr>
              <a:t>10 / 14</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80C1A"/>
        </a:solidFill>
      </p:bgPr>
    </p:bg>
    <p:spTree>
      <p:nvGrpSpPr>
        <p:cNvPr id="1" name=""/>
        <p:cNvGrpSpPr/>
        <p:nvPr/>
      </p:nvGrpSpPr>
      <p:grpSpPr>
        <a:xfrm>
          <a:off x="0" y="0"/>
          <a:ext cx="0" cy="0"/>
          <a:chOff x="0" y="0"/>
          <a:chExt cx="0" cy="0"/>
        </a:xfrm>
      </p:grpSpPr>
      <p:sp>
        <p:nvSpPr>
          <p:cNvPr id="2" name="Text 0"/>
          <p:cNvSpPr/>
          <p:nvPr/>
        </p:nvSpPr>
        <p:spPr>
          <a:xfrm>
            <a:off x="612648" y="2148840"/>
            <a:ext cx="10963656" cy="320040"/>
          </a:xfrm>
          <a:prstGeom prst="rect">
            <a:avLst/>
          </a:prstGeom>
          <a:noFill/>
          <a:ln/>
        </p:spPr>
        <p:txBody>
          <a:bodyPr wrap="square" lIns="0" tIns="0" rIns="0" bIns="0" rtlCol="0" anchor="ctr"/>
          <a:lstStyle/>
          <a:p>
            <a:pPr indent="0" marL="0">
              <a:buNone/>
            </a:pPr>
            <a:r>
              <a:rPr lang="en-US" sz="1100" b="1" spc="200" kern="0" dirty="0">
                <a:solidFill>
                  <a:srgbClr val="25E4F2"/>
                </a:solidFill>
                <a:latin typeface="Space Grotesk" pitchFamily="34" charset="0"/>
                <a:ea typeface="Space Grotesk" pitchFamily="34" charset="-122"/>
                <a:cs typeface="Space Grotesk" pitchFamily="34" charset="-120"/>
              </a:rPr>
              <a:t>SECTION 4</a:t>
            </a:r>
            <a:endParaRPr lang="en-US" sz="1100" dirty="0"/>
          </a:p>
        </p:txBody>
      </p:sp>
      <p:sp>
        <p:nvSpPr>
          <p:cNvPr id="3" name="Text 1"/>
          <p:cNvSpPr/>
          <p:nvPr/>
        </p:nvSpPr>
        <p:spPr>
          <a:xfrm>
            <a:off x="612648" y="2514600"/>
            <a:ext cx="9601200" cy="868680"/>
          </a:xfrm>
          <a:prstGeom prst="rect">
            <a:avLst/>
          </a:prstGeom>
          <a:noFill/>
          <a:ln/>
        </p:spPr>
        <p:txBody>
          <a:bodyPr wrap="square" lIns="0" tIns="0" rIns="0" bIns="0" rtlCol="0" anchor="ctr"/>
          <a:lstStyle/>
          <a:p>
            <a:pPr indent="0" marL="0">
              <a:buNone/>
            </a:pPr>
            <a:r>
              <a:rPr lang="en-US" sz="4000" b="1" dirty="0">
                <a:solidFill>
                  <a:srgbClr val="FFFFFF"/>
                </a:solidFill>
                <a:latin typeface="Space Grotesk" pitchFamily="34" charset="0"/>
                <a:ea typeface="Space Grotesk" pitchFamily="34" charset="-122"/>
                <a:cs typeface="Space Grotesk" pitchFamily="34" charset="-120"/>
              </a:rPr>
              <a:t>Comment on travaille</a:t>
            </a:r>
            <a:endParaRPr lang="en-US" sz="4000" dirty="0"/>
          </a:p>
          <a:p>
            <a:pPr indent="0" marL="0">
              <a:buNone/>
            </a:pPr>
            <a:r>
              <a:rPr lang="en-US" sz="4000" b="1" dirty="0">
                <a:solidFill>
                  <a:srgbClr val="FFFFFF"/>
                </a:solidFill>
                <a:latin typeface="Space Grotesk" pitchFamily="34" charset="0"/>
                <a:ea typeface="Space Grotesk" pitchFamily="34" charset="-122"/>
                <a:cs typeface="Space Grotesk" pitchFamily="34" charset="-120"/>
              </a:rPr>
              <a:t>ensemble</a:t>
            </a:r>
            <a:endParaRPr lang="en-US" sz="4000" dirty="0"/>
          </a:p>
        </p:txBody>
      </p:sp>
      <p:sp>
        <p:nvSpPr>
          <p:cNvPr id="4" name="Text 2"/>
          <p:cNvSpPr/>
          <p:nvPr/>
        </p:nvSpPr>
        <p:spPr>
          <a:xfrm>
            <a:off x="612648" y="3493008"/>
            <a:ext cx="9144000" cy="548640"/>
          </a:xfrm>
          <a:prstGeom prst="rect">
            <a:avLst/>
          </a:prstGeom>
          <a:noFill/>
          <a:ln/>
        </p:spPr>
        <p:txBody>
          <a:bodyPr wrap="square" lIns="0" tIns="0" rIns="0" bIns="0" rtlCol="0" anchor="ctr"/>
          <a:lstStyle/>
          <a:p>
            <a:pPr indent="0" marL="0">
              <a:lnSpc>
                <a:spcPts val="1900"/>
              </a:lnSpc>
              <a:buNone/>
            </a:pPr>
            <a:r>
              <a:rPr lang="en-US" sz="1350" dirty="0">
                <a:solidFill>
                  <a:srgbClr val="A9AECE"/>
                </a:solidFill>
                <a:latin typeface="Inter" pitchFamily="34" charset="0"/>
                <a:ea typeface="Inter" pitchFamily="34" charset="-122"/>
                <a:cs typeface="Inter" pitchFamily="34" charset="-120"/>
              </a:rPr>
              <a:t>Vous ne nous achetez pas directement, et il y a une raison à cela.</a:t>
            </a:r>
            <a:endParaRPr lang="en-US" sz="1350" dirty="0"/>
          </a:p>
        </p:txBody>
      </p:sp>
      <p:sp>
        <p:nvSpPr>
          <p:cNvPr id="5" name="Shape 3"/>
          <p:cNvSpPr/>
          <p:nvPr/>
        </p:nvSpPr>
        <p:spPr>
          <a:xfrm>
            <a:off x="612648" y="4206240"/>
            <a:ext cx="1280160" cy="45720"/>
          </a:xfrm>
          <a:prstGeom prst="roundRect">
            <a:avLst>
              <a:gd name="adj" fmla="val 40000"/>
            </a:avLst>
          </a:prstGeom>
          <a:solidFill>
            <a:srgbClr val="25E4F2"/>
          </a:solidFill>
          <a:ln w="12700">
            <a:solidFill>
              <a:srgbClr val="25E4F2"/>
            </a:solidFill>
            <a:prstDash val="solid"/>
          </a:ln>
        </p:spPr>
        <p:txBody>
          <a:bodyPr/>
          <a:p/>
        </p:txBody>
      </p:sp>
      <p:sp>
        <p:nvSpPr>
          <p:cNvPr id="6" name="Text 4"/>
          <p:cNvSpPr/>
          <p:nvPr/>
        </p:nvSpPr>
        <p:spPr>
          <a:xfrm>
            <a:off x="9144000" y="2148840"/>
            <a:ext cx="2432304" cy="320040"/>
          </a:xfrm>
          <a:prstGeom prst="rect">
            <a:avLst/>
          </a:prstGeom>
          <a:noFill/>
          <a:ln/>
        </p:spPr>
        <p:txBody>
          <a:bodyPr wrap="square" lIns="0" tIns="0" rIns="0" bIns="0" rtlCol="0" anchor="ctr"/>
          <a:lstStyle/>
          <a:p>
            <a:pPr algn="r" indent="0" marL="0">
              <a:buNone/>
            </a:pPr>
            <a:r>
              <a:rPr lang="en-US" sz="1100" dirty="0">
                <a:solidFill>
                  <a:srgbClr val="6E7398"/>
                </a:solidFill>
                <a:latin typeface="Space Grotesk" pitchFamily="34" charset="0"/>
                <a:ea typeface="Space Grotesk" pitchFamily="34" charset="-122"/>
                <a:cs typeface="Space Grotesk" pitchFamily="34" charset="-120"/>
              </a:rPr>
              <a:t>04 · TRAVAILLER ENSEMBLE</a:t>
            </a:r>
            <a:endParaRPr lang="en-US" sz="1100" dirty="0"/>
          </a:p>
        </p:txBody>
      </p:sp>
      <p:pic>
        <p:nvPicPr>
          <p:cNvPr id="7" name="Image 0" descr="/home/claude/axit/logo/AXIT_logo/AXIT_logo_blanc.png">    </p:cNvPr>
          <p:cNvPicPr>
            <a:picLocks noChangeAspect="1"/>
          </p:cNvPicPr>
          <p:nvPr/>
        </p:nvPicPr>
        <p:blipFill>
          <a:blip r:embed="rId1"/>
          <a:stretch>
            <a:fillRect/>
          </a:stretch>
        </p:blipFill>
        <p:spPr>
          <a:xfrm>
            <a:off x="612648" y="6382512"/>
            <a:ext cx="1059332" cy="256032"/>
          </a:xfrm>
          <a:prstGeom prst="rect">
            <a:avLst/>
          </a:prstGeom>
        </p:spPr>
      </p:pic>
      <p:sp>
        <p:nvSpPr>
          <p:cNvPr id="8" name="Text 5"/>
          <p:cNvSpPr/>
          <p:nvPr/>
        </p:nvSpPr>
        <p:spPr>
          <a:xfrm>
            <a:off x="10479024" y="6528816"/>
            <a:ext cx="1097280" cy="228600"/>
          </a:xfrm>
          <a:prstGeom prst="rect">
            <a:avLst/>
          </a:prstGeom>
          <a:noFill/>
          <a:ln/>
        </p:spPr>
        <p:txBody>
          <a:bodyPr wrap="square" lIns="0" tIns="0" rIns="0" bIns="0" rtlCol="0" anchor="ctr"/>
          <a:lstStyle/>
          <a:p>
            <a:pPr algn="r" indent="0" marL="0">
              <a:buNone/>
            </a:pPr>
            <a:r>
              <a:rPr lang="en-US" sz="800" dirty="0">
                <a:solidFill>
                  <a:srgbClr val="5F6488"/>
                </a:solidFill>
                <a:latin typeface="Space Grotesk" pitchFamily="34" charset="0"/>
                <a:ea typeface="Space Grotesk" pitchFamily="34" charset="-122"/>
                <a:cs typeface="Space Grotesk" pitchFamily="34" charset="-120"/>
              </a:rPr>
              <a:t>11 / 14</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8F7FC"/>
        </a:solidFill>
      </p:bgPr>
    </p:bg>
    <p:spTree>
      <p:nvGrpSpPr>
        <p:cNvPr id="1" name=""/>
        <p:cNvGrpSpPr/>
        <p:nvPr/>
      </p:nvGrpSpPr>
      <p:grpSpPr>
        <a:xfrm>
          <a:off x="0" y="0"/>
          <a:ext cx="0" cy="0"/>
          <a:chOff x="0" y="0"/>
          <a:chExt cx="0" cy="0"/>
        </a:xfrm>
      </p:grpSpPr>
      <p:sp>
        <p:nvSpPr>
          <p:cNvPr id="2" name="Text 0"/>
          <p:cNvSpPr/>
          <p:nvPr/>
        </p:nvSpPr>
        <p:spPr>
          <a:xfrm>
            <a:off x="612648" y="384048"/>
            <a:ext cx="10963656" cy="274320"/>
          </a:xfrm>
          <a:prstGeom prst="rect">
            <a:avLst/>
          </a:prstGeom>
          <a:noFill/>
          <a:ln/>
        </p:spPr>
        <p:txBody>
          <a:bodyPr wrap="square" lIns="0" tIns="0" rIns="0" bIns="0" rtlCol="0" anchor="ctr"/>
          <a:lstStyle/>
          <a:p>
            <a:pPr indent="0" marL="0">
              <a:buNone/>
            </a:pPr>
            <a:r>
              <a:rPr lang="en-US" sz="1050" b="1" spc="120" kern="0" dirty="0">
                <a:solidFill>
                  <a:srgbClr val="6B21C9"/>
                </a:solidFill>
                <a:latin typeface="Space Grotesk" pitchFamily="34" charset="0"/>
                <a:ea typeface="Space Grotesk" pitchFamily="34" charset="-122"/>
                <a:cs typeface="Space Grotesk" pitchFamily="34" charset="-120"/>
              </a:rPr>
              <a:t>TRAVAILLER ENSEMBLE</a:t>
            </a:r>
            <a:endParaRPr lang="en-US" sz="1050" dirty="0"/>
          </a:p>
        </p:txBody>
      </p:sp>
      <p:sp>
        <p:nvSpPr>
          <p:cNvPr id="3" name="Text 1"/>
          <p:cNvSpPr/>
          <p:nvPr/>
        </p:nvSpPr>
        <p:spPr>
          <a:xfrm>
            <a:off x="612648" y="603504"/>
            <a:ext cx="10963656" cy="566928"/>
          </a:xfrm>
          <a:prstGeom prst="rect">
            <a:avLst/>
          </a:prstGeom>
          <a:noFill/>
          <a:ln/>
        </p:spPr>
        <p:txBody>
          <a:bodyPr wrap="square" lIns="0" tIns="0" rIns="0" bIns="0" rtlCol="0" anchor="ctr"/>
          <a:lstStyle/>
          <a:p>
            <a:pPr indent="0" marL="0">
              <a:buNone/>
            </a:pPr>
            <a:r>
              <a:rPr lang="en-US" sz="2600" b="1" dirty="0">
                <a:solidFill>
                  <a:srgbClr val="14152B"/>
                </a:solidFill>
                <a:latin typeface="Space Grotesk" pitchFamily="34" charset="0"/>
                <a:ea typeface="Space Grotesk" pitchFamily="34" charset="-122"/>
                <a:cs typeface="Space Grotesk" pitchFamily="34" charset="-120"/>
              </a:rPr>
              <a:t>Nous ne vous vendrons pas directement</a:t>
            </a:r>
            <a:endParaRPr lang="en-US" sz="2600" dirty="0"/>
          </a:p>
        </p:txBody>
      </p:sp>
      <p:sp>
        <p:nvSpPr>
          <p:cNvPr id="4" name="Text 2"/>
          <p:cNvSpPr/>
          <p:nvPr/>
        </p:nvSpPr>
        <p:spPr>
          <a:xfrm>
            <a:off x="612648" y="1188720"/>
            <a:ext cx="10963656" cy="310896"/>
          </a:xfrm>
          <a:prstGeom prst="rect">
            <a:avLst/>
          </a:prstGeom>
          <a:noFill/>
          <a:ln/>
        </p:spPr>
        <p:txBody>
          <a:bodyPr wrap="square" lIns="0" tIns="0" rIns="0" bIns="0" rtlCol="0" anchor="ctr"/>
          <a:lstStyle/>
          <a:p>
            <a:pPr indent="0" marL="0">
              <a:buNone/>
            </a:pPr>
            <a:r>
              <a:rPr lang="en-US" sz="1200" dirty="0">
                <a:solidFill>
                  <a:srgbClr val="4E5170"/>
                </a:solidFill>
                <a:latin typeface="Inter" pitchFamily="34" charset="0"/>
                <a:ea typeface="Inter" pitchFamily="34" charset="-122"/>
                <a:cs typeface="Inter" pitchFamily="34" charset="-120"/>
              </a:rPr>
              <a:t>AXIT est éditeur. L'installation, le paramétrage et la maintenance passent par un intégrateur partenaire</a:t>
            </a:r>
            <a:endParaRPr lang="en-US" sz="1200" dirty="0"/>
          </a:p>
        </p:txBody>
      </p:sp>
      <p:sp>
        <p:nvSpPr>
          <p:cNvPr id="5" name="Shape 3"/>
          <p:cNvSpPr/>
          <p:nvPr/>
        </p:nvSpPr>
        <p:spPr>
          <a:xfrm>
            <a:off x="612648" y="1691640"/>
            <a:ext cx="2633472" cy="3749040"/>
          </a:xfrm>
          <a:prstGeom prst="roundRect">
            <a:avLst>
              <a:gd name="adj" fmla="val 2778"/>
            </a:avLst>
          </a:prstGeom>
          <a:solidFill>
            <a:srgbClr val="FFFFFF"/>
          </a:solidFill>
          <a:ln w="12700">
            <a:solidFill>
              <a:srgbClr val="E7E5F0"/>
            </a:solidFill>
            <a:prstDash val="solid"/>
          </a:ln>
          <a:effectLst>
            <a:outerShdw sx="100000" sy="100000" kx="0" ky="0" algn="bl" rotWithShape="0" blurRad="127000" dist="38100" dir="5400000">
              <a:srgbClr val="080C1A">
                <a:alpha val="16000"/>
              </a:srgbClr>
            </a:outerShdw>
          </a:effectLst>
        </p:spPr>
        <p:txBody>
          <a:bodyPr/>
          <a:p/>
        </p:txBody>
      </p:sp>
      <p:sp>
        <p:nvSpPr>
          <p:cNvPr id="6" name="Text 4"/>
          <p:cNvSpPr/>
          <p:nvPr/>
        </p:nvSpPr>
        <p:spPr>
          <a:xfrm>
            <a:off x="841248" y="1874520"/>
            <a:ext cx="914400" cy="411480"/>
          </a:xfrm>
          <a:prstGeom prst="rect">
            <a:avLst/>
          </a:prstGeom>
          <a:noFill/>
          <a:ln/>
        </p:spPr>
        <p:txBody>
          <a:bodyPr wrap="square" lIns="0" tIns="0" rIns="0" bIns="0" rtlCol="0" anchor="ctr"/>
          <a:lstStyle/>
          <a:p>
            <a:pPr indent="0" marL="0">
              <a:buNone/>
            </a:pPr>
            <a:r>
              <a:rPr lang="en-US" sz="2200" b="1" dirty="0">
                <a:solidFill>
                  <a:srgbClr val="B98CFF"/>
                </a:solidFill>
                <a:latin typeface="Space Grotesk" pitchFamily="34" charset="0"/>
                <a:ea typeface="Space Grotesk" pitchFamily="34" charset="-122"/>
                <a:cs typeface="Space Grotesk" pitchFamily="34" charset="-120"/>
              </a:rPr>
              <a:t>01</a:t>
            </a:r>
            <a:endParaRPr lang="en-US" sz="2200" dirty="0"/>
          </a:p>
        </p:txBody>
      </p:sp>
      <p:sp>
        <p:nvSpPr>
          <p:cNvPr id="7" name="Text 5"/>
          <p:cNvSpPr/>
          <p:nvPr/>
        </p:nvSpPr>
        <p:spPr>
          <a:xfrm>
            <a:off x="841248" y="2331720"/>
            <a:ext cx="2194560" cy="329184"/>
          </a:xfrm>
          <a:prstGeom prst="rect">
            <a:avLst/>
          </a:prstGeom>
          <a:noFill/>
          <a:ln/>
        </p:spPr>
        <p:txBody>
          <a:bodyPr wrap="square" lIns="0" tIns="0" rIns="0" bIns="0" rtlCol="0" anchor="ctr"/>
          <a:lstStyle/>
          <a:p>
            <a:pPr indent="0" marL="0">
              <a:buNone/>
            </a:pPr>
            <a:r>
              <a:rPr lang="en-US" sz="1500" b="1" dirty="0">
                <a:solidFill>
                  <a:srgbClr val="14152B"/>
                </a:solidFill>
                <a:latin typeface="Space Grotesk" pitchFamily="34" charset="0"/>
                <a:ea typeface="Space Grotesk" pitchFamily="34" charset="-122"/>
                <a:cs typeface="Space Grotesk" pitchFamily="34" charset="-120"/>
              </a:rPr>
              <a:t>Vous nous écrivez</a:t>
            </a:r>
            <a:endParaRPr lang="en-US" sz="1500" dirty="0"/>
          </a:p>
        </p:txBody>
      </p:sp>
      <p:sp>
        <p:nvSpPr>
          <p:cNvPr id="8" name="Text 6"/>
          <p:cNvSpPr/>
          <p:nvPr/>
        </p:nvSpPr>
        <p:spPr>
          <a:xfrm>
            <a:off x="841248" y="2724912"/>
            <a:ext cx="2194560" cy="1417320"/>
          </a:xfrm>
          <a:prstGeom prst="rect">
            <a:avLst/>
          </a:prstGeom>
          <a:noFill/>
          <a:ln/>
        </p:spPr>
        <p:txBody>
          <a:bodyPr wrap="square" lIns="0" tIns="0" rIns="0" bIns="0" rtlCol="0" anchor="ctr"/>
          <a:lstStyle/>
          <a:p>
            <a:pPr indent="0" marL="0">
              <a:lnSpc>
                <a:spcPts val="1400"/>
              </a:lnSpc>
              <a:buNone/>
            </a:pPr>
            <a:r>
              <a:rPr lang="en-US" sz="1000" dirty="0">
                <a:solidFill>
                  <a:srgbClr val="4E5170"/>
                </a:solidFill>
                <a:latin typeface="Inter" pitchFamily="34" charset="0"/>
                <a:ea typeface="Inter" pitchFamily="34" charset="-122"/>
                <a:cs typeface="Inter" pitchFamily="34" charset="-120"/>
              </a:rPr>
              <a:t>Vous décrivez votre situation : marque de votre installation téléphonique, nombre de sites, ce que vous cherchez à refacturer ou à mesurer.</a:t>
            </a:r>
            <a:endParaRPr lang="en-US" sz="1000" dirty="0"/>
          </a:p>
        </p:txBody>
      </p:sp>
      <p:sp>
        <p:nvSpPr>
          <p:cNvPr id="9" name="Shape 7"/>
          <p:cNvSpPr/>
          <p:nvPr/>
        </p:nvSpPr>
        <p:spPr>
          <a:xfrm>
            <a:off x="841248" y="4498848"/>
            <a:ext cx="2194560" cy="658368"/>
          </a:xfrm>
          <a:prstGeom prst="roundRect">
            <a:avLst>
              <a:gd name="adj" fmla="val 8333"/>
            </a:avLst>
          </a:prstGeom>
          <a:solidFill>
            <a:srgbClr val="F5EEFF"/>
          </a:solidFill>
          <a:ln w="12700">
            <a:solidFill>
              <a:srgbClr val="E4D8FA"/>
            </a:solidFill>
            <a:prstDash val="solid"/>
          </a:ln>
        </p:spPr>
        <p:txBody>
          <a:bodyPr/>
          <a:p/>
        </p:txBody>
      </p:sp>
      <p:sp>
        <p:nvSpPr>
          <p:cNvPr id="10" name="Text 8"/>
          <p:cNvSpPr/>
          <p:nvPr/>
        </p:nvSpPr>
        <p:spPr>
          <a:xfrm>
            <a:off x="978408" y="4498848"/>
            <a:ext cx="1920240" cy="658368"/>
          </a:xfrm>
          <a:prstGeom prst="rect">
            <a:avLst/>
          </a:prstGeom>
          <a:noFill/>
          <a:ln/>
        </p:spPr>
        <p:txBody>
          <a:bodyPr wrap="square" lIns="0" tIns="0" rIns="0" bIns="0" rtlCol="0" anchor="ctr"/>
          <a:lstStyle/>
          <a:p>
            <a:pPr indent="0" marL="0">
              <a:lnSpc>
                <a:spcPts val="1300"/>
              </a:lnSpc>
              <a:buNone/>
            </a:pPr>
            <a:r>
              <a:rPr lang="en-US" sz="950" b="1" dirty="0">
                <a:solidFill>
                  <a:srgbClr val="6B21C9"/>
                </a:solidFill>
                <a:latin typeface="Inter" pitchFamily="34" charset="0"/>
                <a:ea typeface="Inter" pitchFamily="34" charset="-122"/>
                <a:cs typeface="Inter" pitchFamily="34" charset="-120"/>
              </a:rPr>
              <a:t>Réponse sous 4 heures ouvrées</a:t>
            </a:r>
            <a:endParaRPr lang="en-US" sz="950" dirty="0"/>
          </a:p>
        </p:txBody>
      </p:sp>
      <p:sp>
        <p:nvSpPr>
          <p:cNvPr id="11" name="Shape 9"/>
          <p:cNvSpPr/>
          <p:nvPr/>
        </p:nvSpPr>
        <p:spPr>
          <a:xfrm>
            <a:off x="3410712" y="1691640"/>
            <a:ext cx="2633472" cy="3749040"/>
          </a:xfrm>
          <a:prstGeom prst="roundRect">
            <a:avLst>
              <a:gd name="adj" fmla="val 2778"/>
            </a:avLst>
          </a:prstGeom>
          <a:solidFill>
            <a:srgbClr val="FFFFFF"/>
          </a:solidFill>
          <a:ln w="12700">
            <a:solidFill>
              <a:srgbClr val="E7E5F0"/>
            </a:solidFill>
            <a:prstDash val="solid"/>
          </a:ln>
          <a:effectLst>
            <a:outerShdw sx="100000" sy="100000" kx="0" ky="0" algn="bl" rotWithShape="0" blurRad="127000" dist="38100" dir="5400000">
              <a:srgbClr val="080C1A">
                <a:alpha val="16000"/>
              </a:srgbClr>
            </a:outerShdw>
          </a:effectLst>
        </p:spPr>
        <p:txBody>
          <a:bodyPr/>
          <a:p/>
        </p:txBody>
      </p:sp>
      <p:sp>
        <p:nvSpPr>
          <p:cNvPr id="12" name="Text 10"/>
          <p:cNvSpPr/>
          <p:nvPr/>
        </p:nvSpPr>
        <p:spPr>
          <a:xfrm>
            <a:off x="3639312" y="1874520"/>
            <a:ext cx="914400" cy="411480"/>
          </a:xfrm>
          <a:prstGeom prst="rect">
            <a:avLst/>
          </a:prstGeom>
          <a:noFill/>
          <a:ln/>
        </p:spPr>
        <p:txBody>
          <a:bodyPr wrap="square" lIns="0" tIns="0" rIns="0" bIns="0" rtlCol="0" anchor="ctr"/>
          <a:lstStyle/>
          <a:p>
            <a:pPr indent="0" marL="0">
              <a:buNone/>
            </a:pPr>
            <a:r>
              <a:rPr lang="en-US" sz="2200" b="1" dirty="0">
                <a:solidFill>
                  <a:srgbClr val="B98CFF"/>
                </a:solidFill>
                <a:latin typeface="Space Grotesk" pitchFamily="34" charset="0"/>
                <a:ea typeface="Space Grotesk" pitchFamily="34" charset="-122"/>
                <a:cs typeface="Space Grotesk" pitchFamily="34" charset="-120"/>
              </a:rPr>
              <a:t>02</a:t>
            </a:r>
            <a:endParaRPr lang="en-US" sz="2200" dirty="0"/>
          </a:p>
        </p:txBody>
      </p:sp>
      <p:sp>
        <p:nvSpPr>
          <p:cNvPr id="13" name="Text 11"/>
          <p:cNvSpPr/>
          <p:nvPr/>
        </p:nvSpPr>
        <p:spPr>
          <a:xfrm>
            <a:off x="3639312" y="2331720"/>
            <a:ext cx="2194560" cy="329184"/>
          </a:xfrm>
          <a:prstGeom prst="rect">
            <a:avLst/>
          </a:prstGeom>
          <a:noFill/>
          <a:ln/>
        </p:spPr>
        <p:txBody>
          <a:bodyPr wrap="square" lIns="0" tIns="0" rIns="0" bIns="0" rtlCol="0" anchor="ctr"/>
          <a:lstStyle/>
          <a:p>
            <a:pPr indent="0" marL="0">
              <a:buNone/>
            </a:pPr>
            <a:r>
              <a:rPr lang="en-US" sz="1500" b="1" dirty="0">
                <a:solidFill>
                  <a:srgbClr val="14152B"/>
                </a:solidFill>
                <a:latin typeface="Space Grotesk" pitchFamily="34" charset="0"/>
                <a:ea typeface="Space Grotesk" pitchFamily="34" charset="-122"/>
                <a:cs typeface="Space Grotesk" pitchFamily="34" charset="-120"/>
              </a:rPr>
              <a:t>Nous qualifions</a:t>
            </a:r>
            <a:endParaRPr lang="en-US" sz="1500" dirty="0"/>
          </a:p>
        </p:txBody>
      </p:sp>
      <p:sp>
        <p:nvSpPr>
          <p:cNvPr id="14" name="Text 12"/>
          <p:cNvSpPr/>
          <p:nvPr/>
        </p:nvSpPr>
        <p:spPr>
          <a:xfrm>
            <a:off x="3639312" y="2724912"/>
            <a:ext cx="2194560" cy="1417320"/>
          </a:xfrm>
          <a:prstGeom prst="rect">
            <a:avLst/>
          </a:prstGeom>
          <a:noFill/>
          <a:ln/>
        </p:spPr>
        <p:txBody>
          <a:bodyPr wrap="square" lIns="0" tIns="0" rIns="0" bIns="0" rtlCol="0" anchor="ctr"/>
          <a:lstStyle/>
          <a:p>
            <a:pPr indent="0" marL="0">
              <a:lnSpc>
                <a:spcPts val="1400"/>
              </a:lnSpc>
              <a:buNone/>
            </a:pPr>
            <a:r>
              <a:rPr lang="en-US" sz="1000" dirty="0">
                <a:solidFill>
                  <a:srgbClr val="4E5170"/>
                </a:solidFill>
                <a:latin typeface="Inter" pitchFamily="34" charset="0"/>
                <a:ea typeface="Inter" pitchFamily="34" charset="-122"/>
                <a:cs typeface="Inter" pitchFamily="34" charset="-120"/>
              </a:rPr>
              <a:t>Trente minutes pour vérifier que c'est faisable sur votre parc. Si ce n'est pas le cas, nous vous le disons à ce moment-là.</a:t>
            </a:r>
            <a:endParaRPr lang="en-US" sz="1000" dirty="0"/>
          </a:p>
        </p:txBody>
      </p:sp>
      <p:sp>
        <p:nvSpPr>
          <p:cNvPr id="15" name="Shape 13"/>
          <p:cNvSpPr/>
          <p:nvPr/>
        </p:nvSpPr>
        <p:spPr>
          <a:xfrm>
            <a:off x="3639312" y="4498848"/>
            <a:ext cx="2194560" cy="658368"/>
          </a:xfrm>
          <a:prstGeom prst="roundRect">
            <a:avLst>
              <a:gd name="adj" fmla="val 8333"/>
            </a:avLst>
          </a:prstGeom>
          <a:solidFill>
            <a:srgbClr val="F5EEFF"/>
          </a:solidFill>
          <a:ln w="12700">
            <a:solidFill>
              <a:srgbClr val="E4D8FA"/>
            </a:solidFill>
            <a:prstDash val="solid"/>
          </a:ln>
        </p:spPr>
        <p:txBody>
          <a:bodyPr/>
          <a:p/>
        </p:txBody>
      </p:sp>
      <p:sp>
        <p:nvSpPr>
          <p:cNvPr id="16" name="Text 14"/>
          <p:cNvSpPr/>
          <p:nvPr/>
        </p:nvSpPr>
        <p:spPr>
          <a:xfrm>
            <a:off x="3776472" y="4498848"/>
            <a:ext cx="1920240" cy="658368"/>
          </a:xfrm>
          <a:prstGeom prst="rect">
            <a:avLst/>
          </a:prstGeom>
          <a:noFill/>
          <a:ln/>
        </p:spPr>
        <p:txBody>
          <a:bodyPr wrap="square" lIns="0" tIns="0" rIns="0" bIns="0" rtlCol="0" anchor="ctr"/>
          <a:lstStyle/>
          <a:p>
            <a:pPr indent="0" marL="0">
              <a:lnSpc>
                <a:spcPts val="1300"/>
              </a:lnSpc>
              <a:buNone/>
            </a:pPr>
            <a:r>
              <a:rPr lang="en-US" sz="950" b="1" dirty="0">
                <a:solidFill>
                  <a:srgbClr val="6B21C9"/>
                </a:solidFill>
                <a:latin typeface="Inter" pitchFamily="34" charset="0"/>
                <a:ea typeface="Inter" pitchFamily="34" charset="-122"/>
                <a:cs typeface="Inter" pitchFamily="34" charset="-120"/>
              </a:rPr>
              <a:t>Gratuit, et par écrit</a:t>
            </a:r>
            <a:endParaRPr lang="en-US" sz="950" dirty="0"/>
          </a:p>
        </p:txBody>
      </p:sp>
      <p:sp>
        <p:nvSpPr>
          <p:cNvPr id="17" name="Shape 15"/>
          <p:cNvSpPr/>
          <p:nvPr/>
        </p:nvSpPr>
        <p:spPr>
          <a:xfrm>
            <a:off x="6208776" y="1691640"/>
            <a:ext cx="2633472" cy="3749040"/>
          </a:xfrm>
          <a:prstGeom prst="roundRect">
            <a:avLst>
              <a:gd name="adj" fmla="val 2778"/>
            </a:avLst>
          </a:prstGeom>
          <a:solidFill>
            <a:srgbClr val="FFFFFF"/>
          </a:solidFill>
          <a:ln w="12700">
            <a:solidFill>
              <a:srgbClr val="E7E5F0"/>
            </a:solidFill>
            <a:prstDash val="solid"/>
          </a:ln>
          <a:effectLst>
            <a:outerShdw sx="100000" sy="100000" kx="0" ky="0" algn="bl" rotWithShape="0" blurRad="127000" dist="38100" dir="5400000">
              <a:srgbClr val="080C1A">
                <a:alpha val="16000"/>
              </a:srgbClr>
            </a:outerShdw>
          </a:effectLst>
        </p:spPr>
        <p:txBody>
          <a:bodyPr/>
          <a:p/>
        </p:txBody>
      </p:sp>
      <p:sp>
        <p:nvSpPr>
          <p:cNvPr id="18" name="Text 16"/>
          <p:cNvSpPr/>
          <p:nvPr/>
        </p:nvSpPr>
        <p:spPr>
          <a:xfrm>
            <a:off x="6437376" y="1874520"/>
            <a:ext cx="914400" cy="411480"/>
          </a:xfrm>
          <a:prstGeom prst="rect">
            <a:avLst/>
          </a:prstGeom>
          <a:noFill/>
          <a:ln/>
        </p:spPr>
        <p:txBody>
          <a:bodyPr wrap="square" lIns="0" tIns="0" rIns="0" bIns="0" rtlCol="0" anchor="ctr"/>
          <a:lstStyle/>
          <a:p>
            <a:pPr indent="0" marL="0">
              <a:buNone/>
            </a:pPr>
            <a:r>
              <a:rPr lang="en-US" sz="2200" b="1" dirty="0">
                <a:solidFill>
                  <a:srgbClr val="B98CFF"/>
                </a:solidFill>
                <a:latin typeface="Space Grotesk" pitchFamily="34" charset="0"/>
                <a:ea typeface="Space Grotesk" pitchFamily="34" charset="-122"/>
                <a:cs typeface="Space Grotesk" pitchFamily="34" charset="-120"/>
              </a:rPr>
              <a:t>03</a:t>
            </a:r>
            <a:endParaRPr lang="en-US" sz="2200" dirty="0"/>
          </a:p>
        </p:txBody>
      </p:sp>
      <p:sp>
        <p:nvSpPr>
          <p:cNvPr id="19" name="Text 17"/>
          <p:cNvSpPr/>
          <p:nvPr/>
        </p:nvSpPr>
        <p:spPr>
          <a:xfrm>
            <a:off x="6437376" y="2331720"/>
            <a:ext cx="2194560" cy="329184"/>
          </a:xfrm>
          <a:prstGeom prst="rect">
            <a:avLst/>
          </a:prstGeom>
          <a:noFill/>
          <a:ln/>
        </p:spPr>
        <p:txBody>
          <a:bodyPr wrap="square" lIns="0" tIns="0" rIns="0" bIns="0" rtlCol="0" anchor="ctr"/>
          <a:lstStyle/>
          <a:p>
            <a:pPr indent="0" marL="0">
              <a:buNone/>
            </a:pPr>
            <a:r>
              <a:rPr lang="en-US" sz="1500" b="1" dirty="0">
                <a:solidFill>
                  <a:srgbClr val="14152B"/>
                </a:solidFill>
                <a:latin typeface="Space Grotesk" pitchFamily="34" charset="0"/>
                <a:ea typeface="Space Grotesk" pitchFamily="34" charset="-122"/>
                <a:cs typeface="Space Grotesk" pitchFamily="34" charset="-120"/>
              </a:rPr>
              <a:t>Nous mettons en relation</a:t>
            </a:r>
            <a:endParaRPr lang="en-US" sz="1500" dirty="0"/>
          </a:p>
        </p:txBody>
      </p:sp>
      <p:sp>
        <p:nvSpPr>
          <p:cNvPr id="20" name="Text 18"/>
          <p:cNvSpPr/>
          <p:nvPr/>
        </p:nvSpPr>
        <p:spPr>
          <a:xfrm>
            <a:off x="6437376" y="2724912"/>
            <a:ext cx="2194560" cy="1417320"/>
          </a:xfrm>
          <a:prstGeom prst="rect">
            <a:avLst/>
          </a:prstGeom>
          <a:noFill/>
          <a:ln/>
        </p:spPr>
        <p:txBody>
          <a:bodyPr wrap="square" lIns="0" tIns="0" rIns="0" bIns="0" rtlCol="0" anchor="ctr"/>
          <a:lstStyle/>
          <a:p>
            <a:pPr indent="0" marL="0">
              <a:lnSpc>
                <a:spcPts val="1400"/>
              </a:lnSpc>
              <a:buNone/>
            </a:pPr>
            <a:r>
              <a:rPr lang="en-US" sz="1000" dirty="0">
                <a:solidFill>
                  <a:srgbClr val="4E5170"/>
                </a:solidFill>
                <a:latin typeface="Inter" pitchFamily="34" charset="0"/>
                <a:ea typeface="Inter" pitchFamily="34" charset="-122"/>
                <a:cs typeface="Inter" pitchFamily="34" charset="-120"/>
              </a:rPr>
              <a:t>Avec votre prestataire actuel s'il est partenaire, ou avec un partenaire proche de vous. C'est lui qui établit la proposition.</a:t>
            </a:r>
            <a:endParaRPr lang="en-US" sz="1000" dirty="0"/>
          </a:p>
        </p:txBody>
      </p:sp>
      <p:sp>
        <p:nvSpPr>
          <p:cNvPr id="21" name="Shape 19"/>
          <p:cNvSpPr/>
          <p:nvPr/>
        </p:nvSpPr>
        <p:spPr>
          <a:xfrm>
            <a:off x="6437376" y="4498848"/>
            <a:ext cx="2194560" cy="658368"/>
          </a:xfrm>
          <a:prstGeom prst="roundRect">
            <a:avLst>
              <a:gd name="adj" fmla="val 8333"/>
            </a:avLst>
          </a:prstGeom>
          <a:solidFill>
            <a:srgbClr val="F5EEFF"/>
          </a:solidFill>
          <a:ln w="12700">
            <a:solidFill>
              <a:srgbClr val="E4D8FA"/>
            </a:solidFill>
            <a:prstDash val="solid"/>
          </a:ln>
        </p:spPr>
        <p:txBody>
          <a:bodyPr/>
          <a:p/>
        </p:txBody>
      </p:sp>
      <p:sp>
        <p:nvSpPr>
          <p:cNvPr id="22" name="Text 20"/>
          <p:cNvSpPr/>
          <p:nvPr/>
        </p:nvSpPr>
        <p:spPr>
          <a:xfrm>
            <a:off x="6574536" y="4498848"/>
            <a:ext cx="1920240" cy="658368"/>
          </a:xfrm>
          <a:prstGeom prst="rect">
            <a:avLst/>
          </a:prstGeom>
          <a:noFill/>
          <a:ln/>
        </p:spPr>
        <p:txBody>
          <a:bodyPr wrap="square" lIns="0" tIns="0" rIns="0" bIns="0" rtlCol="0" anchor="ctr"/>
          <a:lstStyle/>
          <a:p>
            <a:pPr indent="0" marL="0">
              <a:lnSpc>
                <a:spcPts val="1300"/>
              </a:lnSpc>
              <a:buNone/>
            </a:pPr>
            <a:r>
              <a:rPr lang="en-US" sz="950" b="1" dirty="0">
                <a:solidFill>
                  <a:srgbClr val="6B21C9"/>
                </a:solidFill>
                <a:latin typeface="Inter" pitchFamily="34" charset="0"/>
                <a:ea typeface="Inter" pitchFamily="34" charset="-122"/>
                <a:cs typeface="Inter" pitchFamily="34" charset="-120"/>
              </a:rPr>
              <a:t>Vous gardez votre interlocuteur</a:t>
            </a:r>
            <a:endParaRPr lang="en-US" sz="950" dirty="0"/>
          </a:p>
        </p:txBody>
      </p:sp>
      <p:sp>
        <p:nvSpPr>
          <p:cNvPr id="23" name="Shape 21"/>
          <p:cNvSpPr/>
          <p:nvPr/>
        </p:nvSpPr>
        <p:spPr>
          <a:xfrm>
            <a:off x="9006840" y="1691640"/>
            <a:ext cx="2633472" cy="3749040"/>
          </a:xfrm>
          <a:prstGeom prst="roundRect">
            <a:avLst>
              <a:gd name="adj" fmla="val 2778"/>
            </a:avLst>
          </a:prstGeom>
          <a:solidFill>
            <a:srgbClr val="FFFFFF"/>
          </a:solidFill>
          <a:ln w="12700">
            <a:solidFill>
              <a:srgbClr val="E7E5F0"/>
            </a:solidFill>
            <a:prstDash val="solid"/>
          </a:ln>
          <a:effectLst>
            <a:outerShdw sx="100000" sy="100000" kx="0" ky="0" algn="bl" rotWithShape="0" blurRad="127000" dist="38100" dir="5400000">
              <a:srgbClr val="080C1A">
                <a:alpha val="16000"/>
              </a:srgbClr>
            </a:outerShdw>
          </a:effectLst>
        </p:spPr>
        <p:txBody>
          <a:bodyPr/>
          <a:p/>
        </p:txBody>
      </p:sp>
      <p:sp>
        <p:nvSpPr>
          <p:cNvPr id="24" name="Text 22"/>
          <p:cNvSpPr/>
          <p:nvPr/>
        </p:nvSpPr>
        <p:spPr>
          <a:xfrm>
            <a:off x="9235440" y="1874520"/>
            <a:ext cx="914400" cy="411480"/>
          </a:xfrm>
          <a:prstGeom prst="rect">
            <a:avLst/>
          </a:prstGeom>
          <a:noFill/>
          <a:ln/>
        </p:spPr>
        <p:txBody>
          <a:bodyPr wrap="square" lIns="0" tIns="0" rIns="0" bIns="0" rtlCol="0" anchor="ctr"/>
          <a:lstStyle/>
          <a:p>
            <a:pPr indent="0" marL="0">
              <a:buNone/>
            </a:pPr>
            <a:r>
              <a:rPr lang="en-US" sz="2200" b="1" dirty="0">
                <a:solidFill>
                  <a:srgbClr val="B98CFF"/>
                </a:solidFill>
                <a:latin typeface="Space Grotesk" pitchFamily="34" charset="0"/>
                <a:ea typeface="Space Grotesk" pitchFamily="34" charset="-122"/>
                <a:cs typeface="Space Grotesk" pitchFamily="34" charset="-120"/>
              </a:rPr>
              <a:t>04</a:t>
            </a:r>
            <a:endParaRPr lang="en-US" sz="2200" dirty="0"/>
          </a:p>
        </p:txBody>
      </p:sp>
      <p:sp>
        <p:nvSpPr>
          <p:cNvPr id="25" name="Text 23"/>
          <p:cNvSpPr/>
          <p:nvPr/>
        </p:nvSpPr>
        <p:spPr>
          <a:xfrm>
            <a:off x="9235440" y="2331720"/>
            <a:ext cx="2194560" cy="329184"/>
          </a:xfrm>
          <a:prstGeom prst="rect">
            <a:avLst/>
          </a:prstGeom>
          <a:noFill/>
          <a:ln/>
        </p:spPr>
        <p:txBody>
          <a:bodyPr wrap="square" lIns="0" tIns="0" rIns="0" bIns="0" rtlCol="0" anchor="ctr"/>
          <a:lstStyle/>
          <a:p>
            <a:pPr indent="0" marL="0">
              <a:buNone/>
            </a:pPr>
            <a:r>
              <a:rPr lang="en-US" sz="1500" b="1" dirty="0">
                <a:solidFill>
                  <a:srgbClr val="14152B"/>
                </a:solidFill>
                <a:latin typeface="Space Grotesk" pitchFamily="34" charset="0"/>
                <a:ea typeface="Space Grotesk" pitchFamily="34" charset="-122"/>
                <a:cs typeface="Space Grotesk" pitchFamily="34" charset="-120"/>
              </a:rPr>
              <a:t>Il installe, nous restons</a:t>
            </a:r>
            <a:endParaRPr lang="en-US" sz="1500" dirty="0"/>
          </a:p>
        </p:txBody>
      </p:sp>
      <p:sp>
        <p:nvSpPr>
          <p:cNvPr id="26" name="Text 24"/>
          <p:cNvSpPr/>
          <p:nvPr/>
        </p:nvSpPr>
        <p:spPr>
          <a:xfrm>
            <a:off x="9235440" y="2724912"/>
            <a:ext cx="2194560" cy="1417320"/>
          </a:xfrm>
          <a:prstGeom prst="rect">
            <a:avLst/>
          </a:prstGeom>
          <a:noFill/>
          <a:ln/>
        </p:spPr>
        <p:txBody>
          <a:bodyPr wrap="square" lIns="0" tIns="0" rIns="0" bIns="0" rtlCol="0" anchor="ctr"/>
          <a:lstStyle/>
          <a:p>
            <a:pPr indent="0" marL="0">
              <a:lnSpc>
                <a:spcPts val="1400"/>
              </a:lnSpc>
              <a:buNone/>
            </a:pPr>
            <a:r>
              <a:rPr lang="en-US" sz="1000" dirty="0">
                <a:solidFill>
                  <a:srgbClr val="4E5170"/>
                </a:solidFill>
                <a:latin typeface="Inter" pitchFamily="34" charset="0"/>
                <a:ea typeface="Inter" pitchFamily="34" charset="-122"/>
                <a:cs typeface="Inter" pitchFamily="34" charset="-120"/>
              </a:rPr>
              <a:t>L'éditeur ne disparaît pas après la vente : le support de second niveau et les évolutions produit, c'est nous, directement.</a:t>
            </a:r>
            <a:endParaRPr lang="en-US" sz="1000" dirty="0"/>
          </a:p>
        </p:txBody>
      </p:sp>
      <p:sp>
        <p:nvSpPr>
          <p:cNvPr id="27" name="Shape 25"/>
          <p:cNvSpPr/>
          <p:nvPr/>
        </p:nvSpPr>
        <p:spPr>
          <a:xfrm>
            <a:off x="9235440" y="4498848"/>
            <a:ext cx="2194560" cy="658368"/>
          </a:xfrm>
          <a:prstGeom prst="roundRect">
            <a:avLst>
              <a:gd name="adj" fmla="val 8333"/>
            </a:avLst>
          </a:prstGeom>
          <a:solidFill>
            <a:srgbClr val="F5EEFF"/>
          </a:solidFill>
          <a:ln w="12700">
            <a:solidFill>
              <a:srgbClr val="E4D8FA"/>
            </a:solidFill>
            <a:prstDash val="solid"/>
          </a:ln>
        </p:spPr>
        <p:txBody>
          <a:bodyPr/>
          <a:p/>
        </p:txBody>
      </p:sp>
      <p:sp>
        <p:nvSpPr>
          <p:cNvPr id="28" name="Text 26"/>
          <p:cNvSpPr/>
          <p:nvPr/>
        </p:nvSpPr>
        <p:spPr>
          <a:xfrm>
            <a:off x="9372600" y="4498848"/>
            <a:ext cx="1920240" cy="658368"/>
          </a:xfrm>
          <a:prstGeom prst="rect">
            <a:avLst/>
          </a:prstGeom>
          <a:noFill/>
          <a:ln/>
        </p:spPr>
        <p:txBody>
          <a:bodyPr wrap="square" lIns="0" tIns="0" rIns="0" bIns="0" rtlCol="0" anchor="ctr"/>
          <a:lstStyle/>
          <a:p>
            <a:pPr indent="0" marL="0">
              <a:lnSpc>
                <a:spcPts val="1300"/>
              </a:lnSpc>
              <a:buNone/>
            </a:pPr>
            <a:r>
              <a:rPr lang="en-US" sz="950" b="1" dirty="0">
                <a:solidFill>
                  <a:srgbClr val="6B21C9"/>
                </a:solidFill>
                <a:latin typeface="Inter" pitchFamily="34" charset="0"/>
                <a:ea typeface="Inter" pitchFamily="34" charset="-122"/>
                <a:cs typeface="Inter" pitchFamily="34" charset="-120"/>
              </a:rPr>
              <a:t>Nous ne sous-traitons pas le produit</a:t>
            </a:r>
            <a:endParaRPr lang="en-US" sz="950" dirty="0"/>
          </a:p>
        </p:txBody>
      </p:sp>
      <p:sp>
        <p:nvSpPr>
          <p:cNvPr id="29" name="Shape 27"/>
          <p:cNvSpPr/>
          <p:nvPr/>
        </p:nvSpPr>
        <p:spPr>
          <a:xfrm>
            <a:off x="612648" y="5577840"/>
            <a:ext cx="10963656" cy="384048"/>
          </a:xfrm>
          <a:prstGeom prst="roundRect">
            <a:avLst>
              <a:gd name="adj" fmla="val 19048"/>
            </a:avLst>
          </a:prstGeom>
          <a:solidFill>
            <a:srgbClr val="FDF1F0"/>
          </a:solidFill>
          <a:ln w="12700">
            <a:solidFill>
              <a:srgbClr val="F7D9D6"/>
            </a:solidFill>
            <a:prstDash val="solid"/>
          </a:ln>
        </p:spPr>
        <p:txBody>
          <a:bodyPr/>
          <a:p/>
        </p:txBody>
      </p:sp>
      <p:sp>
        <p:nvSpPr>
          <p:cNvPr id="30" name="Text 28"/>
          <p:cNvSpPr/>
          <p:nvPr/>
        </p:nvSpPr>
        <p:spPr>
          <a:xfrm>
            <a:off x="932688" y="5577840"/>
            <a:ext cx="10332720" cy="384048"/>
          </a:xfrm>
          <a:prstGeom prst="rect">
            <a:avLst/>
          </a:prstGeom>
          <a:noFill/>
          <a:ln/>
        </p:spPr>
        <p:txBody>
          <a:bodyPr wrap="square" lIns="0" tIns="0" rIns="0" bIns="0" rtlCol="0" anchor="ctr"/>
          <a:lstStyle/>
          <a:p>
            <a:pPr indent="0" marL="0">
              <a:buNone/>
            </a:pPr>
            <a:r>
              <a:rPr lang="en-US" sz="1150" b="1" dirty="0">
                <a:solidFill>
                  <a:srgbClr val="14152B"/>
                </a:solidFill>
                <a:latin typeface="Inter" pitchFamily="34" charset="0"/>
                <a:ea typeface="Inter" pitchFamily="34" charset="-122"/>
                <a:cs typeface="Inter" pitchFamily="34" charset="-120"/>
              </a:rPr>
              <a:t>Un éditeur qui vend en direct devient le rival de son propre réseau — et c'est ce réseau qui se déplace le vendredi soir.</a:t>
            </a:r>
            <a:endParaRPr lang="en-US" sz="1150" dirty="0"/>
          </a:p>
        </p:txBody>
      </p:sp>
      <p:sp>
        <p:nvSpPr>
          <p:cNvPr id="31" name="Shape 29"/>
          <p:cNvSpPr/>
          <p:nvPr/>
        </p:nvSpPr>
        <p:spPr>
          <a:xfrm>
            <a:off x="612648" y="6071616"/>
            <a:ext cx="10963656" cy="457200"/>
          </a:xfrm>
          <a:prstGeom prst="roundRect">
            <a:avLst>
              <a:gd name="adj" fmla="val 12000"/>
            </a:avLst>
          </a:prstGeom>
          <a:solidFill>
            <a:srgbClr val="080C1A"/>
          </a:solidFill>
          <a:ln w="12700">
            <a:solidFill>
              <a:srgbClr val="080C1A"/>
            </a:solidFill>
            <a:prstDash val="solid"/>
          </a:ln>
        </p:spPr>
        <p:txBody>
          <a:bodyPr/>
          <a:p/>
        </p:txBody>
      </p:sp>
      <p:sp>
        <p:nvSpPr>
          <p:cNvPr id="32" name="Shape 30"/>
          <p:cNvSpPr/>
          <p:nvPr/>
        </p:nvSpPr>
        <p:spPr>
          <a:xfrm>
            <a:off x="649224" y="6144768"/>
            <a:ext cx="45720" cy="310896"/>
          </a:xfrm>
          <a:prstGeom prst="roundRect">
            <a:avLst>
              <a:gd name="adj" fmla="val 40000"/>
            </a:avLst>
          </a:prstGeom>
          <a:solidFill>
            <a:srgbClr val="25E4F2"/>
          </a:solidFill>
          <a:ln w="12700">
            <a:solidFill>
              <a:srgbClr val="25E4F2"/>
            </a:solidFill>
            <a:prstDash val="solid"/>
          </a:ln>
        </p:spPr>
        <p:txBody>
          <a:bodyPr/>
          <a:p/>
        </p:txBody>
      </p:sp>
      <p:sp>
        <p:nvSpPr>
          <p:cNvPr id="33" name="Text 31"/>
          <p:cNvSpPr/>
          <p:nvPr/>
        </p:nvSpPr>
        <p:spPr>
          <a:xfrm>
            <a:off x="813816" y="6071616"/>
            <a:ext cx="10597896" cy="457200"/>
          </a:xfrm>
          <a:prstGeom prst="rect">
            <a:avLst/>
          </a:prstGeom>
          <a:noFill/>
          <a:ln/>
        </p:spPr>
        <p:txBody>
          <a:bodyPr wrap="square" lIns="0" tIns="0" rIns="0" bIns="0" rtlCol="0" anchor="ctr"/>
          <a:lstStyle/>
          <a:p>
            <a:pPr indent="0" marL="0">
              <a:buNone/>
            </a:pPr>
            <a:r>
              <a:rPr lang="en-US" sz="1100" b="1" dirty="0">
                <a:solidFill>
                  <a:srgbClr val="25E4F2"/>
                </a:solidFill>
                <a:latin typeface="Inter" pitchFamily="34" charset="0"/>
                <a:ea typeface="Inter" pitchFamily="34" charset="-122"/>
                <a:cs typeface="Inter" pitchFamily="34" charset="-120"/>
              </a:rPr>
              <a:t>→  </a:t>
            </a:r>
            <a:pPr indent="0" marL="0">
              <a:buNone/>
            </a:pPr>
            <a:r>
              <a:rPr lang="en-US" sz="1100" b="1" dirty="0">
                <a:solidFill>
                  <a:srgbClr val="ECEBF7"/>
                </a:solidFill>
                <a:latin typeface="Inter" pitchFamily="34" charset="0"/>
                <a:ea typeface="Inter" pitchFamily="34" charset="-122"/>
                <a:cs typeface="Inter" pitchFamily="34" charset="-120"/>
              </a:rPr>
              <a:t>Vous n'avez pas d'intégrateur ? </a:t>
            </a:r>
            <a:pPr indent="0" marL="0">
              <a:buNone/>
            </a:pPr>
            <a:r>
              <a:rPr lang="en-US" sz="1100" dirty="0">
                <a:solidFill>
                  <a:srgbClr val="ECEBF7"/>
                </a:solidFill>
                <a:latin typeface="Inter" pitchFamily="34" charset="0"/>
                <a:ea typeface="Inter" pitchFamily="34" charset="-122"/>
                <a:cs typeface="Inter" pitchFamily="34" charset="-120"/>
              </a:rPr>
              <a:t>Nous vous en présentons un. Vous en avez déjà un ? Nous le formons.</a:t>
            </a:r>
            <a:endParaRPr lang="en-US" sz="1100" dirty="0"/>
          </a:p>
        </p:txBody>
      </p:sp>
      <p:pic>
        <p:nvPicPr>
          <p:cNvPr id="34" name="Image 0" descr="/home/claude/axit/logo/AXIT_logo/AXIT_symbole_violet-512.png">    </p:cNvPr>
          <p:cNvPicPr>
            <a:picLocks noChangeAspect="1"/>
          </p:cNvPicPr>
          <p:nvPr/>
        </p:nvPicPr>
        <p:blipFill>
          <a:blip r:embed="rId1"/>
          <a:stretch>
            <a:fillRect/>
          </a:stretch>
        </p:blipFill>
        <p:spPr>
          <a:xfrm>
            <a:off x="612648" y="6483096"/>
            <a:ext cx="219456" cy="219456"/>
          </a:xfrm>
          <a:prstGeom prst="rect">
            <a:avLst/>
          </a:prstGeom>
        </p:spPr>
      </p:pic>
      <p:sp>
        <p:nvSpPr>
          <p:cNvPr id="35" name="Text 32"/>
          <p:cNvSpPr/>
          <p:nvPr/>
        </p:nvSpPr>
        <p:spPr>
          <a:xfrm>
            <a:off x="923544" y="6565392"/>
            <a:ext cx="7315200" cy="182880"/>
          </a:xfrm>
          <a:prstGeom prst="rect">
            <a:avLst/>
          </a:prstGeom>
          <a:noFill/>
          <a:ln/>
        </p:spPr>
        <p:txBody>
          <a:bodyPr wrap="square" lIns="0" tIns="0" rIns="0" bIns="0" rtlCol="0" anchor="ctr"/>
          <a:lstStyle/>
          <a:p>
            <a:pPr indent="0" marL="0">
              <a:buNone/>
            </a:pPr>
            <a:r>
              <a:rPr lang="en-US" sz="800" b="1" dirty="0">
                <a:solidFill>
                  <a:srgbClr val="726F8C"/>
                </a:solidFill>
                <a:latin typeface="Inter" pitchFamily="34" charset="0"/>
                <a:ea typeface="Inter" pitchFamily="34" charset="-122"/>
                <a:cs typeface="Inter" pitchFamily="34" charset="-120"/>
              </a:rPr>
              <a:t>AXIT ComTrafic</a:t>
            </a:r>
            <a:pPr indent="0" marL="0">
              <a:buNone/>
            </a:pPr>
            <a:r>
              <a:rPr lang="en-US" sz="800" dirty="0">
                <a:solidFill>
                  <a:srgbClr val="8F8CA6"/>
                </a:solidFill>
                <a:latin typeface="Inter" pitchFamily="34" charset="0"/>
                <a:ea typeface="Inter" pitchFamily="34" charset="-122"/>
                <a:cs typeface="Inter" pitchFamily="34" charset="-120"/>
              </a:rPr>
              <a:t>  ·  Éditeur français depuis 1998</a:t>
            </a:r>
            <a:endParaRPr lang="en-US" sz="800" dirty="0"/>
          </a:p>
        </p:txBody>
      </p:sp>
      <p:sp>
        <p:nvSpPr>
          <p:cNvPr id="36" name="Text 33"/>
          <p:cNvSpPr/>
          <p:nvPr/>
        </p:nvSpPr>
        <p:spPr>
          <a:xfrm>
            <a:off x="10479024" y="6565392"/>
            <a:ext cx="1097280" cy="182880"/>
          </a:xfrm>
          <a:prstGeom prst="rect">
            <a:avLst/>
          </a:prstGeom>
          <a:noFill/>
          <a:ln/>
        </p:spPr>
        <p:txBody>
          <a:bodyPr wrap="square" lIns="0" tIns="0" rIns="0" bIns="0" rtlCol="0" anchor="ctr"/>
          <a:lstStyle/>
          <a:p>
            <a:pPr algn="r" indent="0" marL="0">
              <a:buNone/>
            </a:pPr>
            <a:r>
              <a:rPr lang="en-US" sz="800" dirty="0">
                <a:solidFill>
                  <a:srgbClr val="8F8CA6"/>
                </a:solidFill>
                <a:latin typeface="Space Grotesk" pitchFamily="34" charset="0"/>
                <a:ea typeface="Space Grotesk" pitchFamily="34" charset="-122"/>
                <a:cs typeface="Space Grotesk" pitchFamily="34" charset="-120"/>
              </a:rPr>
              <a:t>12 / 14</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8F7FC"/>
        </a:solidFill>
      </p:bgPr>
    </p:bg>
    <p:spTree>
      <p:nvGrpSpPr>
        <p:cNvPr id="1" name=""/>
        <p:cNvGrpSpPr/>
        <p:nvPr/>
      </p:nvGrpSpPr>
      <p:grpSpPr>
        <a:xfrm>
          <a:off x="0" y="0"/>
          <a:ext cx="0" cy="0"/>
          <a:chOff x="0" y="0"/>
          <a:chExt cx="0" cy="0"/>
        </a:xfrm>
      </p:grpSpPr>
      <p:sp>
        <p:nvSpPr>
          <p:cNvPr id="2" name="Text 0"/>
          <p:cNvSpPr/>
          <p:nvPr/>
        </p:nvSpPr>
        <p:spPr>
          <a:xfrm>
            <a:off x="612648" y="384048"/>
            <a:ext cx="10963656" cy="274320"/>
          </a:xfrm>
          <a:prstGeom prst="rect">
            <a:avLst/>
          </a:prstGeom>
          <a:noFill/>
          <a:ln/>
        </p:spPr>
        <p:txBody>
          <a:bodyPr wrap="square" lIns="0" tIns="0" rIns="0" bIns="0" rtlCol="0" anchor="ctr"/>
          <a:lstStyle/>
          <a:p>
            <a:pPr indent="0" marL="0">
              <a:buNone/>
            </a:pPr>
            <a:r>
              <a:rPr lang="en-US" sz="1050" b="1" spc="120" kern="0" dirty="0">
                <a:solidFill>
                  <a:srgbClr val="6B21C9"/>
                </a:solidFill>
                <a:latin typeface="Space Grotesk" pitchFamily="34" charset="0"/>
                <a:ea typeface="Space Grotesk" pitchFamily="34" charset="-122"/>
                <a:cs typeface="Space Grotesk" pitchFamily="34" charset="-120"/>
              </a:rPr>
              <a:t>VOS QUESTIONS</a:t>
            </a:r>
            <a:endParaRPr lang="en-US" sz="1050" dirty="0"/>
          </a:p>
        </p:txBody>
      </p:sp>
      <p:sp>
        <p:nvSpPr>
          <p:cNvPr id="3" name="Text 1"/>
          <p:cNvSpPr/>
          <p:nvPr/>
        </p:nvSpPr>
        <p:spPr>
          <a:xfrm>
            <a:off x="612648" y="603504"/>
            <a:ext cx="10963656" cy="566928"/>
          </a:xfrm>
          <a:prstGeom prst="rect">
            <a:avLst/>
          </a:prstGeom>
          <a:noFill/>
          <a:ln/>
        </p:spPr>
        <p:txBody>
          <a:bodyPr wrap="square" lIns="0" tIns="0" rIns="0" bIns="0" rtlCol="0" anchor="ctr"/>
          <a:lstStyle/>
          <a:p>
            <a:pPr indent="0" marL="0">
              <a:buNone/>
            </a:pPr>
            <a:r>
              <a:rPr lang="en-US" sz="2600" b="1" dirty="0">
                <a:solidFill>
                  <a:srgbClr val="14152B"/>
                </a:solidFill>
                <a:latin typeface="Space Grotesk" pitchFamily="34" charset="0"/>
                <a:ea typeface="Space Grotesk" pitchFamily="34" charset="-122"/>
                <a:cs typeface="Space Grotesk" pitchFamily="34" charset="-120"/>
              </a:rPr>
              <a:t>Les six questions qu'on nous pose à chaque premier rendez-vous</a:t>
            </a:r>
            <a:endParaRPr lang="en-US" sz="2600" dirty="0"/>
          </a:p>
        </p:txBody>
      </p:sp>
      <p:sp>
        <p:nvSpPr>
          <p:cNvPr id="4" name="Text 2"/>
          <p:cNvSpPr/>
          <p:nvPr/>
        </p:nvSpPr>
        <p:spPr>
          <a:xfrm>
            <a:off x="612648" y="1188720"/>
            <a:ext cx="10963656" cy="310896"/>
          </a:xfrm>
          <a:prstGeom prst="rect">
            <a:avLst/>
          </a:prstGeom>
          <a:noFill/>
          <a:ln/>
        </p:spPr>
        <p:txBody>
          <a:bodyPr wrap="square" lIns="0" tIns="0" rIns="0" bIns="0" rtlCol="0" anchor="ctr"/>
          <a:lstStyle/>
          <a:p>
            <a:pPr indent="0" marL="0">
              <a:buNone/>
            </a:pPr>
            <a:r>
              <a:rPr lang="en-US" sz="1200" dirty="0">
                <a:solidFill>
                  <a:srgbClr val="4E5170"/>
                </a:solidFill>
                <a:latin typeface="Inter" pitchFamily="34" charset="0"/>
                <a:ea typeface="Inter" pitchFamily="34" charset="-122"/>
                <a:cs typeface="Inter" pitchFamily="34" charset="-120"/>
              </a:rPr>
              <a:t>Les réponses sont les mêmes depuis vingt-huit ans</a:t>
            </a:r>
            <a:endParaRPr lang="en-US" sz="1200" dirty="0"/>
          </a:p>
        </p:txBody>
      </p:sp>
      <p:sp>
        <p:nvSpPr>
          <p:cNvPr id="5" name="Shape 3"/>
          <p:cNvSpPr/>
          <p:nvPr/>
        </p:nvSpPr>
        <p:spPr>
          <a:xfrm>
            <a:off x="612648" y="1691640"/>
            <a:ext cx="3566160" cy="1993392"/>
          </a:xfrm>
          <a:prstGeom prst="roundRect">
            <a:avLst>
              <a:gd name="adj" fmla="val 3670"/>
            </a:avLst>
          </a:prstGeom>
          <a:solidFill>
            <a:srgbClr val="FFFFFF"/>
          </a:solidFill>
          <a:ln w="12700">
            <a:solidFill>
              <a:srgbClr val="E7E5F0"/>
            </a:solidFill>
            <a:prstDash val="solid"/>
          </a:ln>
          <a:effectLst>
            <a:outerShdw sx="100000" sy="100000" kx="0" ky="0" algn="bl" rotWithShape="0" blurRad="127000" dist="38100" dir="5400000">
              <a:srgbClr val="080C1A">
                <a:alpha val="16000"/>
              </a:srgbClr>
            </a:outerShdw>
          </a:effectLst>
        </p:spPr>
        <p:txBody>
          <a:bodyPr/>
          <a:p/>
        </p:txBody>
      </p:sp>
      <p:sp>
        <p:nvSpPr>
          <p:cNvPr id="6" name="Shape 4"/>
          <p:cNvSpPr/>
          <p:nvPr/>
        </p:nvSpPr>
        <p:spPr>
          <a:xfrm>
            <a:off x="612648" y="1691640"/>
            <a:ext cx="3566160" cy="64008"/>
          </a:xfrm>
          <a:prstGeom prst="roundRect">
            <a:avLst>
              <a:gd name="adj" fmla="val 28571"/>
            </a:avLst>
          </a:prstGeom>
          <a:solidFill>
            <a:srgbClr val="6B21C9"/>
          </a:solidFill>
          <a:ln w="12700">
            <a:solidFill>
              <a:srgbClr val="6B21C9"/>
            </a:solidFill>
            <a:prstDash val="solid"/>
          </a:ln>
        </p:spPr>
        <p:txBody>
          <a:bodyPr/>
          <a:p/>
        </p:txBody>
      </p:sp>
      <p:sp>
        <p:nvSpPr>
          <p:cNvPr id="7" name="Text 5"/>
          <p:cNvSpPr/>
          <p:nvPr/>
        </p:nvSpPr>
        <p:spPr>
          <a:xfrm>
            <a:off x="841248" y="1874520"/>
            <a:ext cx="3108960" cy="566928"/>
          </a:xfrm>
          <a:prstGeom prst="rect">
            <a:avLst/>
          </a:prstGeom>
          <a:noFill/>
          <a:ln/>
        </p:spPr>
        <p:txBody>
          <a:bodyPr wrap="square" lIns="0" tIns="0" rIns="0" bIns="0" rtlCol="0" anchor="ctr"/>
          <a:lstStyle/>
          <a:p>
            <a:pPr indent="0" marL="0">
              <a:lnSpc>
                <a:spcPts val="1500"/>
              </a:lnSpc>
              <a:buNone/>
            </a:pPr>
            <a:r>
              <a:rPr lang="en-US" sz="1200" b="1" dirty="0">
                <a:solidFill>
                  <a:srgbClr val="14152B"/>
                </a:solidFill>
                <a:latin typeface="Space Grotesk" pitchFamily="34" charset="0"/>
                <a:ea typeface="Space Grotesk" pitchFamily="34" charset="-122"/>
                <a:cs typeface="Space Grotesk" pitchFamily="34" charset="-120"/>
              </a:rPr>
              <a:t>« Est-ce que ça marche avec notre installation ? »</a:t>
            </a:r>
            <a:endParaRPr lang="en-US" sz="1200" dirty="0"/>
          </a:p>
        </p:txBody>
      </p:sp>
      <p:sp>
        <p:nvSpPr>
          <p:cNvPr id="8" name="Text 6"/>
          <p:cNvSpPr/>
          <p:nvPr/>
        </p:nvSpPr>
        <p:spPr>
          <a:xfrm>
            <a:off x="841248" y="2496312"/>
            <a:ext cx="3108960" cy="1078992"/>
          </a:xfrm>
          <a:prstGeom prst="rect">
            <a:avLst/>
          </a:prstGeom>
          <a:noFill/>
          <a:ln/>
        </p:spPr>
        <p:txBody>
          <a:bodyPr wrap="square" lIns="0" tIns="0" rIns="0" bIns="0" rtlCol="0" anchor="ctr"/>
          <a:lstStyle/>
          <a:p>
            <a:pPr indent="0" marL="0">
              <a:lnSpc>
                <a:spcPts val="1300"/>
              </a:lnSpc>
              <a:buNone/>
            </a:pPr>
            <a:r>
              <a:rPr lang="en-US" sz="950" dirty="0">
                <a:solidFill>
                  <a:srgbClr val="4E5170"/>
                </a:solidFill>
                <a:latin typeface="Inter" pitchFamily="34" charset="0"/>
                <a:ea typeface="Inter" pitchFamily="34" charset="-122"/>
                <a:cs typeface="Inter" pitchFamily="34" charset="-120"/>
              </a:rPr>
              <a:t>Compatibilité totale sur Wazo, 3CX, Wildix et FreePBX. Et avec toute installation produisant un relevé d'appels standard — c'est-à-dire la quasi-totalité du parc.</a:t>
            </a:r>
            <a:endParaRPr lang="en-US" sz="950" dirty="0"/>
          </a:p>
        </p:txBody>
      </p:sp>
      <p:sp>
        <p:nvSpPr>
          <p:cNvPr id="9" name="Shape 7"/>
          <p:cNvSpPr/>
          <p:nvPr/>
        </p:nvSpPr>
        <p:spPr>
          <a:xfrm>
            <a:off x="4370832" y="1691640"/>
            <a:ext cx="3566160" cy="1993392"/>
          </a:xfrm>
          <a:prstGeom prst="roundRect">
            <a:avLst>
              <a:gd name="adj" fmla="val 3670"/>
            </a:avLst>
          </a:prstGeom>
          <a:solidFill>
            <a:srgbClr val="FFFFFF"/>
          </a:solidFill>
          <a:ln w="12700">
            <a:solidFill>
              <a:srgbClr val="E7E5F0"/>
            </a:solidFill>
            <a:prstDash val="solid"/>
          </a:ln>
          <a:effectLst>
            <a:outerShdw sx="100000" sy="100000" kx="0" ky="0" algn="bl" rotWithShape="0" blurRad="127000" dist="38100" dir="5400000">
              <a:srgbClr val="080C1A">
                <a:alpha val="16000"/>
              </a:srgbClr>
            </a:outerShdw>
          </a:effectLst>
        </p:spPr>
        <p:txBody>
          <a:bodyPr/>
          <a:p/>
        </p:txBody>
      </p:sp>
      <p:sp>
        <p:nvSpPr>
          <p:cNvPr id="10" name="Shape 8"/>
          <p:cNvSpPr/>
          <p:nvPr/>
        </p:nvSpPr>
        <p:spPr>
          <a:xfrm>
            <a:off x="4370832" y="1691640"/>
            <a:ext cx="3566160" cy="64008"/>
          </a:xfrm>
          <a:prstGeom prst="roundRect">
            <a:avLst>
              <a:gd name="adj" fmla="val 28571"/>
            </a:avLst>
          </a:prstGeom>
          <a:solidFill>
            <a:srgbClr val="6B21C9"/>
          </a:solidFill>
          <a:ln w="12700">
            <a:solidFill>
              <a:srgbClr val="6B21C9"/>
            </a:solidFill>
            <a:prstDash val="solid"/>
          </a:ln>
        </p:spPr>
        <p:txBody>
          <a:bodyPr/>
          <a:p/>
        </p:txBody>
      </p:sp>
      <p:sp>
        <p:nvSpPr>
          <p:cNvPr id="11" name="Text 9"/>
          <p:cNvSpPr/>
          <p:nvPr/>
        </p:nvSpPr>
        <p:spPr>
          <a:xfrm>
            <a:off x="4599432" y="1874520"/>
            <a:ext cx="3108960" cy="566928"/>
          </a:xfrm>
          <a:prstGeom prst="rect">
            <a:avLst/>
          </a:prstGeom>
          <a:noFill/>
          <a:ln/>
        </p:spPr>
        <p:txBody>
          <a:bodyPr wrap="square" lIns="0" tIns="0" rIns="0" bIns="0" rtlCol="0" anchor="ctr"/>
          <a:lstStyle/>
          <a:p>
            <a:pPr indent="0" marL="0">
              <a:lnSpc>
                <a:spcPts val="1500"/>
              </a:lnSpc>
              <a:buNone/>
            </a:pPr>
            <a:r>
              <a:rPr lang="en-US" sz="1200" b="1" dirty="0">
                <a:solidFill>
                  <a:srgbClr val="14152B"/>
                </a:solidFill>
                <a:latin typeface="Space Grotesk" pitchFamily="34" charset="0"/>
                <a:ea typeface="Space Grotesk" pitchFamily="34" charset="-122"/>
                <a:cs typeface="Space Grotesk" pitchFamily="34" charset="-120"/>
              </a:rPr>
              <a:t>« Combien de temps pour être opérationnel ? »</a:t>
            </a:r>
            <a:endParaRPr lang="en-US" sz="1200" dirty="0"/>
          </a:p>
        </p:txBody>
      </p:sp>
      <p:sp>
        <p:nvSpPr>
          <p:cNvPr id="12" name="Text 10"/>
          <p:cNvSpPr/>
          <p:nvPr/>
        </p:nvSpPr>
        <p:spPr>
          <a:xfrm>
            <a:off x="4599432" y="2496312"/>
            <a:ext cx="3108960" cy="1078992"/>
          </a:xfrm>
          <a:prstGeom prst="rect">
            <a:avLst/>
          </a:prstGeom>
          <a:noFill/>
          <a:ln/>
        </p:spPr>
        <p:txBody>
          <a:bodyPr wrap="square" lIns="0" tIns="0" rIns="0" bIns="0" rtlCol="0" anchor="ctr"/>
          <a:lstStyle/>
          <a:p>
            <a:pPr indent="0" marL="0">
              <a:lnSpc>
                <a:spcPts val="1300"/>
              </a:lnSpc>
              <a:buNone/>
            </a:pPr>
            <a:r>
              <a:rPr lang="en-US" sz="950" dirty="0">
                <a:solidFill>
                  <a:srgbClr val="4E5170"/>
                </a:solidFill>
                <a:latin typeface="Inter" pitchFamily="34" charset="0"/>
                <a:ea typeface="Inter" pitchFamily="34" charset="-122"/>
                <a:cs typeface="Inter" pitchFamily="34" charset="-120"/>
              </a:rPr>
              <a:t>Le raccordement se fait en quelques minutes. Le vrai travail, c'est de rattacher les postes à votre organisation — et c'est votre intégrateur qui le fait avec vous.</a:t>
            </a:r>
            <a:endParaRPr lang="en-US" sz="950" dirty="0"/>
          </a:p>
        </p:txBody>
      </p:sp>
      <p:sp>
        <p:nvSpPr>
          <p:cNvPr id="13" name="Shape 11"/>
          <p:cNvSpPr/>
          <p:nvPr/>
        </p:nvSpPr>
        <p:spPr>
          <a:xfrm>
            <a:off x="8129016" y="1691640"/>
            <a:ext cx="3566160" cy="1993392"/>
          </a:xfrm>
          <a:prstGeom prst="roundRect">
            <a:avLst>
              <a:gd name="adj" fmla="val 3670"/>
            </a:avLst>
          </a:prstGeom>
          <a:solidFill>
            <a:srgbClr val="FFFFFF"/>
          </a:solidFill>
          <a:ln w="12700">
            <a:solidFill>
              <a:srgbClr val="E7E5F0"/>
            </a:solidFill>
            <a:prstDash val="solid"/>
          </a:ln>
          <a:effectLst>
            <a:outerShdw sx="100000" sy="100000" kx="0" ky="0" algn="bl" rotWithShape="0" blurRad="127000" dist="38100" dir="5400000">
              <a:srgbClr val="080C1A">
                <a:alpha val="16000"/>
              </a:srgbClr>
            </a:outerShdw>
          </a:effectLst>
        </p:spPr>
        <p:txBody>
          <a:bodyPr/>
          <a:p/>
        </p:txBody>
      </p:sp>
      <p:sp>
        <p:nvSpPr>
          <p:cNvPr id="14" name="Shape 12"/>
          <p:cNvSpPr/>
          <p:nvPr/>
        </p:nvSpPr>
        <p:spPr>
          <a:xfrm>
            <a:off x="8129016" y="1691640"/>
            <a:ext cx="3566160" cy="64008"/>
          </a:xfrm>
          <a:prstGeom prst="roundRect">
            <a:avLst>
              <a:gd name="adj" fmla="val 28571"/>
            </a:avLst>
          </a:prstGeom>
          <a:solidFill>
            <a:srgbClr val="6B21C9"/>
          </a:solidFill>
          <a:ln w="12700">
            <a:solidFill>
              <a:srgbClr val="6B21C9"/>
            </a:solidFill>
            <a:prstDash val="solid"/>
          </a:ln>
        </p:spPr>
        <p:txBody>
          <a:bodyPr/>
          <a:p/>
        </p:txBody>
      </p:sp>
      <p:sp>
        <p:nvSpPr>
          <p:cNvPr id="15" name="Text 13"/>
          <p:cNvSpPr/>
          <p:nvPr/>
        </p:nvSpPr>
        <p:spPr>
          <a:xfrm>
            <a:off x="8357616" y="1874520"/>
            <a:ext cx="3108960" cy="566928"/>
          </a:xfrm>
          <a:prstGeom prst="rect">
            <a:avLst/>
          </a:prstGeom>
          <a:noFill/>
          <a:ln/>
        </p:spPr>
        <p:txBody>
          <a:bodyPr wrap="square" lIns="0" tIns="0" rIns="0" bIns="0" rtlCol="0" anchor="ctr"/>
          <a:lstStyle/>
          <a:p>
            <a:pPr indent="0" marL="0">
              <a:lnSpc>
                <a:spcPts val="1500"/>
              </a:lnSpc>
              <a:buNone/>
            </a:pPr>
            <a:r>
              <a:rPr lang="en-US" sz="1200" b="1" dirty="0">
                <a:solidFill>
                  <a:srgbClr val="14152B"/>
                </a:solidFill>
                <a:latin typeface="Space Grotesk" pitchFamily="34" charset="0"/>
                <a:ea typeface="Space Grotesk" pitchFamily="34" charset="-122"/>
                <a:cs typeface="Space Grotesk" pitchFamily="34" charset="-120"/>
              </a:rPr>
              <a:t>« Nos données partent-elles chez vous ? »</a:t>
            </a:r>
            <a:endParaRPr lang="en-US" sz="1200" dirty="0"/>
          </a:p>
        </p:txBody>
      </p:sp>
      <p:sp>
        <p:nvSpPr>
          <p:cNvPr id="16" name="Text 14"/>
          <p:cNvSpPr/>
          <p:nvPr/>
        </p:nvSpPr>
        <p:spPr>
          <a:xfrm>
            <a:off x="8357616" y="2496312"/>
            <a:ext cx="3108960" cy="1078992"/>
          </a:xfrm>
          <a:prstGeom prst="rect">
            <a:avLst/>
          </a:prstGeom>
          <a:noFill/>
          <a:ln/>
        </p:spPr>
        <p:txBody>
          <a:bodyPr wrap="square" lIns="0" tIns="0" rIns="0" bIns="0" rtlCol="0" anchor="ctr"/>
          <a:lstStyle/>
          <a:p>
            <a:pPr indent="0" marL="0">
              <a:lnSpc>
                <a:spcPts val="1300"/>
              </a:lnSpc>
              <a:buNone/>
            </a:pPr>
            <a:r>
              <a:rPr lang="en-US" sz="950" dirty="0">
                <a:solidFill>
                  <a:srgbClr val="4E5170"/>
                </a:solidFill>
                <a:latin typeface="Inter" pitchFamily="34" charset="0"/>
                <a:ea typeface="Inter" pitchFamily="34" charset="-122"/>
                <a:cs typeface="Inter" pitchFamily="34" charset="-120"/>
              </a:rPr>
              <a:t>Non, pas dans le mode de référence : le logiciel est installé chez vous. Si vous choisissez un mode hébergé, c'est un choix explicite, et il est contractualisé.</a:t>
            </a:r>
            <a:endParaRPr lang="en-US" sz="950" dirty="0"/>
          </a:p>
        </p:txBody>
      </p:sp>
      <p:sp>
        <p:nvSpPr>
          <p:cNvPr id="17" name="Shape 15"/>
          <p:cNvSpPr/>
          <p:nvPr/>
        </p:nvSpPr>
        <p:spPr>
          <a:xfrm>
            <a:off x="612648" y="3831336"/>
            <a:ext cx="3566160" cy="1993392"/>
          </a:xfrm>
          <a:prstGeom prst="roundRect">
            <a:avLst>
              <a:gd name="adj" fmla="val 3670"/>
            </a:avLst>
          </a:prstGeom>
          <a:solidFill>
            <a:srgbClr val="FFFFFF"/>
          </a:solidFill>
          <a:ln w="12700">
            <a:solidFill>
              <a:srgbClr val="E7E5F0"/>
            </a:solidFill>
            <a:prstDash val="solid"/>
          </a:ln>
          <a:effectLst>
            <a:outerShdw sx="100000" sy="100000" kx="0" ky="0" algn="bl" rotWithShape="0" blurRad="127000" dist="38100" dir="5400000">
              <a:srgbClr val="080C1A">
                <a:alpha val="16000"/>
              </a:srgbClr>
            </a:outerShdw>
          </a:effectLst>
        </p:spPr>
        <p:txBody>
          <a:bodyPr/>
          <a:p/>
        </p:txBody>
      </p:sp>
      <p:sp>
        <p:nvSpPr>
          <p:cNvPr id="18" name="Shape 16"/>
          <p:cNvSpPr/>
          <p:nvPr/>
        </p:nvSpPr>
        <p:spPr>
          <a:xfrm>
            <a:off x="612648" y="3831336"/>
            <a:ext cx="3566160" cy="64008"/>
          </a:xfrm>
          <a:prstGeom prst="roundRect">
            <a:avLst>
              <a:gd name="adj" fmla="val 28571"/>
            </a:avLst>
          </a:prstGeom>
          <a:solidFill>
            <a:srgbClr val="6B21C9"/>
          </a:solidFill>
          <a:ln w="12700">
            <a:solidFill>
              <a:srgbClr val="6B21C9"/>
            </a:solidFill>
            <a:prstDash val="solid"/>
          </a:ln>
        </p:spPr>
        <p:txBody>
          <a:bodyPr/>
          <a:p/>
        </p:txBody>
      </p:sp>
      <p:sp>
        <p:nvSpPr>
          <p:cNvPr id="19" name="Text 17"/>
          <p:cNvSpPr/>
          <p:nvPr/>
        </p:nvSpPr>
        <p:spPr>
          <a:xfrm>
            <a:off x="841248" y="4014216"/>
            <a:ext cx="3108960" cy="566928"/>
          </a:xfrm>
          <a:prstGeom prst="rect">
            <a:avLst/>
          </a:prstGeom>
          <a:noFill/>
          <a:ln/>
        </p:spPr>
        <p:txBody>
          <a:bodyPr wrap="square" lIns="0" tIns="0" rIns="0" bIns="0" rtlCol="0" anchor="ctr"/>
          <a:lstStyle/>
          <a:p>
            <a:pPr indent="0" marL="0">
              <a:lnSpc>
                <a:spcPts val="1500"/>
              </a:lnSpc>
              <a:buNone/>
            </a:pPr>
            <a:r>
              <a:rPr lang="en-US" sz="1200" b="1" dirty="0">
                <a:solidFill>
                  <a:srgbClr val="14152B"/>
                </a:solidFill>
                <a:latin typeface="Space Grotesk" pitchFamily="34" charset="0"/>
                <a:ea typeface="Space Grotesk" pitchFamily="34" charset="-122"/>
                <a:cs typeface="Space Grotesk" pitchFamily="34" charset="-120"/>
              </a:rPr>
              <a:t>« Êtes-vous conformes à la facturation électronique ? »</a:t>
            </a:r>
            <a:endParaRPr lang="en-US" sz="1200" dirty="0"/>
          </a:p>
        </p:txBody>
      </p:sp>
      <p:sp>
        <p:nvSpPr>
          <p:cNvPr id="20" name="Text 18"/>
          <p:cNvSpPr/>
          <p:nvPr/>
        </p:nvSpPr>
        <p:spPr>
          <a:xfrm>
            <a:off x="841248" y="4636008"/>
            <a:ext cx="3108960" cy="1078992"/>
          </a:xfrm>
          <a:prstGeom prst="rect">
            <a:avLst/>
          </a:prstGeom>
          <a:noFill/>
          <a:ln/>
        </p:spPr>
        <p:txBody>
          <a:bodyPr wrap="square" lIns="0" tIns="0" rIns="0" bIns="0" rtlCol="0" anchor="ctr"/>
          <a:lstStyle/>
          <a:p>
            <a:pPr indent="0" marL="0">
              <a:lnSpc>
                <a:spcPts val="1300"/>
              </a:lnSpc>
              <a:buNone/>
            </a:pPr>
            <a:r>
              <a:rPr lang="en-US" sz="950" dirty="0">
                <a:solidFill>
                  <a:srgbClr val="4E5170"/>
                </a:solidFill>
                <a:latin typeface="Inter" pitchFamily="34" charset="0"/>
                <a:ea typeface="Inter" pitchFamily="34" charset="-122"/>
                <a:cs typeface="Inter" pitchFamily="34" charset="-120"/>
              </a:rPr>
              <a:t>La question ne se pose pas : nous n'émettons pas de factures. Nous produisons le document de refacturation et le détail qui alimente votre chaîne comptable.</a:t>
            </a:r>
            <a:endParaRPr lang="en-US" sz="950" dirty="0"/>
          </a:p>
        </p:txBody>
      </p:sp>
      <p:sp>
        <p:nvSpPr>
          <p:cNvPr id="21" name="Shape 19"/>
          <p:cNvSpPr/>
          <p:nvPr/>
        </p:nvSpPr>
        <p:spPr>
          <a:xfrm>
            <a:off x="4370832" y="3831336"/>
            <a:ext cx="3566160" cy="1993392"/>
          </a:xfrm>
          <a:prstGeom prst="roundRect">
            <a:avLst>
              <a:gd name="adj" fmla="val 3670"/>
            </a:avLst>
          </a:prstGeom>
          <a:solidFill>
            <a:srgbClr val="FFFFFF"/>
          </a:solidFill>
          <a:ln w="12700">
            <a:solidFill>
              <a:srgbClr val="E7E5F0"/>
            </a:solidFill>
            <a:prstDash val="solid"/>
          </a:ln>
          <a:effectLst>
            <a:outerShdw sx="100000" sy="100000" kx="0" ky="0" algn="bl" rotWithShape="0" blurRad="127000" dist="38100" dir="5400000">
              <a:srgbClr val="080C1A">
                <a:alpha val="16000"/>
              </a:srgbClr>
            </a:outerShdw>
          </a:effectLst>
        </p:spPr>
        <p:txBody>
          <a:bodyPr/>
          <a:p/>
        </p:txBody>
      </p:sp>
      <p:sp>
        <p:nvSpPr>
          <p:cNvPr id="22" name="Shape 20"/>
          <p:cNvSpPr/>
          <p:nvPr/>
        </p:nvSpPr>
        <p:spPr>
          <a:xfrm>
            <a:off x="4370832" y="3831336"/>
            <a:ext cx="3566160" cy="64008"/>
          </a:xfrm>
          <a:prstGeom prst="roundRect">
            <a:avLst>
              <a:gd name="adj" fmla="val 28571"/>
            </a:avLst>
          </a:prstGeom>
          <a:solidFill>
            <a:srgbClr val="6B21C9"/>
          </a:solidFill>
          <a:ln w="12700">
            <a:solidFill>
              <a:srgbClr val="6B21C9"/>
            </a:solidFill>
            <a:prstDash val="solid"/>
          </a:ln>
        </p:spPr>
        <p:txBody>
          <a:bodyPr/>
          <a:p/>
        </p:txBody>
      </p:sp>
      <p:sp>
        <p:nvSpPr>
          <p:cNvPr id="23" name="Text 21"/>
          <p:cNvSpPr/>
          <p:nvPr/>
        </p:nvSpPr>
        <p:spPr>
          <a:xfrm>
            <a:off x="4599432" y="4014216"/>
            <a:ext cx="3108960" cy="566928"/>
          </a:xfrm>
          <a:prstGeom prst="rect">
            <a:avLst/>
          </a:prstGeom>
          <a:noFill/>
          <a:ln/>
        </p:spPr>
        <p:txBody>
          <a:bodyPr wrap="square" lIns="0" tIns="0" rIns="0" bIns="0" rtlCol="0" anchor="ctr"/>
          <a:lstStyle/>
          <a:p>
            <a:pPr indent="0" marL="0">
              <a:lnSpc>
                <a:spcPts val="1500"/>
              </a:lnSpc>
              <a:buNone/>
            </a:pPr>
            <a:r>
              <a:rPr lang="en-US" sz="1200" b="1" dirty="0">
                <a:solidFill>
                  <a:srgbClr val="14152B"/>
                </a:solidFill>
                <a:latin typeface="Space Grotesk" pitchFamily="34" charset="0"/>
                <a:ea typeface="Space Grotesk" pitchFamily="34" charset="-122"/>
                <a:cs typeface="Space Grotesk" pitchFamily="34" charset="-120"/>
              </a:rPr>
              <a:t>« Que se passe-t-il si vous disparaissez ? »</a:t>
            </a:r>
            <a:endParaRPr lang="en-US" sz="1200" dirty="0"/>
          </a:p>
        </p:txBody>
      </p:sp>
      <p:sp>
        <p:nvSpPr>
          <p:cNvPr id="24" name="Text 22"/>
          <p:cNvSpPr/>
          <p:nvPr/>
        </p:nvSpPr>
        <p:spPr>
          <a:xfrm>
            <a:off x="4599432" y="4636008"/>
            <a:ext cx="3108960" cy="1078992"/>
          </a:xfrm>
          <a:prstGeom prst="rect">
            <a:avLst/>
          </a:prstGeom>
          <a:noFill/>
          <a:ln/>
        </p:spPr>
        <p:txBody>
          <a:bodyPr wrap="square" lIns="0" tIns="0" rIns="0" bIns="0" rtlCol="0" anchor="ctr"/>
          <a:lstStyle/>
          <a:p>
            <a:pPr indent="0" marL="0">
              <a:lnSpc>
                <a:spcPts val="1300"/>
              </a:lnSpc>
              <a:buNone/>
            </a:pPr>
            <a:r>
              <a:rPr lang="en-US" sz="950" dirty="0">
                <a:solidFill>
                  <a:srgbClr val="4E5170"/>
                </a:solidFill>
                <a:latin typeface="Inter" pitchFamily="34" charset="0"/>
                <a:ea typeface="Inter" pitchFamily="34" charset="-122"/>
                <a:cs typeface="Inter" pitchFamily="34" charset="-120"/>
              </a:rPr>
              <a:t>Vingt-huit ans d'existence, et un mode d'installation où le logiciel tourne chez vous. Il continue de fonctionner dans la version livrée, quoi qu'il arrive.</a:t>
            </a:r>
            <a:endParaRPr lang="en-US" sz="950" dirty="0"/>
          </a:p>
        </p:txBody>
      </p:sp>
      <p:sp>
        <p:nvSpPr>
          <p:cNvPr id="25" name="Shape 23"/>
          <p:cNvSpPr/>
          <p:nvPr/>
        </p:nvSpPr>
        <p:spPr>
          <a:xfrm>
            <a:off x="8129016" y="3831336"/>
            <a:ext cx="3566160" cy="1993392"/>
          </a:xfrm>
          <a:prstGeom prst="roundRect">
            <a:avLst>
              <a:gd name="adj" fmla="val 3670"/>
            </a:avLst>
          </a:prstGeom>
          <a:solidFill>
            <a:srgbClr val="FFFFFF"/>
          </a:solidFill>
          <a:ln w="12700">
            <a:solidFill>
              <a:srgbClr val="E7E5F0"/>
            </a:solidFill>
            <a:prstDash val="solid"/>
          </a:ln>
          <a:effectLst>
            <a:outerShdw sx="100000" sy="100000" kx="0" ky="0" algn="bl" rotWithShape="0" blurRad="127000" dist="38100" dir="5400000">
              <a:srgbClr val="080C1A">
                <a:alpha val="16000"/>
              </a:srgbClr>
            </a:outerShdw>
          </a:effectLst>
        </p:spPr>
        <p:txBody>
          <a:bodyPr/>
          <a:p/>
        </p:txBody>
      </p:sp>
      <p:sp>
        <p:nvSpPr>
          <p:cNvPr id="26" name="Shape 24"/>
          <p:cNvSpPr/>
          <p:nvPr/>
        </p:nvSpPr>
        <p:spPr>
          <a:xfrm>
            <a:off x="8129016" y="3831336"/>
            <a:ext cx="3566160" cy="64008"/>
          </a:xfrm>
          <a:prstGeom prst="roundRect">
            <a:avLst>
              <a:gd name="adj" fmla="val 28571"/>
            </a:avLst>
          </a:prstGeom>
          <a:solidFill>
            <a:srgbClr val="6B21C9"/>
          </a:solidFill>
          <a:ln w="12700">
            <a:solidFill>
              <a:srgbClr val="6B21C9"/>
            </a:solidFill>
            <a:prstDash val="solid"/>
          </a:ln>
        </p:spPr>
        <p:txBody>
          <a:bodyPr/>
          <a:p/>
        </p:txBody>
      </p:sp>
      <p:sp>
        <p:nvSpPr>
          <p:cNvPr id="27" name="Text 25"/>
          <p:cNvSpPr/>
          <p:nvPr/>
        </p:nvSpPr>
        <p:spPr>
          <a:xfrm>
            <a:off x="8357616" y="4014216"/>
            <a:ext cx="3108960" cy="566928"/>
          </a:xfrm>
          <a:prstGeom prst="rect">
            <a:avLst/>
          </a:prstGeom>
          <a:noFill/>
          <a:ln/>
        </p:spPr>
        <p:txBody>
          <a:bodyPr wrap="square" lIns="0" tIns="0" rIns="0" bIns="0" rtlCol="0" anchor="ctr"/>
          <a:lstStyle/>
          <a:p>
            <a:pPr indent="0" marL="0">
              <a:lnSpc>
                <a:spcPts val="1500"/>
              </a:lnSpc>
              <a:buNone/>
            </a:pPr>
            <a:r>
              <a:rPr lang="en-US" sz="1200" b="1" dirty="0">
                <a:solidFill>
                  <a:srgbClr val="14152B"/>
                </a:solidFill>
                <a:latin typeface="Space Grotesk" pitchFamily="34" charset="0"/>
                <a:ea typeface="Space Grotesk" pitchFamily="34" charset="-122"/>
                <a:cs typeface="Space Grotesk" pitchFamily="34" charset="-120"/>
              </a:rPr>
              <a:t>« Pourquoi ne pas acheter chez vous directement ? »</a:t>
            </a:r>
            <a:endParaRPr lang="en-US" sz="1200" dirty="0"/>
          </a:p>
        </p:txBody>
      </p:sp>
      <p:sp>
        <p:nvSpPr>
          <p:cNvPr id="28" name="Text 26"/>
          <p:cNvSpPr/>
          <p:nvPr/>
        </p:nvSpPr>
        <p:spPr>
          <a:xfrm>
            <a:off x="8357616" y="4636008"/>
            <a:ext cx="3108960" cy="1078992"/>
          </a:xfrm>
          <a:prstGeom prst="rect">
            <a:avLst/>
          </a:prstGeom>
          <a:noFill/>
          <a:ln/>
        </p:spPr>
        <p:txBody>
          <a:bodyPr wrap="square" lIns="0" tIns="0" rIns="0" bIns="0" rtlCol="0" anchor="ctr"/>
          <a:lstStyle/>
          <a:p>
            <a:pPr indent="0" marL="0">
              <a:lnSpc>
                <a:spcPts val="1300"/>
              </a:lnSpc>
              <a:buNone/>
            </a:pPr>
            <a:r>
              <a:rPr lang="en-US" sz="950" dirty="0">
                <a:solidFill>
                  <a:srgbClr val="4E5170"/>
                </a:solidFill>
                <a:latin typeface="Inter" pitchFamily="34" charset="0"/>
                <a:ea typeface="Inter" pitchFamily="34" charset="-122"/>
                <a:cs typeface="Inter" pitchFamily="34" charset="-120"/>
              </a:rPr>
              <a:t>Parce qu'un logiciel de téléphonie mal installé ne sert à rien. Il faut connaître votre installation, et ça se fait sur place.</a:t>
            </a:r>
            <a:endParaRPr lang="en-US" sz="950" dirty="0"/>
          </a:p>
        </p:txBody>
      </p:sp>
      <p:sp>
        <p:nvSpPr>
          <p:cNvPr id="29" name="Shape 27"/>
          <p:cNvSpPr/>
          <p:nvPr/>
        </p:nvSpPr>
        <p:spPr>
          <a:xfrm>
            <a:off x="612648" y="6071616"/>
            <a:ext cx="10963656" cy="457200"/>
          </a:xfrm>
          <a:prstGeom prst="roundRect">
            <a:avLst>
              <a:gd name="adj" fmla="val 12000"/>
            </a:avLst>
          </a:prstGeom>
          <a:solidFill>
            <a:srgbClr val="080C1A"/>
          </a:solidFill>
          <a:ln w="12700">
            <a:solidFill>
              <a:srgbClr val="080C1A"/>
            </a:solidFill>
            <a:prstDash val="solid"/>
          </a:ln>
        </p:spPr>
        <p:txBody>
          <a:bodyPr/>
          <a:p/>
        </p:txBody>
      </p:sp>
      <p:sp>
        <p:nvSpPr>
          <p:cNvPr id="30" name="Shape 28"/>
          <p:cNvSpPr/>
          <p:nvPr/>
        </p:nvSpPr>
        <p:spPr>
          <a:xfrm>
            <a:off x="649224" y="6144768"/>
            <a:ext cx="45720" cy="310896"/>
          </a:xfrm>
          <a:prstGeom prst="roundRect">
            <a:avLst>
              <a:gd name="adj" fmla="val 40000"/>
            </a:avLst>
          </a:prstGeom>
          <a:solidFill>
            <a:srgbClr val="25E4F2"/>
          </a:solidFill>
          <a:ln w="12700">
            <a:solidFill>
              <a:srgbClr val="25E4F2"/>
            </a:solidFill>
            <a:prstDash val="solid"/>
          </a:ln>
        </p:spPr>
        <p:txBody>
          <a:bodyPr/>
          <a:p/>
        </p:txBody>
      </p:sp>
      <p:sp>
        <p:nvSpPr>
          <p:cNvPr id="31" name="Text 29"/>
          <p:cNvSpPr/>
          <p:nvPr/>
        </p:nvSpPr>
        <p:spPr>
          <a:xfrm>
            <a:off x="813816" y="6071616"/>
            <a:ext cx="10597896" cy="457200"/>
          </a:xfrm>
          <a:prstGeom prst="rect">
            <a:avLst/>
          </a:prstGeom>
          <a:noFill/>
          <a:ln/>
        </p:spPr>
        <p:txBody>
          <a:bodyPr wrap="square" lIns="0" tIns="0" rIns="0" bIns="0" rtlCol="0" anchor="ctr"/>
          <a:lstStyle/>
          <a:p>
            <a:pPr indent="0" marL="0">
              <a:buNone/>
            </a:pPr>
            <a:r>
              <a:rPr lang="en-US" sz="1100" b="1" dirty="0">
                <a:solidFill>
                  <a:srgbClr val="25E4F2"/>
                </a:solidFill>
                <a:latin typeface="Inter" pitchFamily="34" charset="0"/>
                <a:ea typeface="Inter" pitchFamily="34" charset="-122"/>
                <a:cs typeface="Inter" pitchFamily="34" charset="-120"/>
              </a:rPr>
              <a:t>→  </a:t>
            </a:r>
            <a:pPr indent="0" marL="0">
              <a:buNone/>
            </a:pPr>
            <a:r>
              <a:rPr lang="en-US" sz="1100" b="1" dirty="0">
                <a:solidFill>
                  <a:srgbClr val="ECEBF7"/>
                </a:solidFill>
                <a:latin typeface="Inter" pitchFamily="34" charset="0"/>
                <a:ea typeface="Inter" pitchFamily="34" charset="-122"/>
                <a:cs typeface="Inter" pitchFamily="34" charset="-120"/>
              </a:rPr>
              <a:t>Aucune de ces six réponses n'a changé en vingt-huit ans. </a:t>
            </a:r>
            <a:pPr indent="0" marL="0">
              <a:buNone/>
            </a:pPr>
            <a:r>
              <a:rPr lang="en-US" sz="1100" dirty="0">
                <a:solidFill>
                  <a:srgbClr val="ECEBF7"/>
                </a:solidFill>
                <a:latin typeface="Inter" pitchFamily="34" charset="0"/>
                <a:ea typeface="Inter" pitchFamily="34" charset="-122"/>
                <a:cs typeface="Inter" pitchFamily="34" charset="-120"/>
              </a:rPr>
              <a:t>C'est probablement ce qu'il y a de plus rassurant à dire sur nous.</a:t>
            </a:r>
            <a:endParaRPr lang="en-US" sz="1100" dirty="0"/>
          </a:p>
        </p:txBody>
      </p:sp>
      <p:pic>
        <p:nvPicPr>
          <p:cNvPr id="32" name="Image 0" descr="/home/claude/axit/logo/AXIT_logo/AXIT_symbole_violet-512.png">    </p:cNvPr>
          <p:cNvPicPr>
            <a:picLocks noChangeAspect="1"/>
          </p:cNvPicPr>
          <p:nvPr/>
        </p:nvPicPr>
        <p:blipFill>
          <a:blip r:embed="rId1"/>
          <a:stretch>
            <a:fillRect/>
          </a:stretch>
        </p:blipFill>
        <p:spPr>
          <a:xfrm>
            <a:off x="612648" y="6483096"/>
            <a:ext cx="219456" cy="219456"/>
          </a:xfrm>
          <a:prstGeom prst="rect">
            <a:avLst/>
          </a:prstGeom>
        </p:spPr>
      </p:pic>
      <p:sp>
        <p:nvSpPr>
          <p:cNvPr id="33" name="Text 30"/>
          <p:cNvSpPr/>
          <p:nvPr/>
        </p:nvSpPr>
        <p:spPr>
          <a:xfrm>
            <a:off x="923544" y="6565392"/>
            <a:ext cx="7315200" cy="182880"/>
          </a:xfrm>
          <a:prstGeom prst="rect">
            <a:avLst/>
          </a:prstGeom>
          <a:noFill/>
          <a:ln/>
        </p:spPr>
        <p:txBody>
          <a:bodyPr wrap="square" lIns="0" tIns="0" rIns="0" bIns="0" rtlCol="0" anchor="ctr"/>
          <a:lstStyle/>
          <a:p>
            <a:pPr indent="0" marL="0">
              <a:buNone/>
            </a:pPr>
            <a:r>
              <a:rPr lang="en-US" sz="800" b="1" dirty="0">
                <a:solidFill>
                  <a:srgbClr val="726F8C"/>
                </a:solidFill>
                <a:latin typeface="Inter" pitchFamily="34" charset="0"/>
                <a:ea typeface="Inter" pitchFamily="34" charset="-122"/>
                <a:cs typeface="Inter" pitchFamily="34" charset="-120"/>
              </a:rPr>
              <a:t>AXIT ComTrafic</a:t>
            </a:r>
            <a:pPr indent="0" marL="0">
              <a:buNone/>
            </a:pPr>
            <a:r>
              <a:rPr lang="en-US" sz="800" dirty="0">
                <a:solidFill>
                  <a:srgbClr val="8F8CA6"/>
                </a:solidFill>
                <a:latin typeface="Inter" pitchFamily="34" charset="0"/>
                <a:ea typeface="Inter" pitchFamily="34" charset="-122"/>
                <a:cs typeface="Inter" pitchFamily="34" charset="-120"/>
              </a:rPr>
              <a:t>  ·  Éditeur français depuis 1998</a:t>
            </a:r>
            <a:endParaRPr lang="en-US" sz="800" dirty="0"/>
          </a:p>
        </p:txBody>
      </p:sp>
      <p:sp>
        <p:nvSpPr>
          <p:cNvPr id="34" name="Text 31"/>
          <p:cNvSpPr/>
          <p:nvPr/>
        </p:nvSpPr>
        <p:spPr>
          <a:xfrm>
            <a:off x="10479024" y="6565392"/>
            <a:ext cx="1097280" cy="182880"/>
          </a:xfrm>
          <a:prstGeom prst="rect">
            <a:avLst/>
          </a:prstGeom>
          <a:noFill/>
          <a:ln/>
        </p:spPr>
        <p:txBody>
          <a:bodyPr wrap="square" lIns="0" tIns="0" rIns="0" bIns="0" rtlCol="0" anchor="ctr"/>
          <a:lstStyle/>
          <a:p>
            <a:pPr algn="r" indent="0" marL="0">
              <a:buNone/>
            </a:pPr>
            <a:r>
              <a:rPr lang="en-US" sz="800" dirty="0">
                <a:solidFill>
                  <a:srgbClr val="8F8CA6"/>
                </a:solidFill>
                <a:latin typeface="Space Grotesk" pitchFamily="34" charset="0"/>
                <a:ea typeface="Space Grotesk" pitchFamily="34" charset="-122"/>
                <a:cs typeface="Space Grotesk" pitchFamily="34" charset="-120"/>
              </a:rPr>
              <a:t>13 / 14</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80C1A"/>
        </a:solidFill>
      </p:bgPr>
    </p:bg>
    <p:spTree>
      <p:nvGrpSpPr>
        <p:cNvPr id="1" name=""/>
        <p:cNvGrpSpPr/>
        <p:nvPr/>
      </p:nvGrpSpPr>
      <p:grpSpPr>
        <a:xfrm>
          <a:off x="0" y="0"/>
          <a:ext cx="0" cy="0"/>
          <a:chOff x="0" y="0"/>
          <a:chExt cx="0" cy="0"/>
        </a:xfrm>
      </p:grpSpPr>
      <p:pic>
        <p:nvPicPr>
          <p:cNvPr id="2" name="Image 0" descr="/home/claude/axit/logo/AXIT_logo/AXIT_logo_blanc.png">    </p:cNvPr>
          <p:cNvPicPr>
            <a:picLocks noChangeAspect="1"/>
          </p:cNvPicPr>
          <p:nvPr/>
        </p:nvPicPr>
        <p:blipFill>
          <a:blip r:embed="rId1"/>
          <a:stretch>
            <a:fillRect/>
          </a:stretch>
        </p:blipFill>
        <p:spPr>
          <a:xfrm>
            <a:off x="612648" y="475488"/>
            <a:ext cx="1513332" cy="365760"/>
          </a:xfrm>
          <a:prstGeom prst="rect">
            <a:avLst/>
          </a:prstGeom>
        </p:spPr>
      </p:pic>
      <p:sp>
        <p:nvSpPr>
          <p:cNvPr id="3" name="Text 0"/>
          <p:cNvSpPr/>
          <p:nvPr/>
        </p:nvSpPr>
        <p:spPr>
          <a:xfrm>
            <a:off x="612648" y="1417320"/>
            <a:ext cx="10963656" cy="320040"/>
          </a:xfrm>
          <a:prstGeom prst="rect">
            <a:avLst/>
          </a:prstGeom>
          <a:noFill/>
          <a:ln/>
        </p:spPr>
        <p:txBody>
          <a:bodyPr wrap="square" lIns="0" tIns="0" rIns="0" bIns="0" rtlCol="0" anchor="ctr"/>
          <a:lstStyle/>
          <a:p>
            <a:pPr indent="0" marL="0">
              <a:buNone/>
            </a:pPr>
            <a:r>
              <a:rPr lang="en-US" sz="1100" b="1" spc="200" kern="0" dirty="0">
                <a:solidFill>
                  <a:srgbClr val="25E4F2"/>
                </a:solidFill>
                <a:latin typeface="Space Grotesk" pitchFamily="34" charset="0"/>
                <a:ea typeface="Space Grotesk" pitchFamily="34" charset="-122"/>
                <a:cs typeface="Space Grotesk" pitchFamily="34" charset="-120"/>
              </a:rPr>
              <a:t>LA SUITE</a:t>
            </a:r>
            <a:endParaRPr lang="en-US" sz="1100" dirty="0"/>
          </a:p>
        </p:txBody>
      </p:sp>
      <p:sp>
        <p:nvSpPr>
          <p:cNvPr id="4" name="Text 1"/>
          <p:cNvSpPr/>
          <p:nvPr/>
        </p:nvSpPr>
        <p:spPr>
          <a:xfrm>
            <a:off x="612648" y="1828800"/>
            <a:ext cx="10058400" cy="1417320"/>
          </a:xfrm>
          <a:prstGeom prst="rect">
            <a:avLst/>
          </a:prstGeom>
          <a:noFill/>
          <a:ln/>
        </p:spPr>
        <p:txBody>
          <a:bodyPr wrap="square" lIns="0" tIns="0" rIns="0" bIns="0" rtlCol="0" anchor="ctr"/>
          <a:lstStyle/>
          <a:p>
            <a:pPr indent="0" marL="0">
              <a:lnSpc>
                <a:spcPts val="4600"/>
              </a:lnSpc>
              <a:buNone/>
            </a:pPr>
            <a:r>
              <a:rPr lang="en-US" sz="3800" b="1" dirty="0">
                <a:solidFill>
                  <a:srgbClr val="FFFFFF"/>
                </a:solidFill>
                <a:latin typeface="Space Grotesk" pitchFamily="34" charset="0"/>
                <a:ea typeface="Space Grotesk" pitchFamily="34" charset="-122"/>
                <a:cs typeface="Space Grotesk" pitchFamily="34" charset="-120"/>
              </a:rPr>
              <a:t>Décrivez-nous votre situation.</a:t>
            </a:r>
            <a:endParaRPr lang="en-US" sz="3800" dirty="0"/>
          </a:p>
          <a:p>
            <a:pPr indent="0" marL="0">
              <a:lnSpc>
                <a:spcPts val="4600"/>
              </a:lnSpc>
              <a:buNone/>
            </a:pPr>
            <a:r>
              <a:rPr lang="en-US" sz="3800" b="1" dirty="0">
                <a:solidFill>
                  <a:srgbClr val="FFFFFF"/>
                </a:solidFill>
                <a:latin typeface="Space Grotesk" pitchFamily="34" charset="0"/>
                <a:ea typeface="Space Grotesk" pitchFamily="34" charset="-122"/>
                <a:cs typeface="Space Grotesk" pitchFamily="34" charset="-120"/>
              </a:rPr>
              <a:t>Nous vous répondons</a:t>
            </a:r>
            <a:endParaRPr lang="en-US" sz="3800" dirty="0"/>
          </a:p>
          <a:p>
            <a:pPr indent="0" marL="0">
              <a:lnSpc>
                <a:spcPts val="4600"/>
              </a:lnSpc>
              <a:buNone/>
            </a:pPr>
            <a:r>
              <a:rPr lang="en-US" sz="3800" b="1" dirty="0">
                <a:solidFill>
                  <a:srgbClr val="FFFFFF"/>
                </a:solidFill>
                <a:latin typeface="Space Grotesk" pitchFamily="34" charset="0"/>
                <a:ea typeface="Space Grotesk" pitchFamily="34" charset="-122"/>
                <a:cs typeface="Space Grotesk" pitchFamily="34" charset="-120"/>
              </a:rPr>
              <a:t>sous quatre heures ouvrées.</a:t>
            </a:r>
            <a:endParaRPr lang="en-US" sz="3800" dirty="0"/>
          </a:p>
        </p:txBody>
      </p:sp>
      <p:sp>
        <p:nvSpPr>
          <p:cNvPr id="5" name="Text 2"/>
          <p:cNvSpPr/>
          <p:nvPr/>
        </p:nvSpPr>
        <p:spPr>
          <a:xfrm>
            <a:off x="612648" y="3401568"/>
            <a:ext cx="9509760" cy="640080"/>
          </a:xfrm>
          <a:prstGeom prst="rect">
            <a:avLst/>
          </a:prstGeom>
          <a:noFill/>
          <a:ln/>
        </p:spPr>
        <p:txBody>
          <a:bodyPr wrap="square" lIns="0" tIns="0" rIns="0" bIns="0" rtlCol="0" anchor="ctr"/>
          <a:lstStyle/>
          <a:p>
            <a:pPr indent="0" marL="0">
              <a:lnSpc>
                <a:spcPts val="2000"/>
              </a:lnSpc>
              <a:buNone/>
            </a:pPr>
            <a:r>
              <a:rPr lang="en-US" sz="1300" dirty="0">
                <a:solidFill>
                  <a:srgbClr val="A9AECE"/>
                </a:solidFill>
                <a:latin typeface="Inter" pitchFamily="34" charset="0"/>
                <a:ea typeface="Inter" pitchFamily="34" charset="-122"/>
                <a:cs typeface="Inter" pitchFamily="34" charset="-120"/>
              </a:rPr>
              <a:t>La marque de votre installation téléphonique, le nombre de sites, et ce que vous cherchez à savoir ou à refacturer. Nous vous disons si c'est faisable — et si ça ne l'est pas, nous vous le disons aussi.</a:t>
            </a:r>
            <a:endParaRPr lang="en-US" sz="1300" dirty="0"/>
          </a:p>
        </p:txBody>
      </p:sp>
      <p:sp>
        <p:nvSpPr>
          <p:cNvPr id="6" name="Shape 3"/>
          <p:cNvSpPr/>
          <p:nvPr/>
        </p:nvSpPr>
        <p:spPr>
          <a:xfrm>
            <a:off x="612648" y="4261104"/>
            <a:ext cx="10963656" cy="658368"/>
          </a:xfrm>
          <a:prstGeom prst="roundRect">
            <a:avLst>
              <a:gd name="adj" fmla="val 11111"/>
            </a:avLst>
          </a:prstGeom>
          <a:solidFill>
            <a:srgbClr val="171E3D"/>
          </a:solidFill>
          <a:ln w="12700">
            <a:solidFill>
              <a:srgbClr val="2A3160"/>
            </a:solidFill>
            <a:prstDash val="solid"/>
          </a:ln>
        </p:spPr>
        <p:txBody>
          <a:bodyPr/>
          <a:p/>
        </p:txBody>
      </p:sp>
      <p:sp>
        <p:nvSpPr>
          <p:cNvPr id="7" name="Text 4"/>
          <p:cNvSpPr/>
          <p:nvPr/>
        </p:nvSpPr>
        <p:spPr>
          <a:xfrm>
            <a:off x="932688" y="4261104"/>
            <a:ext cx="10323576" cy="658368"/>
          </a:xfrm>
          <a:prstGeom prst="rect">
            <a:avLst/>
          </a:prstGeom>
          <a:noFill/>
          <a:ln/>
        </p:spPr>
        <p:txBody>
          <a:bodyPr wrap="square" lIns="0" tIns="0" rIns="0" bIns="0" rtlCol="0" anchor="ctr"/>
          <a:lstStyle/>
          <a:p>
            <a:pPr indent="0" marL="0">
              <a:buNone/>
            </a:pPr>
            <a:r>
              <a:rPr lang="en-US" sz="1500" b="1" dirty="0">
                <a:solidFill>
                  <a:srgbClr val="FFFFFF"/>
                </a:solidFill>
                <a:latin typeface="Space Grotesk" pitchFamily="34" charset="0"/>
                <a:ea typeface="Space Grotesk" pitchFamily="34" charset="-122"/>
                <a:cs typeface="Space Grotesk" pitchFamily="34" charset="-120"/>
              </a:rPr>
              <a:t>Prochaine étape : trente minutes de qualification, gratuite et par écrit.</a:t>
            </a:r>
            <a:endParaRPr lang="en-US" sz="1500" dirty="0"/>
          </a:p>
        </p:txBody>
      </p:sp>
      <p:sp>
        <p:nvSpPr>
          <p:cNvPr id="8" name="Text 5"/>
          <p:cNvSpPr/>
          <p:nvPr/>
        </p:nvSpPr>
        <p:spPr>
          <a:xfrm>
            <a:off x="612648" y="5175504"/>
            <a:ext cx="5029200" cy="914400"/>
          </a:xfrm>
          <a:prstGeom prst="rect">
            <a:avLst/>
          </a:prstGeom>
          <a:noFill/>
          <a:ln/>
        </p:spPr>
        <p:txBody>
          <a:bodyPr wrap="square" lIns="0" tIns="0" rIns="0" bIns="0" rtlCol="0" anchor="ctr"/>
          <a:lstStyle/>
          <a:p>
            <a:pPr indent="0" marL="0">
              <a:lnSpc>
                <a:spcPts val="1600"/>
              </a:lnSpc>
              <a:buNone/>
            </a:pPr>
            <a:r>
              <a:rPr lang="en-US" sz="1400" b="1" dirty="0">
                <a:solidFill>
                  <a:srgbClr val="FFFFFF"/>
                </a:solidFill>
                <a:latin typeface="Space Grotesk" pitchFamily="34" charset="0"/>
                <a:ea typeface="Space Grotesk" pitchFamily="34" charset="-122"/>
                <a:cs typeface="Space Grotesk" pitchFamily="34" charset="-120"/>
              </a:rPr>
              <a:t>Farid Maamar</a:t>
            </a:r>
            <a:pPr indent="0" marL="0">
              <a:lnSpc>
                <a:spcPts val="1600"/>
              </a:lnSpc>
              <a:buNone/>
            </a:pPr>
            <a:endParaRPr lang="en-US" sz="1400" dirty="0"/>
          </a:p>
          <a:p>
            <a:pPr indent="0" marL="0">
              <a:lnSpc>
                <a:spcPts val="1600"/>
              </a:lnSpc>
              <a:buNone/>
            </a:pPr>
            <a:r>
              <a:rPr lang="en-US" sz="1050" dirty="0">
                <a:solidFill>
                  <a:srgbClr val="A9AECE"/>
                </a:solidFill>
                <a:latin typeface="Inter" pitchFamily="34" charset="0"/>
                <a:ea typeface="Inter" pitchFamily="34" charset="-122"/>
                <a:cs typeface="Inter" pitchFamily="34" charset="-120"/>
              </a:rPr>
              <a:t>Stratégie produit &amp; développement commercial</a:t>
            </a:r>
            <a:endParaRPr lang="en-US" sz="1400" dirty="0"/>
          </a:p>
          <a:p>
            <a:pPr indent="0" marL="0">
              <a:lnSpc>
                <a:spcPts val="1600"/>
              </a:lnSpc>
              <a:buNone/>
            </a:pPr>
            <a:r>
              <a:rPr lang="en-US" sz="1050" dirty="0">
                <a:solidFill>
                  <a:srgbClr val="A9AECE"/>
                </a:solidFill>
                <a:latin typeface="Inter" pitchFamily="34" charset="0"/>
                <a:ea typeface="Inter" pitchFamily="34" charset="-122"/>
                <a:cs typeface="Inter" pitchFamily="34" charset="-120"/>
              </a:rPr>
              <a:t>fmaamar@comtrafic.com  ·  06 24 25 73 70</a:t>
            </a:r>
            <a:endParaRPr lang="en-US" sz="1400" dirty="0"/>
          </a:p>
        </p:txBody>
      </p:sp>
      <p:sp>
        <p:nvSpPr>
          <p:cNvPr id="9" name="Text 6"/>
          <p:cNvSpPr/>
          <p:nvPr/>
        </p:nvSpPr>
        <p:spPr>
          <a:xfrm>
            <a:off x="6227064" y="5175504"/>
            <a:ext cx="5029200" cy="914400"/>
          </a:xfrm>
          <a:prstGeom prst="rect">
            <a:avLst/>
          </a:prstGeom>
          <a:noFill/>
          <a:ln/>
        </p:spPr>
        <p:txBody>
          <a:bodyPr wrap="square" lIns="0" tIns="0" rIns="0" bIns="0" rtlCol="0" anchor="ctr"/>
          <a:lstStyle/>
          <a:p>
            <a:pPr indent="0" marL="0">
              <a:lnSpc>
                <a:spcPts val="1600"/>
              </a:lnSpc>
              <a:buNone/>
            </a:pPr>
            <a:r>
              <a:rPr lang="en-US" sz="1400" b="1" dirty="0">
                <a:solidFill>
                  <a:srgbClr val="FFFFFF"/>
                </a:solidFill>
                <a:latin typeface="Space Grotesk" pitchFamily="34" charset="0"/>
                <a:ea typeface="Space Grotesk" pitchFamily="34" charset="-122"/>
                <a:cs typeface="Space Grotesk" pitchFamily="34" charset="-120"/>
              </a:rPr>
              <a:t>Philippe Prost</a:t>
            </a:r>
            <a:pPr indent="0" marL="0">
              <a:lnSpc>
                <a:spcPts val="1600"/>
              </a:lnSpc>
              <a:buNone/>
            </a:pPr>
            <a:endParaRPr lang="en-US" sz="1400" dirty="0"/>
          </a:p>
          <a:p>
            <a:pPr indent="0" marL="0">
              <a:lnSpc>
                <a:spcPts val="1600"/>
              </a:lnSpc>
              <a:buNone/>
            </a:pPr>
            <a:r>
              <a:rPr lang="en-US" sz="1050" dirty="0">
                <a:solidFill>
                  <a:srgbClr val="A9AECE"/>
                </a:solidFill>
                <a:latin typeface="Inter" pitchFamily="34" charset="0"/>
                <a:ea typeface="Inter" pitchFamily="34" charset="-122"/>
                <a:cs typeface="Inter" pitchFamily="34" charset="-120"/>
              </a:rPr>
              <a:t>Direction technique</a:t>
            </a:r>
            <a:endParaRPr lang="en-US" sz="1400" dirty="0"/>
          </a:p>
          <a:p>
            <a:pPr indent="0" marL="0">
              <a:lnSpc>
                <a:spcPts val="1600"/>
              </a:lnSpc>
              <a:buNone/>
            </a:pPr>
            <a:r>
              <a:rPr lang="en-US" sz="1050" dirty="0">
                <a:solidFill>
                  <a:srgbClr val="A9AECE"/>
                </a:solidFill>
                <a:latin typeface="Inter" pitchFamily="34" charset="0"/>
                <a:ea typeface="Inter" pitchFamily="34" charset="-122"/>
                <a:cs typeface="Inter" pitchFamily="34" charset="-120"/>
              </a:rPr>
              <a:t>php@comtrafic.com</a:t>
            </a:r>
            <a:endParaRPr lang="en-US" sz="1400" dirty="0"/>
          </a:p>
        </p:txBody>
      </p:sp>
      <p:sp>
        <p:nvSpPr>
          <p:cNvPr id="10" name="Text 7"/>
          <p:cNvSpPr/>
          <p:nvPr/>
        </p:nvSpPr>
        <p:spPr>
          <a:xfrm>
            <a:off x="612648" y="6327648"/>
            <a:ext cx="10963656" cy="274320"/>
          </a:xfrm>
          <a:prstGeom prst="rect">
            <a:avLst/>
          </a:prstGeom>
          <a:noFill/>
          <a:ln/>
        </p:spPr>
        <p:txBody>
          <a:bodyPr wrap="square" lIns="0" tIns="0" rIns="0" bIns="0" rtlCol="0" anchor="ctr"/>
          <a:lstStyle/>
          <a:p>
            <a:pPr indent="0" marL="0">
              <a:buNone/>
            </a:pPr>
            <a:r>
              <a:rPr lang="en-US" sz="950" dirty="0">
                <a:solidFill>
                  <a:srgbClr val="8FA3C4"/>
                </a:solidFill>
                <a:latin typeface="Inter" pitchFamily="34" charset="0"/>
                <a:ea typeface="Inter" pitchFamily="34" charset="-122"/>
                <a:cs typeface="Inter" pitchFamily="34" charset="-120"/>
              </a:rPr>
              <a:t>Réponse sous 4 heures ouvrées  ·  août 2026</a:t>
            </a:r>
            <a:endParaRPr lang="en-US" sz="9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8F7FC"/>
        </a:solidFill>
      </p:bgPr>
    </p:bg>
    <p:spTree>
      <p:nvGrpSpPr>
        <p:cNvPr id="1" name=""/>
        <p:cNvGrpSpPr/>
        <p:nvPr/>
      </p:nvGrpSpPr>
      <p:grpSpPr>
        <a:xfrm>
          <a:off x="0" y="0"/>
          <a:ext cx="0" cy="0"/>
          <a:chOff x="0" y="0"/>
          <a:chExt cx="0" cy="0"/>
        </a:xfrm>
      </p:grpSpPr>
      <p:sp>
        <p:nvSpPr>
          <p:cNvPr id="2" name="Text 0"/>
          <p:cNvSpPr/>
          <p:nvPr/>
        </p:nvSpPr>
        <p:spPr>
          <a:xfrm>
            <a:off x="612648" y="384048"/>
            <a:ext cx="10963656" cy="274320"/>
          </a:xfrm>
          <a:prstGeom prst="rect">
            <a:avLst/>
          </a:prstGeom>
          <a:noFill/>
          <a:ln/>
        </p:spPr>
        <p:txBody>
          <a:bodyPr wrap="square" lIns="0" tIns="0" rIns="0" bIns="0" rtlCol="0" anchor="ctr"/>
          <a:lstStyle/>
          <a:p>
            <a:pPr indent="0" marL="0">
              <a:buNone/>
            </a:pPr>
            <a:r>
              <a:rPr lang="en-US" sz="1050" b="1" spc="120" kern="0" dirty="0">
                <a:solidFill>
                  <a:srgbClr val="6B21C9"/>
                </a:solidFill>
                <a:latin typeface="Space Grotesk" pitchFamily="34" charset="0"/>
                <a:ea typeface="Space Grotesk" pitchFamily="34" charset="-122"/>
                <a:cs typeface="Space Grotesk" pitchFamily="34" charset="-120"/>
              </a:rPr>
              <a:t>EN UNE PAGE</a:t>
            </a:r>
            <a:endParaRPr lang="en-US" sz="1050" dirty="0"/>
          </a:p>
        </p:txBody>
      </p:sp>
      <p:sp>
        <p:nvSpPr>
          <p:cNvPr id="3" name="Text 1"/>
          <p:cNvSpPr/>
          <p:nvPr/>
        </p:nvSpPr>
        <p:spPr>
          <a:xfrm>
            <a:off x="612648" y="603504"/>
            <a:ext cx="10963656" cy="566928"/>
          </a:xfrm>
          <a:prstGeom prst="rect">
            <a:avLst/>
          </a:prstGeom>
          <a:noFill/>
          <a:ln/>
        </p:spPr>
        <p:txBody>
          <a:bodyPr wrap="square" lIns="0" tIns="0" rIns="0" bIns="0" rtlCol="0" anchor="ctr"/>
          <a:lstStyle/>
          <a:p>
            <a:pPr indent="0" marL="0">
              <a:buNone/>
            </a:pPr>
            <a:r>
              <a:rPr lang="en-US" sz="2600" b="1" dirty="0">
                <a:solidFill>
                  <a:srgbClr val="14152B"/>
                </a:solidFill>
                <a:latin typeface="Space Grotesk" pitchFamily="34" charset="0"/>
                <a:ea typeface="Space Grotesk" pitchFamily="34" charset="-122"/>
                <a:cs typeface="Space Grotesk" pitchFamily="34" charset="-120"/>
              </a:rPr>
              <a:t>Ce qu'il faut retenir avant tout le reste</a:t>
            </a:r>
            <a:endParaRPr lang="en-US" sz="2600" dirty="0"/>
          </a:p>
        </p:txBody>
      </p:sp>
      <p:sp>
        <p:nvSpPr>
          <p:cNvPr id="4" name="Text 2"/>
          <p:cNvSpPr/>
          <p:nvPr/>
        </p:nvSpPr>
        <p:spPr>
          <a:xfrm>
            <a:off x="612648" y="1188720"/>
            <a:ext cx="10963656" cy="310896"/>
          </a:xfrm>
          <a:prstGeom prst="rect">
            <a:avLst/>
          </a:prstGeom>
          <a:noFill/>
          <a:ln/>
        </p:spPr>
        <p:txBody>
          <a:bodyPr wrap="square" lIns="0" tIns="0" rIns="0" bIns="0" rtlCol="0" anchor="ctr"/>
          <a:lstStyle/>
          <a:p>
            <a:pPr indent="0" marL="0">
              <a:buNone/>
            </a:pPr>
            <a:r>
              <a:rPr lang="en-US" sz="1200" dirty="0">
                <a:solidFill>
                  <a:srgbClr val="4E5170"/>
                </a:solidFill>
                <a:latin typeface="Inter" pitchFamily="34" charset="0"/>
                <a:ea typeface="Inter" pitchFamily="34" charset="-122"/>
                <a:cs typeface="Inter" pitchFamily="34" charset="-120"/>
              </a:rPr>
              <a:t>Si vous ne lisez qu'une diapositive, c'est celle-ci</a:t>
            </a:r>
            <a:endParaRPr lang="en-US" sz="1200" dirty="0"/>
          </a:p>
        </p:txBody>
      </p:sp>
      <p:sp>
        <p:nvSpPr>
          <p:cNvPr id="5" name="Shape 3"/>
          <p:cNvSpPr/>
          <p:nvPr/>
        </p:nvSpPr>
        <p:spPr>
          <a:xfrm>
            <a:off x="612648" y="1691640"/>
            <a:ext cx="2633472" cy="2834640"/>
          </a:xfrm>
          <a:prstGeom prst="roundRect">
            <a:avLst>
              <a:gd name="adj" fmla="val 2778"/>
            </a:avLst>
          </a:prstGeom>
          <a:solidFill>
            <a:srgbClr val="FFFFFF"/>
          </a:solidFill>
          <a:ln w="12700">
            <a:solidFill>
              <a:srgbClr val="E7E5F0"/>
            </a:solidFill>
            <a:prstDash val="solid"/>
          </a:ln>
          <a:effectLst>
            <a:outerShdw sx="100000" sy="100000" kx="0" ky="0" algn="bl" rotWithShape="0" blurRad="127000" dist="38100" dir="5400000">
              <a:srgbClr val="080C1A">
                <a:alpha val="16000"/>
              </a:srgbClr>
            </a:outerShdw>
          </a:effectLst>
        </p:spPr>
        <p:txBody>
          <a:bodyPr/>
          <a:p/>
        </p:txBody>
      </p:sp>
      <p:sp>
        <p:nvSpPr>
          <p:cNvPr id="6" name="Shape 4"/>
          <p:cNvSpPr/>
          <p:nvPr/>
        </p:nvSpPr>
        <p:spPr>
          <a:xfrm>
            <a:off x="612648" y="1691640"/>
            <a:ext cx="2633472" cy="82296"/>
          </a:xfrm>
          <a:prstGeom prst="roundRect">
            <a:avLst>
              <a:gd name="adj" fmla="val 33333"/>
            </a:avLst>
          </a:prstGeom>
          <a:solidFill>
            <a:srgbClr val="6B21C9"/>
          </a:solidFill>
          <a:ln w="12700">
            <a:solidFill>
              <a:srgbClr val="6B21C9"/>
            </a:solidFill>
            <a:prstDash val="solid"/>
          </a:ln>
        </p:spPr>
        <p:txBody>
          <a:bodyPr/>
          <a:p/>
        </p:txBody>
      </p:sp>
      <p:sp>
        <p:nvSpPr>
          <p:cNvPr id="7" name="Text 5"/>
          <p:cNvSpPr/>
          <p:nvPr/>
        </p:nvSpPr>
        <p:spPr>
          <a:xfrm>
            <a:off x="841248" y="1901952"/>
            <a:ext cx="2194560" cy="548640"/>
          </a:xfrm>
          <a:prstGeom prst="rect">
            <a:avLst/>
          </a:prstGeom>
          <a:noFill/>
          <a:ln/>
        </p:spPr>
        <p:txBody>
          <a:bodyPr wrap="square" lIns="0" tIns="0" rIns="0" bIns="0" rtlCol="0" anchor="ctr"/>
          <a:lstStyle/>
          <a:p>
            <a:pPr indent="0" marL="0">
              <a:buNone/>
            </a:pPr>
            <a:r>
              <a:rPr lang="en-US" sz="2700" b="1" dirty="0">
                <a:solidFill>
                  <a:srgbClr val="6B21C9"/>
                </a:solidFill>
                <a:latin typeface="Space Grotesk" pitchFamily="34" charset="0"/>
                <a:ea typeface="Space Grotesk" pitchFamily="34" charset="-122"/>
                <a:cs typeface="Space Grotesk" pitchFamily="34" charset="-120"/>
              </a:rPr>
              <a:t>1998</a:t>
            </a:r>
            <a:endParaRPr lang="en-US" sz="2700" dirty="0"/>
          </a:p>
        </p:txBody>
      </p:sp>
      <p:sp>
        <p:nvSpPr>
          <p:cNvPr id="8" name="Text 6"/>
          <p:cNvSpPr/>
          <p:nvPr/>
        </p:nvSpPr>
        <p:spPr>
          <a:xfrm>
            <a:off x="841248" y="2487168"/>
            <a:ext cx="2194560" cy="292608"/>
          </a:xfrm>
          <a:prstGeom prst="rect">
            <a:avLst/>
          </a:prstGeom>
          <a:noFill/>
          <a:ln/>
        </p:spPr>
        <p:txBody>
          <a:bodyPr wrap="square" lIns="0" tIns="0" rIns="0" bIns="0" rtlCol="0" anchor="ctr"/>
          <a:lstStyle/>
          <a:p>
            <a:pPr indent="0" marL="0">
              <a:buNone/>
            </a:pPr>
            <a:r>
              <a:rPr lang="en-US" sz="1000" b="1" spc="50" kern="0" dirty="0">
                <a:solidFill>
                  <a:srgbClr val="4E5170"/>
                </a:solidFill>
                <a:latin typeface="Inter" pitchFamily="34" charset="0"/>
                <a:ea typeface="Inter" pitchFamily="34" charset="-122"/>
                <a:cs typeface="Inter" pitchFamily="34" charset="-120"/>
              </a:rPr>
              <a:t>L'année de création</a:t>
            </a:r>
            <a:endParaRPr lang="en-US" sz="1000" dirty="0"/>
          </a:p>
        </p:txBody>
      </p:sp>
      <p:sp>
        <p:nvSpPr>
          <p:cNvPr id="9" name="Text 7"/>
          <p:cNvSpPr/>
          <p:nvPr/>
        </p:nvSpPr>
        <p:spPr>
          <a:xfrm>
            <a:off x="841248" y="2852928"/>
            <a:ext cx="2194560" cy="1463040"/>
          </a:xfrm>
          <a:prstGeom prst="rect">
            <a:avLst/>
          </a:prstGeom>
          <a:noFill/>
          <a:ln/>
        </p:spPr>
        <p:txBody>
          <a:bodyPr wrap="square" lIns="0" tIns="0" rIns="0" bIns="0" rtlCol="0" anchor="ctr"/>
          <a:lstStyle/>
          <a:p>
            <a:pPr indent="0" marL="0">
              <a:lnSpc>
                <a:spcPts val="1500"/>
              </a:lnSpc>
              <a:buNone/>
            </a:pPr>
            <a:r>
              <a:rPr lang="en-US" sz="1050" dirty="0">
                <a:solidFill>
                  <a:srgbClr val="14152B"/>
                </a:solidFill>
                <a:latin typeface="Inter" pitchFamily="34" charset="0"/>
                <a:ea typeface="Inter" pitchFamily="34" charset="-122"/>
                <a:cs typeface="Inter" pitchFamily="34" charset="-120"/>
              </a:rPr>
              <a:t>L'analyse de trafic téléphonique est notre métier d'origine, et nous n'en avons jamais changé.</a:t>
            </a:r>
            <a:endParaRPr lang="en-US" sz="1050" dirty="0"/>
          </a:p>
        </p:txBody>
      </p:sp>
      <p:sp>
        <p:nvSpPr>
          <p:cNvPr id="10" name="Shape 8"/>
          <p:cNvSpPr/>
          <p:nvPr/>
        </p:nvSpPr>
        <p:spPr>
          <a:xfrm>
            <a:off x="3410712" y="1691640"/>
            <a:ext cx="2633472" cy="2834640"/>
          </a:xfrm>
          <a:prstGeom prst="roundRect">
            <a:avLst>
              <a:gd name="adj" fmla="val 2778"/>
            </a:avLst>
          </a:prstGeom>
          <a:solidFill>
            <a:srgbClr val="FFFFFF"/>
          </a:solidFill>
          <a:ln w="12700">
            <a:solidFill>
              <a:srgbClr val="E7E5F0"/>
            </a:solidFill>
            <a:prstDash val="solid"/>
          </a:ln>
          <a:effectLst>
            <a:outerShdw sx="100000" sy="100000" kx="0" ky="0" algn="bl" rotWithShape="0" blurRad="127000" dist="38100" dir="5400000">
              <a:srgbClr val="080C1A">
                <a:alpha val="16000"/>
              </a:srgbClr>
            </a:outerShdw>
          </a:effectLst>
        </p:spPr>
        <p:txBody>
          <a:bodyPr/>
          <a:p/>
        </p:txBody>
      </p:sp>
      <p:sp>
        <p:nvSpPr>
          <p:cNvPr id="11" name="Shape 9"/>
          <p:cNvSpPr/>
          <p:nvPr/>
        </p:nvSpPr>
        <p:spPr>
          <a:xfrm>
            <a:off x="3410712" y="1691640"/>
            <a:ext cx="2633472" cy="82296"/>
          </a:xfrm>
          <a:prstGeom prst="roundRect">
            <a:avLst>
              <a:gd name="adj" fmla="val 33333"/>
            </a:avLst>
          </a:prstGeom>
          <a:solidFill>
            <a:srgbClr val="6B21C9"/>
          </a:solidFill>
          <a:ln w="12700">
            <a:solidFill>
              <a:srgbClr val="6B21C9"/>
            </a:solidFill>
            <a:prstDash val="solid"/>
          </a:ln>
        </p:spPr>
        <p:txBody>
          <a:bodyPr/>
          <a:p/>
        </p:txBody>
      </p:sp>
      <p:sp>
        <p:nvSpPr>
          <p:cNvPr id="12" name="Text 10"/>
          <p:cNvSpPr/>
          <p:nvPr/>
        </p:nvSpPr>
        <p:spPr>
          <a:xfrm>
            <a:off x="3639312" y="1901952"/>
            <a:ext cx="2194560" cy="548640"/>
          </a:xfrm>
          <a:prstGeom prst="rect">
            <a:avLst/>
          </a:prstGeom>
          <a:noFill/>
          <a:ln/>
        </p:spPr>
        <p:txBody>
          <a:bodyPr wrap="square" lIns="0" tIns="0" rIns="0" bIns="0" rtlCol="0" anchor="ctr"/>
          <a:lstStyle/>
          <a:p>
            <a:pPr indent="0" marL="0">
              <a:buNone/>
            </a:pPr>
            <a:r>
              <a:rPr lang="en-US" sz="2700" b="1" dirty="0">
                <a:solidFill>
                  <a:srgbClr val="6B21C9"/>
                </a:solidFill>
                <a:latin typeface="Space Grotesk" pitchFamily="34" charset="0"/>
                <a:ea typeface="Space Grotesk" pitchFamily="34" charset="-122"/>
                <a:cs typeface="Space Grotesk" pitchFamily="34" charset="-120"/>
              </a:rPr>
              <a:t>Éditeur</a:t>
            </a:r>
            <a:endParaRPr lang="en-US" sz="2700" dirty="0"/>
          </a:p>
        </p:txBody>
      </p:sp>
      <p:sp>
        <p:nvSpPr>
          <p:cNvPr id="13" name="Text 11"/>
          <p:cNvSpPr/>
          <p:nvPr/>
        </p:nvSpPr>
        <p:spPr>
          <a:xfrm>
            <a:off x="3639312" y="2487168"/>
            <a:ext cx="2194560" cy="292608"/>
          </a:xfrm>
          <a:prstGeom prst="rect">
            <a:avLst/>
          </a:prstGeom>
          <a:noFill/>
          <a:ln/>
        </p:spPr>
        <p:txBody>
          <a:bodyPr wrap="square" lIns="0" tIns="0" rIns="0" bIns="0" rtlCol="0" anchor="ctr"/>
          <a:lstStyle/>
          <a:p>
            <a:pPr indent="0" marL="0">
              <a:buNone/>
            </a:pPr>
            <a:r>
              <a:rPr lang="en-US" sz="1000" b="1" spc="50" kern="0" dirty="0">
                <a:solidFill>
                  <a:srgbClr val="4E5170"/>
                </a:solidFill>
                <a:latin typeface="Inter" pitchFamily="34" charset="0"/>
                <a:ea typeface="Inter" pitchFamily="34" charset="-122"/>
                <a:cs typeface="Inter" pitchFamily="34" charset="-120"/>
              </a:rPr>
              <a:t>Pas revendeur</a:t>
            </a:r>
            <a:endParaRPr lang="en-US" sz="1000" dirty="0"/>
          </a:p>
        </p:txBody>
      </p:sp>
      <p:sp>
        <p:nvSpPr>
          <p:cNvPr id="14" name="Text 12"/>
          <p:cNvSpPr/>
          <p:nvPr/>
        </p:nvSpPr>
        <p:spPr>
          <a:xfrm>
            <a:off x="3639312" y="2852928"/>
            <a:ext cx="2194560" cy="1463040"/>
          </a:xfrm>
          <a:prstGeom prst="rect">
            <a:avLst/>
          </a:prstGeom>
          <a:noFill/>
          <a:ln/>
        </p:spPr>
        <p:txBody>
          <a:bodyPr wrap="square" lIns="0" tIns="0" rIns="0" bIns="0" rtlCol="0" anchor="ctr"/>
          <a:lstStyle/>
          <a:p>
            <a:pPr indent="0" marL="0">
              <a:lnSpc>
                <a:spcPts val="1500"/>
              </a:lnSpc>
              <a:buNone/>
            </a:pPr>
            <a:r>
              <a:rPr lang="en-US" sz="1050" dirty="0">
                <a:solidFill>
                  <a:srgbClr val="14152B"/>
                </a:solidFill>
                <a:latin typeface="Inter" pitchFamily="34" charset="0"/>
                <a:ea typeface="Inter" pitchFamily="34" charset="-122"/>
                <a:cs typeface="Inter" pitchFamily="34" charset="-120"/>
              </a:rPr>
              <a:t>Nous écrivons le code. Quand une fonction manque, la décision se prend chez nous, pas chez un fournisseur.</a:t>
            </a:r>
            <a:endParaRPr lang="en-US" sz="1050" dirty="0"/>
          </a:p>
        </p:txBody>
      </p:sp>
      <p:sp>
        <p:nvSpPr>
          <p:cNvPr id="15" name="Shape 13"/>
          <p:cNvSpPr/>
          <p:nvPr/>
        </p:nvSpPr>
        <p:spPr>
          <a:xfrm>
            <a:off x="6208776" y="1691640"/>
            <a:ext cx="2633472" cy="2834640"/>
          </a:xfrm>
          <a:prstGeom prst="roundRect">
            <a:avLst>
              <a:gd name="adj" fmla="val 2778"/>
            </a:avLst>
          </a:prstGeom>
          <a:solidFill>
            <a:srgbClr val="FFFFFF"/>
          </a:solidFill>
          <a:ln w="12700">
            <a:solidFill>
              <a:srgbClr val="E7E5F0"/>
            </a:solidFill>
            <a:prstDash val="solid"/>
          </a:ln>
          <a:effectLst>
            <a:outerShdw sx="100000" sy="100000" kx="0" ky="0" algn="bl" rotWithShape="0" blurRad="127000" dist="38100" dir="5400000">
              <a:srgbClr val="080C1A">
                <a:alpha val="16000"/>
              </a:srgbClr>
            </a:outerShdw>
          </a:effectLst>
        </p:spPr>
        <p:txBody>
          <a:bodyPr/>
          <a:p/>
        </p:txBody>
      </p:sp>
      <p:sp>
        <p:nvSpPr>
          <p:cNvPr id="16" name="Shape 14"/>
          <p:cNvSpPr/>
          <p:nvPr/>
        </p:nvSpPr>
        <p:spPr>
          <a:xfrm>
            <a:off x="6208776" y="1691640"/>
            <a:ext cx="2633472" cy="82296"/>
          </a:xfrm>
          <a:prstGeom prst="roundRect">
            <a:avLst>
              <a:gd name="adj" fmla="val 33333"/>
            </a:avLst>
          </a:prstGeom>
          <a:solidFill>
            <a:srgbClr val="6B21C9"/>
          </a:solidFill>
          <a:ln w="12700">
            <a:solidFill>
              <a:srgbClr val="6B21C9"/>
            </a:solidFill>
            <a:prstDash val="solid"/>
          </a:ln>
        </p:spPr>
        <p:txBody>
          <a:bodyPr/>
          <a:p/>
        </p:txBody>
      </p:sp>
      <p:sp>
        <p:nvSpPr>
          <p:cNvPr id="17" name="Text 15"/>
          <p:cNvSpPr/>
          <p:nvPr/>
        </p:nvSpPr>
        <p:spPr>
          <a:xfrm>
            <a:off x="6437376" y="1901952"/>
            <a:ext cx="2194560" cy="548640"/>
          </a:xfrm>
          <a:prstGeom prst="rect">
            <a:avLst/>
          </a:prstGeom>
          <a:noFill/>
          <a:ln/>
        </p:spPr>
        <p:txBody>
          <a:bodyPr wrap="square" lIns="0" tIns="0" rIns="0" bIns="0" rtlCol="0" anchor="ctr"/>
          <a:lstStyle/>
          <a:p>
            <a:pPr indent="0" marL="0">
              <a:buNone/>
            </a:pPr>
            <a:r>
              <a:rPr lang="en-US" sz="2700" b="1" dirty="0">
                <a:solidFill>
                  <a:srgbClr val="6B21C9"/>
                </a:solidFill>
                <a:latin typeface="Space Grotesk" pitchFamily="34" charset="0"/>
                <a:ea typeface="Space Grotesk" pitchFamily="34" charset="-122"/>
                <a:cs typeface="Space Grotesk" pitchFamily="34" charset="-120"/>
              </a:rPr>
              <a:t>Réseau</a:t>
            </a:r>
            <a:endParaRPr lang="en-US" sz="2700" dirty="0"/>
          </a:p>
        </p:txBody>
      </p:sp>
      <p:sp>
        <p:nvSpPr>
          <p:cNvPr id="18" name="Text 16"/>
          <p:cNvSpPr/>
          <p:nvPr/>
        </p:nvSpPr>
        <p:spPr>
          <a:xfrm>
            <a:off x="6437376" y="2487168"/>
            <a:ext cx="2194560" cy="292608"/>
          </a:xfrm>
          <a:prstGeom prst="rect">
            <a:avLst/>
          </a:prstGeom>
          <a:noFill/>
          <a:ln/>
        </p:spPr>
        <p:txBody>
          <a:bodyPr wrap="square" lIns="0" tIns="0" rIns="0" bIns="0" rtlCol="0" anchor="ctr"/>
          <a:lstStyle/>
          <a:p>
            <a:pPr indent="0" marL="0">
              <a:buNone/>
            </a:pPr>
            <a:r>
              <a:rPr lang="en-US" sz="1000" b="1" spc="50" kern="0" dirty="0">
                <a:solidFill>
                  <a:srgbClr val="4E5170"/>
                </a:solidFill>
                <a:latin typeface="Inter" pitchFamily="34" charset="0"/>
                <a:ea typeface="Inter" pitchFamily="34" charset="-122"/>
                <a:cs typeface="Inter" pitchFamily="34" charset="-120"/>
              </a:rPr>
              <a:t>Jamais en direct</a:t>
            </a:r>
            <a:endParaRPr lang="en-US" sz="1000" dirty="0"/>
          </a:p>
        </p:txBody>
      </p:sp>
      <p:sp>
        <p:nvSpPr>
          <p:cNvPr id="19" name="Text 17"/>
          <p:cNvSpPr/>
          <p:nvPr/>
        </p:nvSpPr>
        <p:spPr>
          <a:xfrm>
            <a:off x="6437376" y="2852928"/>
            <a:ext cx="2194560" cy="1463040"/>
          </a:xfrm>
          <a:prstGeom prst="rect">
            <a:avLst/>
          </a:prstGeom>
          <a:noFill/>
          <a:ln/>
        </p:spPr>
        <p:txBody>
          <a:bodyPr wrap="square" lIns="0" tIns="0" rIns="0" bIns="0" rtlCol="0" anchor="ctr"/>
          <a:lstStyle/>
          <a:p>
            <a:pPr indent="0" marL="0">
              <a:lnSpc>
                <a:spcPts val="1500"/>
              </a:lnSpc>
              <a:buNone/>
            </a:pPr>
            <a:r>
              <a:rPr lang="en-US" sz="1050" dirty="0">
                <a:solidFill>
                  <a:srgbClr val="14152B"/>
                </a:solidFill>
                <a:latin typeface="Inter" pitchFamily="34" charset="0"/>
                <a:ea typeface="Inter" pitchFamily="34" charset="-122"/>
                <a:cs typeface="Inter" pitchFamily="34" charset="-120"/>
              </a:rPr>
              <a:t>Nos solutions sont installées et maintenues par des intégrateurs partenaires. C'est un engagement contractuel.</a:t>
            </a:r>
            <a:endParaRPr lang="en-US" sz="1050" dirty="0"/>
          </a:p>
        </p:txBody>
      </p:sp>
      <p:sp>
        <p:nvSpPr>
          <p:cNvPr id="20" name="Shape 18"/>
          <p:cNvSpPr/>
          <p:nvPr/>
        </p:nvSpPr>
        <p:spPr>
          <a:xfrm>
            <a:off x="9006840" y="1691640"/>
            <a:ext cx="2633472" cy="2834640"/>
          </a:xfrm>
          <a:prstGeom prst="roundRect">
            <a:avLst>
              <a:gd name="adj" fmla="val 2778"/>
            </a:avLst>
          </a:prstGeom>
          <a:solidFill>
            <a:srgbClr val="FFFFFF"/>
          </a:solidFill>
          <a:ln w="12700">
            <a:solidFill>
              <a:srgbClr val="E7E5F0"/>
            </a:solidFill>
            <a:prstDash val="solid"/>
          </a:ln>
          <a:effectLst>
            <a:outerShdw sx="100000" sy="100000" kx="0" ky="0" algn="bl" rotWithShape="0" blurRad="127000" dist="38100" dir="5400000">
              <a:srgbClr val="080C1A">
                <a:alpha val="16000"/>
              </a:srgbClr>
            </a:outerShdw>
          </a:effectLst>
        </p:spPr>
        <p:txBody>
          <a:bodyPr/>
          <a:p/>
        </p:txBody>
      </p:sp>
      <p:sp>
        <p:nvSpPr>
          <p:cNvPr id="21" name="Shape 19"/>
          <p:cNvSpPr/>
          <p:nvPr/>
        </p:nvSpPr>
        <p:spPr>
          <a:xfrm>
            <a:off x="9006840" y="1691640"/>
            <a:ext cx="2633472" cy="82296"/>
          </a:xfrm>
          <a:prstGeom prst="roundRect">
            <a:avLst>
              <a:gd name="adj" fmla="val 33333"/>
            </a:avLst>
          </a:prstGeom>
          <a:solidFill>
            <a:srgbClr val="0F8A54"/>
          </a:solidFill>
          <a:ln w="12700">
            <a:solidFill>
              <a:srgbClr val="0F8A54"/>
            </a:solidFill>
            <a:prstDash val="solid"/>
          </a:ln>
        </p:spPr>
        <p:txBody>
          <a:bodyPr/>
          <a:p/>
        </p:txBody>
      </p:sp>
      <p:sp>
        <p:nvSpPr>
          <p:cNvPr id="22" name="Text 20"/>
          <p:cNvSpPr/>
          <p:nvPr/>
        </p:nvSpPr>
        <p:spPr>
          <a:xfrm>
            <a:off x="9235440" y="1901952"/>
            <a:ext cx="2194560" cy="548640"/>
          </a:xfrm>
          <a:prstGeom prst="rect">
            <a:avLst/>
          </a:prstGeom>
          <a:noFill/>
          <a:ln/>
        </p:spPr>
        <p:txBody>
          <a:bodyPr wrap="square" lIns="0" tIns="0" rIns="0" bIns="0" rtlCol="0" anchor="ctr"/>
          <a:lstStyle/>
          <a:p>
            <a:pPr indent="0" marL="0">
              <a:buNone/>
            </a:pPr>
            <a:r>
              <a:rPr lang="en-US" sz="2700" b="1" dirty="0">
                <a:solidFill>
                  <a:srgbClr val="0F8A54"/>
                </a:solidFill>
                <a:latin typeface="Space Grotesk" pitchFamily="34" charset="0"/>
                <a:ea typeface="Space Grotesk" pitchFamily="34" charset="-122"/>
                <a:cs typeface="Space Grotesk" pitchFamily="34" charset="-120"/>
              </a:rPr>
              <a:t>Chez vous</a:t>
            </a:r>
            <a:endParaRPr lang="en-US" sz="2700" dirty="0"/>
          </a:p>
        </p:txBody>
      </p:sp>
      <p:sp>
        <p:nvSpPr>
          <p:cNvPr id="23" name="Text 21"/>
          <p:cNvSpPr/>
          <p:nvPr/>
        </p:nvSpPr>
        <p:spPr>
          <a:xfrm>
            <a:off x="9235440" y="2487168"/>
            <a:ext cx="2194560" cy="292608"/>
          </a:xfrm>
          <a:prstGeom prst="rect">
            <a:avLst/>
          </a:prstGeom>
          <a:noFill/>
          <a:ln/>
        </p:spPr>
        <p:txBody>
          <a:bodyPr wrap="square" lIns="0" tIns="0" rIns="0" bIns="0" rtlCol="0" anchor="ctr"/>
          <a:lstStyle/>
          <a:p>
            <a:pPr indent="0" marL="0">
              <a:buNone/>
            </a:pPr>
            <a:r>
              <a:rPr lang="en-US" sz="1000" b="1" spc="50" kern="0" dirty="0">
                <a:solidFill>
                  <a:srgbClr val="4E5170"/>
                </a:solidFill>
                <a:latin typeface="Inter" pitchFamily="34" charset="0"/>
                <a:ea typeface="Inter" pitchFamily="34" charset="-122"/>
                <a:cs typeface="Inter" pitchFamily="34" charset="-120"/>
              </a:rPr>
              <a:t>Pas chez nous</a:t>
            </a:r>
            <a:endParaRPr lang="en-US" sz="1000" dirty="0"/>
          </a:p>
        </p:txBody>
      </p:sp>
      <p:sp>
        <p:nvSpPr>
          <p:cNvPr id="24" name="Text 22"/>
          <p:cNvSpPr/>
          <p:nvPr/>
        </p:nvSpPr>
        <p:spPr>
          <a:xfrm>
            <a:off x="9235440" y="2852928"/>
            <a:ext cx="2194560" cy="1463040"/>
          </a:xfrm>
          <a:prstGeom prst="rect">
            <a:avLst/>
          </a:prstGeom>
          <a:noFill/>
          <a:ln/>
        </p:spPr>
        <p:txBody>
          <a:bodyPr wrap="square" lIns="0" tIns="0" rIns="0" bIns="0" rtlCol="0" anchor="ctr"/>
          <a:lstStyle/>
          <a:p>
            <a:pPr indent="0" marL="0">
              <a:lnSpc>
                <a:spcPts val="1500"/>
              </a:lnSpc>
              <a:buNone/>
            </a:pPr>
            <a:r>
              <a:rPr lang="en-US" sz="1050" dirty="0">
                <a:solidFill>
                  <a:srgbClr val="14152B"/>
                </a:solidFill>
                <a:latin typeface="Inter" pitchFamily="34" charset="0"/>
                <a:ea typeface="Inter" pitchFamily="34" charset="-122"/>
                <a:cs typeface="Inter" pitchFamily="34" charset="-120"/>
              </a:rPr>
              <a:t>Le mode de référence est l'installation dans votre périmètre. Vos relevés d'appels ne partent nulle part.</a:t>
            </a:r>
            <a:endParaRPr lang="en-US" sz="1050" dirty="0"/>
          </a:p>
        </p:txBody>
      </p:sp>
      <p:sp>
        <p:nvSpPr>
          <p:cNvPr id="25" name="Shape 23"/>
          <p:cNvSpPr/>
          <p:nvPr/>
        </p:nvSpPr>
        <p:spPr>
          <a:xfrm>
            <a:off x="612648" y="4754880"/>
            <a:ext cx="10963656" cy="1060704"/>
          </a:xfrm>
          <a:prstGeom prst="roundRect">
            <a:avLst>
              <a:gd name="adj" fmla="val 6897"/>
            </a:avLst>
          </a:prstGeom>
          <a:solidFill>
            <a:srgbClr val="FFFFFF"/>
          </a:solidFill>
          <a:ln w="12700">
            <a:solidFill>
              <a:srgbClr val="E7E5F0"/>
            </a:solidFill>
            <a:prstDash val="solid"/>
          </a:ln>
          <a:effectLst>
            <a:outerShdw sx="100000" sy="100000" kx="0" ky="0" algn="bl" rotWithShape="0" blurRad="127000" dist="38100" dir="5400000">
              <a:srgbClr val="080C1A">
                <a:alpha val="16000"/>
              </a:srgbClr>
            </a:outerShdw>
          </a:effectLst>
        </p:spPr>
        <p:txBody>
          <a:bodyPr/>
          <a:p/>
        </p:txBody>
      </p:sp>
      <p:sp>
        <p:nvSpPr>
          <p:cNvPr id="26" name="Text 24"/>
          <p:cNvSpPr/>
          <p:nvPr/>
        </p:nvSpPr>
        <p:spPr>
          <a:xfrm>
            <a:off x="841248" y="4919472"/>
            <a:ext cx="10506456" cy="310896"/>
          </a:xfrm>
          <a:prstGeom prst="rect">
            <a:avLst/>
          </a:prstGeom>
          <a:noFill/>
          <a:ln/>
        </p:spPr>
        <p:txBody>
          <a:bodyPr wrap="square" lIns="0" tIns="0" rIns="0" bIns="0" rtlCol="0" anchor="ctr"/>
          <a:lstStyle/>
          <a:p>
            <a:pPr indent="0" marL="0">
              <a:buNone/>
            </a:pPr>
            <a:r>
              <a:rPr lang="en-US" sz="1100" b="1" spc="40" kern="0" dirty="0">
                <a:solidFill>
                  <a:srgbClr val="6B21C9"/>
                </a:solidFill>
                <a:latin typeface="Space Grotesk" pitchFamily="34" charset="0"/>
                <a:ea typeface="Space Grotesk" pitchFamily="34" charset="-122"/>
                <a:cs typeface="Space Grotesk" pitchFamily="34" charset="-120"/>
              </a:rPr>
              <a:t>CE QUE NOUS FAISONS, EN UNE PHRASE</a:t>
            </a:r>
            <a:endParaRPr lang="en-US" sz="1100" dirty="0"/>
          </a:p>
        </p:txBody>
      </p:sp>
      <p:sp>
        <p:nvSpPr>
          <p:cNvPr id="27" name="Text 25"/>
          <p:cNvSpPr/>
          <p:nvPr/>
        </p:nvSpPr>
        <p:spPr>
          <a:xfrm>
            <a:off x="841248" y="5285232"/>
            <a:ext cx="10506456" cy="347472"/>
          </a:xfrm>
          <a:prstGeom prst="rect">
            <a:avLst/>
          </a:prstGeom>
          <a:noFill/>
          <a:ln/>
        </p:spPr>
        <p:txBody>
          <a:bodyPr wrap="square" lIns="0" tIns="0" rIns="0" bIns="0" rtlCol="0" anchor="t"/>
          <a:lstStyle/>
          <a:p>
            <a:pPr indent="0" marL="0">
              <a:lnSpc>
                <a:spcPts val="1700"/>
              </a:lnSpc>
              <a:buNone/>
            </a:pPr>
            <a:r>
              <a:rPr lang="en-US" sz="1200" dirty="0">
                <a:solidFill>
                  <a:srgbClr val="14152B"/>
                </a:solidFill>
                <a:latin typeface="Inter" pitchFamily="34" charset="0"/>
                <a:ea typeface="Inter" pitchFamily="34" charset="-122"/>
                <a:cs typeface="Inter" pitchFamily="34" charset="-120"/>
              </a:rPr>
              <a:t>Vos communications téléphoniques contiennent déjà l'information dont vous avez besoin : qui consomme quoi, ce qu'il faut refacturer à qui, et si vos appels entrants trouvent quelqu'un au bout. Nous la rendons lisible.</a:t>
            </a:r>
            <a:endParaRPr lang="en-US" sz="1200" dirty="0"/>
          </a:p>
        </p:txBody>
      </p:sp>
      <p:sp>
        <p:nvSpPr>
          <p:cNvPr id="28" name="Shape 26"/>
          <p:cNvSpPr/>
          <p:nvPr/>
        </p:nvSpPr>
        <p:spPr>
          <a:xfrm>
            <a:off x="612648" y="6071616"/>
            <a:ext cx="10963656" cy="457200"/>
          </a:xfrm>
          <a:prstGeom prst="roundRect">
            <a:avLst>
              <a:gd name="adj" fmla="val 12000"/>
            </a:avLst>
          </a:prstGeom>
          <a:solidFill>
            <a:srgbClr val="080C1A"/>
          </a:solidFill>
          <a:ln w="12700">
            <a:solidFill>
              <a:srgbClr val="080C1A"/>
            </a:solidFill>
            <a:prstDash val="solid"/>
          </a:ln>
        </p:spPr>
        <p:txBody>
          <a:bodyPr/>
          <a:p/>
        </p:txBody>
      </p:sp>
      <p:sp>
        <p:nvSpPr>
          <p:cNvPr id="29" name="Shape 27"/>
          <p:cNvSpPr/>
          <p:nvPr/>
        </p:nvSpPr>
        <p:spPr>
          <a:xfrm>
            <a:off x="649224" y="6144768"/>
            <a:ext cx="45720" cy="310896"/>
          </a:xfrm>
          <a:prstGeom prst="roundRect">
            <a:avLst>
              <a:gd name="adj" fmla="val 40000"/>
            </a:avLst>
          </a:prstGeom>
          <a:solidFill>
            <a:srgbClr val="25E4F2"/>
          </a:solidFill>
          <a:ln w="12700">
            <a:solidFill>
              <a:srgbClr val="25E4F2"/>
            </a:solidFill>
            <a:prstDash val="solid"/>
          </a:ln>
        </p:spPr>
        <p:txBody>
          <a:bodyPr/>
          <a:p/>
        </p:txBody>
      </p:sp>
      <p:sp>
        <p:nvSpPr>
          <p:cNvPr id="30" name="Text 28"/>
          <p:cNvSpPr/>
          <p:nvPr/>
        </p:nvSpPr>
        <p:spPr>
          <a:xfrm>
            <a:off x="813816" y="6071616"/>
            <a:ext cx="10597896" cy="457200"/>
          </a:xfrm>
          <a:prstGeom prst="rect">
            <a:avLst/>
          </a:prstGeom>
          <a:noFill/>
          <a:ln/>
        </p:spPr>
        <p:txBody>
          <a:bodyPr wrap="square" lIns="0" tIns="0" rIns="0" bIns="0" rtlCol="0" anchor="ctr"/>
          <a:lstStyle/>
          <a:p>
            <a:pPr indent="0" marL="0">
              <a:buNone/>
            </a:pPr>
            <a:r>
              <a:rPr lang="en-US" sz="1100" b="1" dirty="0">
                <a:solidFill>
                  <a:srgbClr val="25E4F2"/>
                </a:solidFill>
                <a:latin typeface="Inter" pitchFamily="34" charset="0"/>
                <a:ea typeface="Inter" pitchFamily="34" charset="-122"/>
                <a:cs typeface="Inter" pitchFamily="34" charset="-120"/>
              </a:rPr>
              <a:t>→  </a:t>
            </a:r>
            <a:pPr indent="0" marL="0">
              <a:buNone/>
            </a:pPr>
            <a:r>
              <a:rPr lang="en-US" sz="1100" b="1" dirty="0">
                <a:solidFill>
                  <a:srgbClr val="ECEBF7"/>
                </a:solidFill>
                <a:latin typeface="Inter" pitchFamily="34" charset="0"/>
                <a:ea typeface="Inter" pitchFamily="34" charset="-122"/>
                <a:cs typeface="Inter" pitchFamily="34" charset="-120"/>
              </a:rPr>
              <a:t>Vingt-huit ans sur le même sujet : </a:t>
            </a:r>
            <a:pPr indent="0" marL="0">
              <a:buNone/>
            </a:pPr>
            <a:r>
              <a:rPr lang="en-US" sz="1100" dirty="0">
                <a:solidFill>
                  <a:srgbClr val="ECEBF7"/>
                </a:solidFill>
                <a:latin typeface="Inter" pitchFamily="34" charset="0"/>
                <a:ea typeface="Inter" pitchFamily="34" charset="-122"/>
                <a:cs typeface="Inter" pitchFamily="34" charset="-120"/>
              </a:rPr>
              <a:t>c'est ce qui nous distingue le plus, et c'est le moins spectaculaire à dire.</a:t>
            </a:r>
            <a:endParaRPr lang="en-US" sz="1100" dirty="0"/>
          </a:p>
        </p:txBody>
      </p:sp>
      <p:pic>
        <p:nvPicPr>
          <p:cNvPr id="31" name="Image 0" descr="/home/claude/axit/logo/AXIT_logo/AXIT_symbole_violet-512.png">    </p:cNvPr>
          <p:cNvPicPr>
            <a:picLocks noChangeAspect="1"/>
          </p:cNvPicPr>
          <p:nvPr/>
        </p:nvPicPr>
        <p:blipFill>
          <a:blip r:embed="rId1"/>
          <a:stretch>
            <a:fillRect/>
          </a:stretch>
        </p:blipFill>
        <p:spPr>
          <a:xfrm>
            <a:off x="612648" y="6483096"/>
            <a:ext cx="219456" cy="219456"/>
          </a:xfrm>
          <a:prstGeom prst="rect">
            <a:avLst/>
          </a:prstGeom>
        </p:spPr>
      </p:pic>
      <p:sp>
        <p:nvSpPr>
          <p:cNvPr id="32" name="Text 29"/>
          <p:cNvSpPr/>
          <p:nvPr/>
        </p:nvSpPr>
        <p:spPr>
          <a:xfrm>
            <a:off x="923544" y="6565392"/>
            <a:ext cx="7315200" cy="182880"/>
          </a:xfrm>
          <a:prstGeom prst="rect">
            <a:avLst/>
          </a:prstGeom>
          <a:noFill/>
          <a:ln/>
        </p:spPr>
        <p:txBody>
          <a:bodyPr wrap="square" lIns="0" tIns="0" rIns="0" bIns="0" rtlCol="0" anchor="ctr"/>
          <a:lstStyle/>
          <a:p>
            <a:pPr indent="0" marL="0">
              <a:buNone/>
            </a:pPr>
            <a:r>
              <a:rPr lang="en-US" sz="800" b="1" dirty="0">
                <a:solidFill>
                  <a:srgbClr val="726F8C"/>
                </a:solidFill>
                <a:latin typeface="Inter" pitchFamily="34" charset="0"/>
                <a:ea typeface="Inter" pitchFamily="34" charset="-122"/>
                <a:cs typeface="Inter" pitchFamily="34" charset="-120"/>
              </a:rPr>
              <a:t>AXIT ComTrafic</a:t>
            </a:r>
            <a:pPr indent="0" marL="0">
              <a:buNone/>
            </a:pPr>
            <a:r>
              <a:rPr lang="en-US" sz="800" dirty="0">
                <a:solidFill>
                  <a:srgbClr val="8F8CA6"/>
                </a:solidFill>
                <a:latin typeface="Inter" pitchFamily="34" charset="0"/>
                <a:ea typeface="Inter" pitchFamily="34" charset="-122"/>
                <a:cs typeface="Inter" pitchFamily="34" charset="-120"/>
              </a:rPr>
              <a:t>  ·  Éditeur français depuis 1998</a:t>
            </a:r>
            <a:endParaRPr lang="en-US" sz="800" dirty="0"/>
          </a:p>
        </p:txBody>
      </p:sp>
      <p:sp>
        <p:nvSpPr>
          <p:cNvPr id="33" name="Text 30"/>
          <p:cNvSpPr/>
          <p:nvPr/>
        </p:nvSpPr>
        <p:spPr>
          <a:xfrm>
            <a:off x="10479024" y="6565392"/>
            <a:ext cx="1097280" cy="182880"/>
          </a:xfrm>
          <a:prstGeom prst="rect">
            <a:avLst/>
          </a:prstGeom>
          <a:noFill/>
          <a:ln/>
        </p:spPr>
        <p:txBody>
          <a:bodyPr wrap="square" lIns="0" tIns="0" rIns="0" bIns="0" rtlCol="0" anchor="ctr"/>
          <a:lstStyle/>
          <a:p>
            <a:pPr algn="r" indent="0" marL="0">
              <a:buNone/>
            </a:pPr>
            <a:r>
              <a:rPr lang="en-US" sz="800" dirty="0">
                <a:solidFill>
                  <a:srgbClr val="8F8CA6"/>
                </a:solidFill>
                <a:latin typeface="Space Grotesk" pitchFamily="34" charset="0"/>
                <a:ea typeface="Space Grotesk" pitchFamily="34" charset="-122"/>
                <a:cs typeface="Space Grotesk" pitchFamily="34" charset="-120"/>
              </a:rPr>
              <a:t>2 / 14</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80C1A"/>
        </a:solidFill>
      </p:bgPr>
    </p:bg>
    <p:spTree>
      <p:nvGrpSpPr>
        <p:cNvPr id="1" name=""/>
        <p:cNvGrpSpPr/>
        <p:nvPr/>
      </p:nvGrpSpPr>
      <p:grpSpPr>
        <a:xfrm>
          <a:off x="0" y="0"/>
          <a:ext cx="0" cy="0"/>
          <a:chOff x="0" y="0"/>
          <a:chExt cx="0" cy="0"/>
        </a:xfrm>
      </p:grpSpPr>
      <p:sp>
        <p:nvSpPr>
          <p:cNvPr id="2" name="Text 0"/>
          <p:cNvSpPr/>
          <p:nvPr/>
        </p:nvSpPr>
        <p:spPr>
          <a:xfrm>
            <a:off x="612648" y="2148840"/>
            <a:ext cx="10963656" cy="320040"/>
          </a:xfrm>
          <a:prstGeom prst="rect">
            <a:avLst/>
          </a:prstGeom>
          <a:noFill/>
          <a:ln/>
        </p:spPr>
        <p:txBody>
          <a:bodyPr wrap="square" lIns="0" tIns="0" rIns="0" bIns="0" rtlCol="0" anchor="ctr"/>
          <a:lstStyle/>
          <a:p>
            <a:pPr indent="0" marL="0">
              <a:buNone/>
            </a:pPr>
            <a:r>
              <a:rPr lang="en-US" sz="1100" b="1" spc="200" kern="0" dirty="0">
                <a:solidFill>
                  <a:srgbClr val="25E4F2"/>
                </a:solidFill>
                <a:latin typeface="Space Grotesk" pitchFamily="34" charset="0"/>
                <a:ea typeface="Space Grotesk" pitchFamily="34" charset="-122"/>
                <a:cs typeface="Space Grotesk" pitchFamily="34" charset="-120"/>
              </a:rPr>
              <a:t>SECTION 1</a:t>
            </a:r>
            <a:endParaRPr lang="en-US" sz="1100" dirty="0"/>
          </a:p>
        </p:txBody>
      </p:sp>
      <p:sp>
        <p:nvSpPr>
          <p:cNvPr id="3" name="Text 1"/>
          <p:cNvSpPr/>
          <p:nvPr/>
        </p:nvSpPr>
        <p:spPr>
          <a:xfrm>
            <a:off x="612648" y="2514600"/>
            <a:ext cx="9601200" cy="868680"/>
          </a:xfrm>
          <a:prstGeom prst="rect">
            <a:avLst/>
          </a:prstGeom>
          <a:noFill/>
          <a:ln/>
        </p:spPr>
        <p:txBody>
          <a:bodyPr wrap="square" lIns="0" tIns="0" rIns="0" bIns="0" rtlCol="0" anchor="ctr"/>
          <a:lstStyle/>
          <a:p>
            <a:pPr indent="0" marL="0">
              <a:buNone/>
            </a:pPr>
            <a:r>
              <a:rPr lang="en-US" sz="4000" b="1" dirty="0">
                <a:solidFill>
                  <a:srgbClr val="FFFFFF"/>
                </a:solidFill>
                <a:latin typeface="Space Grotesk" pitchFamily="34" charset="0"/>
                <a:ea typeface="Space Grotesk" pitchFamily="34" charset="-122"/>
                <a:cs typeface="Space Grotesk" pitchFamily="34" charset="-120"/>
              </a:rPr>
              <a:t>Un seul métier,</a:t>
            </a:r>
            <a:endParaRPr lang="en-US" sz="4000" dirty="0"/>
          </a:p>
          <a:p>
            <a:pPr indent="0" marL="0">
              <a:buNone/>
            </a:pPr>
            <a:r>
              <a:rPr lang="en-US" sz="4000" b="1" dirty="0">
                <a:solidFill>
                  <a:srgbClr val="FFFFFF"/>
                </a:solidFill>
                <a:latin typeface="Space Grotesk" pitchFamily="34" charset="0"/>
                <a:ea typeface="Space Grotesk" pitchFamily="34" charset="-122"/>
                <a:cs typeface="Space Grotesk" pitchFamily="34" charset="-120"/>
              </a:rPr>
              <a:t>depuis 1998</a:t>
            </a:r>
            <a:endParaRPr lang="en-US" sz="4000" dirty="0"/>
          </a:p>
        </p:txBody>
      </p:sp>
      <p:sp>
        <p:nvSpPr>
          <p:cNvPr id="4" name="Text 2"/>
          <p:cNvSpPr/>
          <p:nvPr/>
        </p:nvSpPr>
        <p:spPr>
          <a:xfrm>
            <a:off x="612648" y="3493008"/>
            <a:ext cx="9144000" cy="548640"/>
          </a:xfrm>
          <a:prstGeom prst="rect">
            <a:avLst/>
          </a:prstGeom>
          <a:noFill/>
          <a:ln/>
        </p:spPr>
        <p:txBody>
          <a:bodyPr wrap="square" lIns="0" tIns="0" rIns="0" bIns="0" rtlCol="0" anchor="ctr"/>
          <a:lstStyle/>
          <a:p>
            <a:pPr indent="0" marL="0">
              <a:lnSpc>
                <a:spcPts val="1900"/>
              </a:lnSpc>
              <a:buNone/>
            </a:pPr>
            <a:r>
              <a:rPr lang="en-US" sz="1350" dirty="0">
                <a:solidFill>
                  <a:srgbClr val="A9AECE"/>
                </a:solidFill>
                <a:latin typeface="Inter" pitchFamily="34" charset="0"/>
                <a:ea typeface="Inter" pitchFamily="34" charset="-122"/>
                <a:cs typeface="Inter" pitchFamily="34" charset="-120"/>
              </a:rPr>
              <a:t>Ce que nous avons appris en vingt-huit ans à lire des communications d'entreprise.</a:t>
            </a:r>
            <a:endParaRPr lang="en-US" sz="1350" dirty="0"/>
          </a:p>
        </p:txBody>
      </p:sp>
      <p:sp>
        <p:nvSpPr>
          <p:cNvPr id="5" name="Shape 3"/>
          <p:cNvSpPr/>
          <p:nvPr/>
        </p:nvSpPr>
        <p:spPr>
          <a:xfrm>
            <a:off x="612648" y="4206240"/>
            <a:ext cx="1280160" cy="45720"/>
          </a:xfrm>
          <a:prstGeom prst="roundRect">
            <a:avLst>
              <a:gd name="adj" fmla="val 40000"/>
            </a:avLst>
          </a:prstGeom>
          <a:solidFill>
            <a:srgbClr val="25E4F2"/>
          </a:solidFill>
          <a:ln w="12700">
            <a:solidFill>
              <a:srgbClr val="25E4F2"/>
            </a:solidFill>
            <a:prstDash val="solid"/>
          </a:ln>
        </p:spPr>
        <p:txBody>
          <a:bodyPr/>
          <a:p/>
        </p:txBody>
      </p:sp>
      <p:sp>
        <p:nvSpPr>
          <p:cNvPr id="6" name="Text 4"/>
          <p:cNvSpPr/>
          <p:nvPr/>
        </p:nvSpPr>
        <p:spPr>
          <a:xfrm>
            <a:off x="9144000" y="2148840"/>
            <a:ext cx="2432304" cy="320040"/>
          </a:xfrm>
          <a:prstGeom prst="rect">
            <a:avLst/>
          </a:prstGeom>
          <a:noFill/>
          <a:ln/>
        </p:spPr>
        <p:txBody>
          <a:bodyPr wrap="square" lIns="0" tIns="0" rIns="0" bIns="0" rtlCol="0" anchor="ctr"/>
          <a:lstStyle/>
          <a:p>
            <a:pPr algn="r" indent="0" marL="0">
              <a:buNone/>
            </a:pPr>
            <a:r>
              <a:rPr lang="en-US" sz="1100" dirty="0">
                <a:solidFill>
                  <a:srgbClr val="6E7398"/>
                </a:solidFill>
                <a:latin typeface="Space Grotesk" pitchFamily="34" charset="0"/>
                <a:ea typeface="Space Grotesk" pitchFamily="34" charset="-122"/>
                <a:cs typeface="Space Grotesk" pitchFamily="34" charset="-120"/>
              </a:rPr>
              <a:t>01 · NOTRE MÉTIER</a:t>
            </a:r>
            <a:endParaRPr lang="en-US" sz="1100" dirty="0"/>
          </a:p>
        </p:txBody>
      </p:sp>
      <p:pic>
        <p:nvPicPr>
          <p:cNvPr id="7" name="Image 0" descr="/home/claude/axit/logo/AXIT_logo/AXIT_logo_blanc.png">    </p:cNvPr>
          <p:cNvPicPr>
            <a:picLocks noChangeAspect="1"/>
          </p:cNvPicPr>
          <p:nvPr/>
        </p:nvPicPr>
        <p:blipFill>
          <a:blip r:embed="rId1"/>
          <a:stretch>
            <a:fillRect/>
          </a:stretch>
        </p:blipFill>
        <p:spPr>
          <a:xfrm>
            <a:off x="612648" y="6382512"/>
            <a:ext cx="1059332" cy="256032"/>
          </a:xfrm>
          <a:prstGeom prst="rect">
            <a:avLst/>
          </a:prstGeom>
        </p:spPr>
      </p:pic>
      <p:sp>
        <p:nvSpPr>
          <p:cNvPr id="8" name="Text 5"/>
          <p:cNvSpPr/>
          <p:nvPr/>
        </p:nvSpPr>
        <p:spPr>
          <a:xfrm>
            <a:off x="10479024" y="6528816"/>
            <a:ext cx="1097280" cy="228600"/>
          </a:xfrm>
          <a:prstGeom prst="rect">
            <a:avLst/>
          </a:prstGeom>
          <a:noFill/>
          <a:ln/>
        </p:spPr>
        <p:txBody>
          <a:bodyPr wrap="square" lIns="0" tIns="0" rIns="0" bIns="0" rtlCol="0" anchor="ctr"/>
          <a:lstStyle/>
          <a:p>
            <a:pPr algn="r" indent="0" marL="0">
              <a:buNone/>
            </a:pPr>
            <a:r>
              <a:rPr lang="en-US" sz="800" dirty="0">
                <a:solidFill>
                  <a:srgbClr val="5F6488"/>
                </a:solidFill>
                <a:latin typeface="Space Grotesk" pitchFamily="34" charset="0"/>
                <a:ea typeface="Space Grotesk" pitchFamily="34" charset="-122"/>
                <a:cs typeface="Space Grotesk" pitchFamily="34" charset="-120"/>
              </a:rPr>
              <a:t>3 / 14</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8F7FC"/>
        </a:solidFill>
      </p:bgPr>
    </p:bg>
    <p:spTree>
      <p:nvGrpSpPr>
        <p:cNvPr id="1" name=""/>
        <p:cNvGrpSpPr/>
        <p:nvPr/>
      </p:nvGrpSpPr>
      <p:grpSpPr>
        <a:xfrm>
          <a:off x="0" y="0"/>
          <a:ext cx="0" cy="0"/>
          <a:chOff x="0" y="0"/>
          <a:chExt cx="0" cy="0"/>
        </a:xfrm>
      </p:grpSpPr>
      <p:sp>
        <p:nvSpPr>
          <p:cNvPr id="2" name="Text 0"/>
          <p:cNvSpPr/>
          <p:nvPr/>
        </p:nvSpPr>
        <p:spPr>
          <a:xfrm>
            <a:off x="612648" y="384048"/>
            <a:ext cx="10963656" cy="274320"/>
          </a:xfrm>
          <a:prstGeom prst="rect">
            <a:avLst/>
          </a:prstGeom>
          <a:noFill/>
          <a:ln/>
        </p:spPr>
        <p:txBody>
          <a:bodyPr wrap="square" lIns="0" tIns="0" rIns="0" bIns="0" rtlCol="0" anchor="ctr"/>
          <a:lstStyle/>
          <a:p>
            <a:pPr indent="0" marL="0">
              <a:buNone/>
            </a:pPr>
            <a:r>
              <a:rPr lang="en-US" sz="1050" b="1" spc="120" kern="0" dirty="0">
                <a:solidFill>
                  <a:srgbClr val="6B21C9"/>
                </a:solidFill>
                <a:latin typeface="Space Grotesk" pitchFamily="34" charset="0"/>
                <a:ea typeface="Space Grotesk" pitchFamily="34" charset="-122"/>
                <a:cs typeface="Space Grotesk" pitchFamily="34" charset="-120"/>
              </a:rPr>
              <a:t>NOTRE MÉTIER</a:t>
            </a:r>
            <a:endParaRPr lang="en-US" sz="1050" dirty="0"/>
          </a:p>
        </p:txBody>
      </p:sp>
      <p:sp>
        <p:nvSpPr>
          <p:cNvPr id="3" name="Text 1"/>
          <p:cNvSpPr/>
          <p:nvPr/>
        </p:nvSpPr>
        <p:spPr>
          <a:xfrm>
            <a:off x="612648" y="603504"/>
            <a:ext cx="10963656" cy="566928"/>
          </a:xfrm>
          <a:prstGeom prst="rect">
            <a:avLst/>
          </a:prstGeom>
          <a:noFill/>
          <a:ln/>
        </p:spPr>
        <p:txBody>
          <a:bodyPr wrap="square" lIns="0" tIns="0" rIns="0" bIns="0" rtlCol="0" anchor="ctr"/>
          <a:lstStyle/>
          <a:p>
            <a:pPr indent="0" marL="0">
              <a:buNone/>
            </a:pPr>
            <a:r>
              <a:rPr lang="en-US" sz="2600" b="1" dirty="0">
                <a:solidFill>
                  <a:srgbClr val="14152B"/>
                </a:solidFill>
                <a:latin typeface="Space Grotesk" pitchFamily="34" charset="0"/>
                <a:ea typeface="Space Grotesk" pitchFamily="34" charset="-122"/>
                <a:cs typeface="Space Grotesk" pitchFamily="34" charset="-120"/>
              </a:rPr>
              <a:t>Nous lisons ce que votre installation téléphonique produit déjà</a:t>
            </a:r>
            <a:endParaRPr lang="en-US" sz="2600" dirty="0"/>
          </a:p>
        </p:txBody>
      </p:sp>
      <p:sp>
        <p:nvSpPr>
          <p:cNvPr id="4" name="Text 2"/>
          <p:cNvSpPr/>
          <p:nvPr/>
        </p:nvSpPr>
        <p:spPr>
          <a:xfrm>
            <a:off x="612648" y="1188720"/>
            <a:ext cx="10963656" cy="310896"/>
          </a:xfrm>
          <a:prstGeom prst="rect">
            <a:avLst/>
          </a:prstGeom>
          <a:noFill/>
          <a:ln/>
        </p:spPr>
        <p:txBody>
          <a:bodyPr wrap="square" lIns="0" tIns="0" rIns="0" bIns="0" rtlCol="0" anchor="ctr"/>
          <a:lstStyle/>
          <a:p>
            <a:pPr indent="0" marL="0">
              <a:buNone/>
            </a:pPr>
            <a:r>
              <a:rPr lang="en-US" sz="1200" dirty="0">
                <a:solidFill>
                  <a:srgbClr val="4E5170"/>
                </a:solidFill>
                <a:latin typeface="Inter" pitchFamily="34" charset="0"/>
                <a:ea typeface="Inter" pitchFamily="34" charset="-122"/>
                <a:cs typeface="Inter" pitchFamily="34" charset="-120"/>
              </a:rPr>
              <a:t>Chaque appel laisse une trace technique. Personne ne la lit. Nous en faisons une information de gestion</a:t>
            </a:r>
            <a:endParaRPr lang="en-US" sz="1200" dirty="0"/>
          </a:p>
        </p:txBody>
      </p:sp>
      <p:sp>
        <p:nvSpPr>
          <p:cNvPr id="5" name="Shape 3"/>
          <p:cNvSpPr/>
          <p:nvPr/>
        </p:nvSpPr>
        <p:spPr>
          <a:xfrm>
            <a:off x="612648" y="1691640"/>
            <a:ext cx="2633472" cy="4160520"/>
          </a:xfrm>
          <a:prstGeom prst="roundRect">
            <a:avLst>
              <a:gd name="adj" fmla="val 2778"/>
            </a:avLst>
          </a:prstGeom>
          <a:solidFill>
            <a:srgbClr val="FFFFFF"/>
          </a:solidFill>
          <a:ln w="12700">
            <a:solidFill>
              <a:srgbClr val="E7E5F0"/>
            </a:solidFill>
            <a:prstDash val="solid"/>
          </a:ln>
          <a:effectLst>
            <a:outerShdw sx="100000" sy="100000" kx="0" ky="0" algn="bl" rotWithShape="0" blurRad="127000" dist="38100" dir="5400000">
              <a:srgbClr val="080C1A">
                <a:alpha val="16000"/>
              </a:srgbClr>
            </a:outerShdw>
          </a:effectLst>
        </p:spPr>
        <p:txBody>
          <a:bodyPr/>
          <a:p/>
        </p:txBody>
      </p:sp>
      <p:sp>
        <p:nvSpPr>
          <p:cNvPr id="6" name="Text 4"/>
          <p:cNvSpPr/>
          <p:nvPr/>
        </p:nvSpPr>
        <p:spPr>
          <a:xfrm>
            <a:off x="841248" y="1874520"/>
            <a:ext cx="914400" cy="411480"/>
          </a:xfrm>
          <a:prstGeom prst="rect">
            <a:avLst/>
          </a:prstGeom>
          <a:noFill/>
          <a:ln/>
        </p:spPr>
        <p:txBody>
          <a:bodyPr wrap="square" lIns="0" tIns="0" rIns="0" bIns="0" rtlCol="0" anchor="ctr"/>
          <a:lstStyle/>
          <a:p>
            <a:pPr indent="0" marL="0">
              <a:buNone/>
            </a:pPr>
            <a:r>
              <a:rPr lang="en-US" sz="2200" b="1" dirty="0">
                <a:solidFill>
                  <a:srgbClr val="B98CFF"/>
                </a:solidFill>
                <a:latin typeface="Space Grotesk" pitchFamily="34" charset="0"/>
                <a:ea typeface="Space Grotesk" pitchFamily="34" charset="-122"/>
                <a:cs typeface="Space Grotesk" pitchFamily="34" charset="-120"/>
              </a:rPr>
              <a:t>01</a:t>
            </a:r>
            <a:endParaRPr lang="en-US" sz="2200" dirty="0"/>
          </a:p>
        </p:txBody>
      </p:sp>
      <p:sp>
        <p:nvSpPr>
          <p:cNvPr id="7" name="Text 5"/>
          <p:cNvSpPr/>
          <p:nvPr/>
        </p:nvSpPr>
        <p:spPr>
          <a:xfrm>
            <a:off x="841248" y="2331720"/>
            <a:ext cx="2194560" cy="329184"/>
          </a:xfrm>
          <a:prstGeom prst="rect">
            <a:avLst/>
          </a:prstGeom>
          <a:noFill/>
          <a:ln/>
        </p:spPr>
        <p:txBody>
          <a:bodyPr wrap="square" lIns="0" tIns="0" rIns="0" bIns="0" rtlCol="0" anchor="ctr"/>
          <a:lstStyle/>
          <a:p>
            <a:pPr indent="0" marL="0">
              <a:buNone/>
            </a:pPr>
            <a:r>
              <a:rPr lang="en-US" sz="1500" b="1" dirty="0">
                <a:solidFill>
                  <a:srgbClr val="14152B"/>
                </a:solidFill>
                <a:latin typeface="Space Grotesk" pitchFamily="34" charset="0"/>
                <a:ea typeface="Space Grotesk" pitchFamily="34" charset="-122"/>
                <a:cs typeface="Space Grotesk" pitchFamily="34" charset="-120"/>
              </a:rPr>
              <a:t>La trace brute</a:t>
            </a:r>
            <a:endParaRPr lang="en-US" sz="1500" dirty="0"/>
          </a:p>
        </p:txBody>
      </p:sp>
      <p:sp>
        <p:nvSpPr>
          <p:cNvPr id="8" name="Text 6"/>
          <p:cNvSpPr/>
          <p:nvPr/>
        </p:nvSpPr>
        <p:spPr>
          <a:xfrm>
            <a:off x="841248" y="2724912"/>
            <a:ext cx="2194560" cy="1828800"/>
          </a:xfrm>
          <a:prstGeom prst="rect">
            <a:avLst/>
          </a:prstGeom>
          <a:noFill/>
          <a:ln/>
        </p:spPr>
        <p:txBody>
          <a:bodyPr wrap="square" lIns="0" tIns="0" rIns="0" bIns="0" rtlCol="0" anchor="ctr"/>
          <a:lstStyle/>
          <a:p>
            <a:pPr indent="0" marL="0">
              <a:lnSpc>
                <a:spcPts val="1400"/>
              </a:lnSpc>
              <a:buNone/>
            </a:pPr>
            <a:r>
              <a:rPr lang="en-US" sz="1000" dirty="0">
                <a:solidFill>
                  <a:srgbClr val="4E5170"/>
                </a:solidFill>
                <a:latin typeface="Inter" pitchFamily="34" charset="0"/>
                <a:ea typeface="Inter" pitchFamily="34" charset="-122"/>
                <a:cs typeface="Inter" pitchFamily="34" charset="-120"/>
              </a:rPr>
              <a:t>Chaque appel émis ou reçu produit un enregistrement technique : qui, vers qui, quand, combien de temps, par quel opérateur.</a:t>
            </a:r>
            <a:endParaRPr lang="en-US" sz="1000" dirty="0"/>
          </a:p>
        </p:txBody>
      </p:sp>
      <p:sp>
        <p:nvSpPr>
          <p:cNvPr id="9" name="Shape 7"/>
          <p:cNvSpPr/>
          <p:nvPr/>
        </p:nvSpPr>
        <p:spPr>
          <a:xfrm>
            <a:off x="841248" y="4956048"/>
            <a:ext cx="2194560" cy="658368"/>
          </a:xfrm>
          <a:prstGeom prst="roundRect">
            <a:avLst>
              <a:gd name="adj" fmla="val 8333"/>
            </a:avLst>
          </a:prstGeom>
          <a:solidFill>
            <a:srgbClr val="F5EEFF"/>
          </a:solidFill>
          <a:ln w="12700">
            <a:solidFill>
              <a:srgbClr val="E4D8FA"/>
            </a:solidFill>
            <a:prstDash val="solid"/>
          </a:ln>
        </p:spPr>
        <p:txBody>
          <a:bodyPr/>
          <a:p/>
        </p:txBody>
      </p:sp>
      <p:sp>
        <p:nvSpPr>
          <p:cNvPr id="10" name="Text 8"/>
          <p:cNvSpPr/>
          <p:nvPr/>
        </p:nvSpPr>
        <p:spPr>
          <a:xfrm>
            <a:off x="978408" y="4956048"/>
            <a:ext cx="1920240" cy="658368"/>
          </a:xfrm>
          <a:prstGeom prst="rect">
            <a:avLst/>
          </a:prstGeom>
          <a:noFill/>
          <a:ln/>
        </p:spPr>
        <p:txBody>
          <a:bodyPr wrap="square" lIns="0" tIns="0" rIns="0" bIns="0" rtlCol="0" anchor="ctr"/>
          <a:lstStyle/>
          <a:p>
            <a:pPr indent="0" marL="0">
              <a:lnSpc>
                <a:spcPts val="1300"/>
              </a:lnSpc>
              <a:buNone/>
            </a:pPr>
            <a:r>
              <a:rPr lang="en-US" sz="950" b="1" dirty="0">
                <a:solidFill>
                  <a:srgbClr val="6B21C9"/>
                </a:solidFill>
                <a:latin typeface="Inter" pitchFamily="34" charset="0"/>
                <a:ea typeface="Inter" pitchFamily="34" charset="-122"/>
                <a:cs typeface="Inter" pitchFamily="34" charset="-120"/>
              </a:rPr>
              <a:t>Votre système la produit déjà</a:t>
            </a:r>
            <a:endParaRPr lang="en-US" sz="950" dirty="0"/>
          </a:p>
        </p:txBody>
      </p:sp>
      <p:sp>
        <p:nvSpPr>
          <p:cNvPr id="11" name="Shape 9"/>
          <p:cNvSpPr/>
          <p:nvPr/>
        </p:nvSpPr>
        <p:spPr>
          <a:xfrm>
            <a:off x="3410712" y="1691640"/>
            <a:ext cx="2633472" cy="4160520"/>
          </a:xfrm>
          <a:prstGeom prst="roundRect">
            <a:avLst>
              <a:gd name="adj" fmla="val 2778"/>
            </a:avLst>
          </a:prstGeom>
          <a:solidFill>
            <a:srgbClr val="FFFFFF"/>
          </a:solidFill>
          <a:ln w="12700">
            <a:solidFill>
              <a:srgbClr val="E7E5F0"/>
            </a:solidFill>
            <a:prstDash val="solid"/>
          </a:ln>
          <a:effectLst>
            <a:outerShdw sx="100000" sy="100000" kx="0" ky="0" algn="bl" rotWithShape="0" blurRad="127000" dist="38100" dir="5400000">
              <a:srgbClr val="080C1A">
                <a:alpha val="16000"/>
              </a:srgbClr>
            </a:outerShdw>
          </a:effectLst>
        </p:spPr>
        <p:txBody>
          <a:bodyPr/>
          <a:p/>
        </p:txBody>
      </p:sp>
      <p:sp>
        <p:nvSpPr>
          <p:cNvPr id="12" name="Text 10"/>
          <p:cNvSpPr/>
          <p:nvPr/>
        </p:nvSpPr>
        <p:spPr>
          <a:xfrm>
            <a:off x="3639312" y="1874520"/>
            <a:ext cx="914400" cy="411480"/>
          </a:xfrm>
          <a:prstGeom prst="rect">
            <a:avLst/>
          </a:prstGeom>
          <a:noFill/>
          <a:ln/>
        </p:spPr>
        <p:txBody>
          <a:bodyPr wrap="square" lIns="0" tIns="0" rIns="0" bIns="0" rtlCol="0" anchor="ctr"/>
          <a:lstStyle/>
          <a:p>
            <a:pPr indent="0" marL="0">
              <a:buNone/>
            </a:pPr>
            <a:r>
              <a:rPr lang="en-US" sz="2200" b="1" dirty="0">
                <a:solidFill>
                  <a:srgbClr val="B98CFF"/>
                </a:solidFill>
                <a:latin typeface="Space Grotesk" pitchFamily="34" charset="0"/>
                <a:ea typeface="Space Grotesk" pitchFamily="34" charset="-122"/>
                <a:cs typeface="Space Grotesk" pitchFamily="34" charset="-120"/>
              </a:rPr>
              <a:t>02</a:t>
            </a:r>
            <a:endParaRPr lang="en-US" sz="2200" dirty="0"/>
          </a:p>
        </p:txBody>
      </p:sp>
      <p:sp>
        <p:nvSpPr>
          <p:cNvPr id="13" name="Text 11"/>
          <p:cNvSpPr/>
          <p:nvPr/>
        </p:nvSpPr>
        <p:spPr>
          <a:xfrm>
            <a:off x="3639312" y="2331720"/>
            <a:ext cx="2194560" cy="329184"/>
          </a:xfrm>
          <a:prstGeom prst="rect">
            <a:avLst/>
          </a:prstGeom>
          <a:noFill/>
          <a:ln/>
        </p:spPr>
        <p:txBody>
          <a:bodyPr wrap="square" lIns="0" tIns="0" rIns="0" bIns="0" rtlCol="0" anchor="ctr"/>
          <a:lstStyle/>
          <a:p>
            <a:pPr indent="0" marL="0">
              <a:buNone/>
            </a:pPr>
            <a:r>
              <a:rPr lang="en-US" sz="1500" b="1" dirty="0">
                <a:solidFill>
                  <a:srgbClr val="14152B"/>
                </a:solidFill>
                <a:latin typeface="Space Grotesk" pitchFamily="34" charset="0"/>
                <a:ea typeface="Space Grotesk" pitchFamily="34" charset="-122"/>
                <a:cs typeface="Space Grotesk" pitchFamily="34" charset="-120"/>
              </a:rPr>
              <a:t>Le rattachement</a:t>
            </a:r>
            <a:endParaRPr lang="en-US" sz="1500" dirty="0"/>
          </a:p>
        </p:txBody>
      </p:sp>
      <p:sp>
        <p:nvSpPr>
          <p:cNvPr id="14" name="Text 12"/>
          <p:cNvSpPr/>
          <p:nvPr/>
        </p:nvSpPr>
        <p:spPr>
          <a:xfrm>
            <a:off x="3639312" y="2724912"/>
            <a:ext cx="2194560" cy="1828800"/>
          </a:xfrm>
          <a:prstGeom prst="rect">
            <a:avLst/>
          </a:prstGeom>
          <a:noFill/>
          <a:ln/>
        </p:spPr>
        <p:txBody>
          <a:bodyPr wrap="square" lIns="0" tIns="0" rIns="0" bIns="0" rtlCol="0" anchor="ctr"/>
          <a:lstStyle/>
          <a:p>
            <a:pPr indent="0" marL="0">
              <a:lnSpc>
                <a:spcPts val="1400"/>
              </a:lnSpc>
              <a:buNone/>
            </a:pPr>
            <a:r>
              <a:rPr lang="en-US" sz="1000" dirty="0">
                <a:solidFill>
                  <a:srgbClr val="4E5170"/>
                </a:solidFill>
                <a:latin typeface="Inter" pitchFamily="34" charset="0"/>
                <a:ea typeface="Inter" pitchFamily="34" charset="-122"/>
                <a:cs typeface="Inter" pitchFamily="34" charset="-120"/>
              </a:rPr>
              <a:t>Nous relions chaque trace à votre organisation réelle : ce poste appartient à ce service, ce service à ce site, ce site à cette entité.</a:t>
            </a:r>
            <a:endParaRPr lang="en-US" sz="1000" dirty="0"/>
          </a:p>
        </p:txBody>
      </p:sp>
      <p:sp>
        <p:nvSpPr>
          <p:cNvPr id="15" name="Shape 13"/>
          <p:cNvSpPr/>
          <p:nvPr/>
        </p:nvSpPr>
        <p:spPr>
          <a:xfrm>
            <a:off x="3639312" y="4956048"/>
            <a:ext cx="2194560" cy="658368"/>
          </a:xfrm>
          <a:prstGeom prst="roundRect">
            <a:avLst>
              <a:gd name="adj" fmla="val 8333"/>
            </a:avLst>
          </a:prstGeom>
          <a:solidFill>
            <a:srgbClr val="F5EEFF"/>
          </a:solidFill>
          <a:ln w="12700">
            <a:solidFill>
              <a:srgbClr val="E4D8FA"/>
            </a:solidFill>
            <a:prstDash val="solid"/>
          </a:ln>
        </p:spPr>
        <p:txBody>
          <a:bodyPr/>
          <a:p/>
        </p:txBody>
      </p:sp>
      <p:sp>
        <p:nvSpPr>
          <p:cNvPr id="16" name="Text 14"/>
          <p:cNvSpPr/>
          <p:nvPr/>
        </p:nvSpPr>
        <p:spPr>
          <a:xfrm>
            <a:off x="3776472" y="4956048"/>
            <a:ext cx="1920240" cy="658368"/>
          </a:xfrm>
          <a:prstGeom prst="rect">
            <a:avLst/>
          </a:prstGeom>
          <a:noFill/>
          <a:ln/>
        </p:spPr>
        <p:txBody>
          <a:bodyPr wrap="square" lIns="0" tIns="0" rIns="0" bIns="0" rtlCol="0" anchor="ctr"/>
          <a:lstStyle/>
          <a:p>
            <a:pPr indent="0" marL="0">
              <a:lnSpc>
                <a:spcPts val="1300"/>
              </a:lnSpc>
              <a:buNone/>
            </a:pPr>
            <a:r>
              <a:rPr lang="en-US" sz="950" b="1" dirty="0">
                <a:solidFill>
                  <a:srgbClr val="6B21C9"/>
                </a:solidFill>
                <a:latin typeface="Inter" pitchFamily="34" charset="0"/>
                <a:ea typeface="Inter" pitchFamily="34" charset="-122"/>
                <a:cs typeface="Inter" pitchFamily="34" charset="-120"/>
              </a:rPr>
              <a:t>C'est là qu'est le travail</a:t>
            </a:r>
            <a:endParaRPr lang="en-US" sz="950" dirty="0"/>
          </a:p>
        </p:txBody>
      </p:sp>
      <p:sp>
        <p:nvSpPr>
          <p:cNvPr id="17" name="Shape 15"/>
          <p:cNvSpPr/>
          <p:nvPr/>
        </p:nvSpPr>
        <p:spPr>
          <a:xfrm>
            <a:off x="6208776" y="1691640"/>
            <a:ext cx="2633472" cy="4160520"/>
          </a:xfrm>
          <a:prstGeom prst="roundRect">
            <a:avLst>
              <a:gd name="adj" fmla="val 2778"/>
            </a:avLst>
          </a:prstGeom>
          <a:solidFill>
            <a:srgbClr val="FFFFFF"/>
          </a:solidFill>
          <a:ln w="12700">
            <a:solidFill>
              <a:srgbClr val="E7E5F0"/>
            </a:solidFill>
            <a:prstDash val="solid"/>
          </a:ln>
          <a:effectLst>
            <a:outerShdw sx="100000" sy="100000" kx="0" ky="0" algn="bl" rotWithShape="0" blurRad="127000" dist="38100" dir="5400000">
              <a:srgbClr val="080C1A">
                <a:alpha val="16000"/>
              </a:srgbClr>
            </a:outerShdw>
          </a:effectLst>
        </p:spPr>
        <p:txBody>
          <a:bodyPr/>
          <a:p/>
        </p:txBody>
      </p:sp>
      <p:sp>
        <p:nvSpPr>
          <p:cNvPr id="18" name="Text 16"/>
          <p:cNvSpPr/>
          <p:nvPr/>
        </p:nvSpPr>
        <p:spPr>
          <a:xfrm>
            <a:off x="6437376" y="1874520"/>
            <a:ext cx="914400" cy="411480"/>
          </a:xfrm>
          <a:prstGeom prst="rect">
            <a:avLst/>
          </a:prstGeom>
          <a:noFill/>
          <a:ln/>
        </p:spPr>
        <p:txBody>
          <a:bodyPr wrap="square" lIns="0" tIns="0" rIns="0" bIns="0" rtlCol="0" anchor="ctr"/>
          <a:lstStyle/>
          <a:p>
            <a:pPr indent="0" marL="0">
              <a:buNone/>
            </a:pPr>
            <a:r>
              <a:rPr lang="en-US" sz="2200" b="1" dirty="0">
                <a:solidFill>
                  <a:srgbClr val="B98CFF"/>
                </a:solidFill>
                <a:latin typeface="Space Grotesk" pitchFamily="34" charset="0"/>
                <a:ea typeface="Space Grotesk" pitchFamily="34" charset="-122"/>
                <a:cs typeface="Space Grotesk" pitchFamily="34" charset="-120"/>
              </a:rPr>
              <a:t>03</a:t>
            </a:r>
            <a:endParaRPr lang="en-US" sz="2200" dirty="0"/>
          </a:p>
        </p:txBody>
      </p:sp>
      <p:sp>
        <p:nvSpPr>
          <p:cNvPr id="19" name="Text 17"/>
          <p:cNvSpPr/>
          <p:nvPr/>
        </p:nvSpPr>
        <p:spPr>
          <a:xfrm>
            <a:off x="6437376" y="2331720"/>
            <a:ext cx="2194560" cy="329184"/>
          </a:xfrm>
          <a:prstGeom prst="rect">
            <a:avLst/>
          </a:prstGeom>
          <a:noFill/>
          <a:ln/>
        </p:spPr>
        <p:txBody>
          <a:bodyPr wrap="square" lIns="0" tIns="0" rIns="0" bIns="0" rtlCol="0" anchor="ctr"/>
          <a:lstStyle/>
          <a:p>
            <a:pPr indent="0" marL="0">
              <a:buNone/>
            </a:pPr>
            <a:r>
              <a:rPr lang="en-US" sz="1500" b="1" dirty="0">
                <a:solidFill>
                  <a:srgbClr val="14152B"/>
                </a:solidFill>
                <a:latin typeface="Space Grotesk" pitchFamily="34" charset="0"/>
                <a:ea typeface="Space Grotesk" pitchFamily="34" charset="-122"/>
                <a:cs typeface="Space Grotesk" pitchFamily="34" charset="-120"/>
              </a:rPr>
              <a:t>La valorisation</a:t>
            </a:r>
            <a:endParaRPr lang="en-US" sz="1500" dirty="0"/>
          </a:p>
        </p:txBody>
      </p:sp>
      <p:sp>
        <p:nvSpPr>
          <p:cNvPr id="20" name="Text 18"/>
          <p:cNvSpPr/>
          <p:nvPr/>
        </p:nvSpPr>
        <p:spPr>
          <a:xfrm>
            <a:off x="6437376" y="2724912"/>
            <a:ext cx="2194560" cy="1828800"/>
          </a:xfrm>
          <a:prstGeom prst="rect">
            <a:avLst/>
          </a:prstGeom>
          <a:noFill/>
          <a:ln/>
        </p:spPr>
        <p:txBody>
          <a:bodyPr wrap="square" lIns="0" tIns="0" rIns="0" bIns="0" rtlCol="0" anchor="ctr"/>
          <a:lstStyle/>
          <a:p>
            <a:pPr indent="0" marL="0">
              <a:lnSpc>
                <a:spcPts val="1400"/>
              </a:lnSpc>
              <a:buNone/>
            </a:pPr>
            <a:r>
              <a:rPr lang="en-US" sz="1000" dirty="0">
                <a:solidFill>
                  <a:srgbClr val="4E5170"/>
                </a:solidFill>
                <a:latin typeface="Inter" pitchFamily="34" charset="0"/>
                <a:ea typeface="Inter" pitchFamily="34" charset="-122"/>
                <a:cs typeface="Inter" pitchFamily="34" charset="-120"/>
              </a:rPr>
              <a:t>Nous appliquons vos grilles tarifaires et vos règles de répartition pour obtenir un coût, ligne par ligne.</a:t>
            </a:r>
            <a:endParaRPr lang="en-US" sz="1000" dirty="0"/>
          </a:p>
        </p:txBody>
      </p:sp>
      <p:sp>
        <p:nvSpPr>
          <p:cNvPr id="21" name="Shape 19"/>
          <p:cNvSpPr/>
          <p:nvPr/>
        </p:nvSpPr>
        <p:spPr>
          <a:xfrm>
            <a:off x="6437376" y="4956048"/>
            <a:ext cx="2194560" cy="658368"/>
          </a:xfrm>
          <a:prstGeom prst="roundRect">
            <a:avLst>
              <a:gd name="adj" fmla="val 8333"/>
            </a:avLst>
          </a:prstGeom>
          <a:solidFill>
            <a:srgbClr val="F5EEFF"/>
          </a:solidFill>
          <a:ln w="12700">
            <a:solidFill>
              <a:srgbClr val="E4D8FA"/>
            </a:solidFill>
            <a:prstDash val="solid"/>
          </a:ln>
        </p:spPr>
        <p:txBody>
          <a:bodyPr/>
          <a:p/>
        </p:txBody>
      </p:sp>
      <p:sp>
        <p:nvSpPr>
          <p:cNvPr id="22" name="Text 20"/>
          <p:cNvSpPr/>
          <p:nvPr/>
        </p:nvSpPr>
        <p:spPr>
          <a:xfrm>
            <a:off x="6574536" y="4956048"/>
            <a:ext cx="1920240" cy="658368"/>
          </a:xfrm>
          <a:prstGeom prst="rect">
            <a:avLst/>
          </a:prstGeom>
          <a:noFill/>
          <a:ln/>
        </p:spPr>
        <p:txBody>
          <a:bodyPr wrap="square" lIns="0" tIns="0" rIns="0" bIns="0" rtlCol="0" anchor="ctr"/>
          <a:lstStyle/>
          <a:p>
            <a:pPr indent="0" marL="0">
              <a:lnSpc>
                <a:spcPts val="1300"/>
              </a:lnSpc>
              <a:buNone/>
            </a:pPr>
            <a:r>
              <a:rPr lang="en-US" sz="950" b="1" dirty="0">
                <a:solidFill>
                  <a:srgbClr val="6B21C9"/>
                </a:solidFill>
                <a:latin typeface="Inter" pitchFamily="34" charset="0"/>
                <a:ea typeface="Inter" pitchFamily="34" charset="-122"/>
                <a:cs typeface="Inter" pitchFamily="34" charset="-120"/>
              </a:rPr>
              <a:t>Avec vos règles, pas les nôtres</a:t>
            </a:r>
            <a:endParaRPr lang="en-US" sz="950" dirty="0"/>
          </a:p>
        </p:txBody>
      </p:sp>
      <p:sp>
        <p:nvSpPr>
          <p:cNvPr id="23" name="Shape 21"/>
          <p:cNvSpPr/>
          <p:nvPr/>
        </p:nvSpPr>
        <p:spPr>
          <a:xfrm>
            <a:off x="9006840" y="1691640"/>
            <a:ext cx="2633472" cy="4160520"/>
          </a:xfrm>
          <a:prstGeom prst="roundRect">
            <a:avLst>
              <a:gd name="adj" fmla="val 2778"/>
            </a:avLst>
          </a:prstGeom>
          <a:solidFill>
            <a:srgbClr val="FFFFFF"/>
          </a:solidFill>
          <a:ln w="12700">
            <a:solidFill>
              <a:srgbClr val="E7E5F0"/>
            </a:solidFill>
            <a:prstDash val="solid"/>
          </a:ln>
          <a:effectLst>
            <a:outerShdw sx="100000" sy="100000" kx="0" ky="0" algn="bl" rotWithShape="0" blurRad="127000" dist="38100" dir="5400000">
              <a:srgbClr val="080C1A">
                <a:alpha val="16000"/>
              </a:srgbClr>
            </a:outerShdw>
          </a:effectLst>
        </p:spPr>
        <p:txBody>
          <a:bodyPr/>
          <a:p/>
        </p:txBody>
      </p:sp>
      <p:sp>
        <p:nvSpPr>
          <p:cNvPr id="24" name="Text 22"/>
          <p:cNvSpPr/>
          <p:nvPr/>
        </p:nvSpPr>
        <p:spPr>
          <a:xfrm>
            <a:off x="9235440" y="1874520"/>
            <a:ext cx="914400" cy="411480"/>
          </a:xfrm>
          <a:prstGeom prst="rect">
            <a:avLst/>
          </a:prstGeom>
          <a:noFill/>
          <a:ln/>
        </p:spPr>
        <p:txBody>
          <a:bodyPr wrap="square" lIns="0" tIns="0" rIns="0" bIns="0" rtlCol="0" anchor="ctr"/>
          <a:lstStyle/>
          <a:p>
            <a:pPr indent="0" marL="0">
              <a:buNone/>
            </a:pPr>
            <a:r>
              <a:rPr lang="en-US" sz="2200" b="1" dirty="0">
                <a:solidFill>
                  <a:srgbClr val="B98CFF"/>
                </a:solidFill>
                <a:latin typeface="Space Grotesk" pitchFamily="34" charset="0"/>
                <a:ea typeface="Space Grotesk" pitchFamily="34" charset="-122"/>
                <a:cs typeface="Space Grotesk" pitchFamily="34" charset="-120"/>
              </a:rPr>
              <a:t>04</a:t>
            </a:r>
            <a:endParaRPr lang="en-US" sz="2200" dirty="0"/>
          </a:p>
        </p:txBody>
      </p:sp>
      <p:sp>
        <p:nvSpPr>
          <p:cNvPr id="25" name="Text 23"/>
          <p:cNvSpPr/>
          <p:nvPr/>
        </p:nvSpPr>
        <p:spPr>
          <a:xfrm>
            <a:off x="9235440" y="2331720"/>
            <a:ext cx="2194560" cy="329184"/>
          </a:xfrm>
          <a:prstGeom prst="rect">
            <a:avLst/>
          </a:prstGeom>
          <a:noFill/>
          <a:ln/>
        </p:spPr>
        <p:txBody>
          <a:bodyPr wrap="square" lIns="0" tIns="0" rIns="0" bIns="0" rtlCol="0" anchor="ctr"/>
          <a:lstStyle/>
          <a:p>
            <a:pPr indent="0" marL="0">
              <a:buNone/>
            </a:pPr>
            <a:r>
              <a:rPr lang="en-US" sz="1500" b="1" dirty="0">
                <a:solidFill>
                  <a:srgbClr val="14152B"/>
                </a:solidFill>
                <a:latin typeface="Space Grotesk" pitchFamily="34" charset="0"/>
                <a:ea typeface="Space Grotesk" pitchFamily="34" charset="-122"/>
                <a:cs typeface="Space Grotesk" pitchFamily="34" charset="-120"/>
              </a:rPr>
              <a:t>La décision</a:t>
            </a:r>
            <a:endParaRPr lang="en-US" sz="1500" dirty="0"/>
          </a:p>
        </p:txBody>
      </p:sp>
      <p:sp>
        <p:nvSpPr>
          <p:cNvPr id="26" name="Text 24"/>
          <p:cNvSpPr/>
          <p:nvPr/>
        </p:nvSpPr>
        <p:spPr>
          <a:xfrm>
            <a:off x="9235440" y="2724912"/>
            <a:ext cx="2194560" cy="1828800"/>
          </a:xfrm>
          <a:prstGeom prst="rect">
            <a:avLst/>
          </a:prstGeom>
          <a:noFill/>
          <a:ln/>
        </p:spPr>
        <p:txBody>
          <a:bodyPr wrap="square" lIns="0" tIns="0" rIns="0" bIns="0" rtlCol="0" anchor="ctr"/>
          <a:lstStyle/>
          <a:p>
            <a:pPr indent="0" marL="0">
              <a:lnSpc>
                <a:spcPts val="1400"/>
              </a:lnSpc>
              <a:buNone/>
            </a:pPr>
            <a:r>
              <a:rPr lang="en-US" sz="1000" dirty="0">
                <a:solidFill>
                  <a:srgbClr val="4E5170"/>
                </a:solidFill>
                <a:latin typeface="Inter" pitchFamily="34" charset="0"/>
                <a:ea typeface="Inter" pitchFamily="34" charset="-122"/>
                <a:cs typeface="Inter" pitchFamily="34" charset="-120"/>
              </a:rPr>
              <a:t>Document de refacturation, tableau de bord, alerte de dérive, indicateur de qualité d'accueil. Quelque chose sur quoi on agit.</a:t>
            </a:r>
            <a:endParaRPr lang="en-US" sz="1000" dirty="0"/>
          </a:p>
        </p:txBody>
      </p:sp>
      <p:sp>
        <p:nvSpPr>
          <p:cNvPr id="27" name="Shape 25"/>
          <p:cNvSpPr/>
          <p:nvPr/>
        </p:nvSpPr>
        <p:spPr>
          <a:xfrm>
            <a:off x="9235440" y="4956048"/>
            <a:ext cx="2194560" cy="658368"/>
          </a:xfrm>
          <a:prstGeom prst="roundRect">
            <a:avLst>
              <a:gd name="adj" fmla="val 8333"/>
            </a:avLst>
          </a:prstGeom>
          <a:solidFill>
            <a:srgbClr val="F5EEFF"/>
          </a:solidFill>
          <a:ln w="12700">
            <a:solidFill>
              <a:srgbClr val="E4D8FA"/>
            </a:solidFill>
            <a:prstDash val="solid"/>
          </a:ln>
        </p:spPr>
        <p:txBody>
          <a:bodyPr/>
          <a:p/>
        </p:txBody>
      </p:sp>
      <p:sp>
        <p:nvSpPr>
          <p:cNvPr id="28" name="Text 26"/>
          <p:cNvSpPr/>
          <p:nvPr/>
        </p:nvSpPr>
        <p:spPr>
          <a:xfrm>
            <a:off x="9372600" y="4956048"/>
            <a:ext cx="1920240" cy="658368"/>
          </a:xfrm>
          <a:prstGeom prst="rect">
            <a:avLst/>
          </a:prstGeom>
          <a:noFill/>
          <a:ln/>
        </p:spPr>
        <p:txBody>
          <a:bodyPr wrap="square" lIns="0" tIns="0" rIns="0" bIns="0" rtlCol="0" anchor="ctr"/>
          <a:lstStyle/>
          <a:p>
            <a:pPr indent="0" marL="0">
              <a:lnSpc>
                <a:spcPts val="1300"/>
              </a:lnSpc>
              <a:buNone/>
            </a:pPr>
            <a:r>
              <a:rPr lang="en-US" sz="950" b="1" dirty="0">
                <a:solidFill>
                  <a:srgbClr val="6B21C9"/>
                </a:solidFill>
                <a:latin typeface="Inter" pitchFamily="34" charset="0"/>
                <a:ea typeface="Inter" pitchFamily="34" charset="-122"/>
                <a:cs typeface="Inter" pitchFamily="34" charset="-120"/>
              </a:rPr>
              <a:t>Le seul livrable qui compte</a:t>
            </a:r>
            <a:endParaRPr lang="en-US" sz="950" dirty="0"/>
          </a:p>
        </p:txBody>
      </p:sp>
      <p:sp>
        <p:nvSpPr>
          <p:cNvPr id="29" name="Shape 27"/>
          <p:cNvSpPr/>
          <p:nvPr/>
        </p:nvSpPr>
        <p:spPr>
          <a:xfrm>
            <a:off x="612648" y="6071616"/>
            <a:ext cx="10963656" cy="457200"/>
          </a:xfrm>
          <a:prstGeom prst="roundRect">
            <a:avLst>
              <a:gd name="adj" fmla="val 12000"/>
            </a:avLst>
          </a:prstGeom>
          <a:solidFill>
            <a:srgbClr val="080C1A"/>
          </a:solidFill>
          <a:ln w="12700">
            <a:solidFill>
              <a:srgbClr val="080C1A"/>
            </a:solidFill>
            <a:prstDash val="solid"/>
          </a:ln>
        </p:spPr>
        <p:txBody>
          <a:bodyPr/>
          <a:p/>
        </p:txBody>
      </p:sp>
      <p:sp>
        <p:nvSpPr>
          <p:cNvPr id="30" name="Shape 28"/>
          <p:cNvSpPr/>
          <p:nvPr/>
        </p:nvSpPr>
        <p:spPr>
          <a:xfrm>
            <a:off x="649224" y="6144768"/>
            <a:ext cx="45720" cy="310896"/>
          </a:xfrm>
          <a:prstGeom prst="roundRect">
            <a:avLst>
              <a:gd name="adj" fmla="val 40000"/>
            </a:avLst>
          </a:prstGeom>
          <a:solidFill>
            <a:srgbClr val="25E4F2"/>
          </a:solidFill>
          <a:ln w="12700">
            <a:solidFill>
              <a:srgbClr val="25E4F2"/>
            </a:solidFill>
            <a:prstDash val="solid"/>
          </a:ln>
        </p:spPr>
        <p:txBody>
          <a:bodyPr/>
          <a:p/>
        </p:txBody>
      </p:sp>
      <p:sp>
        <p:nvSpPr>
          <p:cNvPr id="31" name="Text 29"/>
          <p:cNvSpPr/>
          <p:nvPr/>
        </p:nvSpPr>
        <p:spPr>
          <a:xfrm>
            <a:off x="813816" y="6071616"/>
            <a:ext cx="10597896" cy="457200"/>
          </a:xfrm>
          <a:prstGeom prst="rect">
            <a:avLst/>
          </a:prstGeom>
          <a:noFill/>
          <a:ln/>
        </p:spPr>
        <p:txBody>
          <a:bodyPr wrap="square" lIns="0" tIns="0" rIns="0" bIns="0" rtlCol="0" anchor="ctr"/>
          <a:lstStyle/>
          <a:p>
            <a:pPr indent="0" marL="0">
              <a:buNone/>
            </a:pPr>
            <a:r>
              <a:rPr lang="en-US" sz="1100" b="1" dirty="0">
                <a:solidFill>
                  <a:srgbClr val="25E4F2"/>
                </a:solidFill>
                <a:latin typeface="Inter" pitchFamily="34" charset="0"/>
                <a:ea typeface="Inter" pitchFamily="34" charset="-122"/>
                <a:cs typeface="Inter" pitchFamily="34" charset="-120"/>
              </a:rPr>
              <a:t>→  </a:t>
            </a:r>
            <a:pPr indent="0" marL="0">
              <a:buNone/>
            </a:pPr>
            <a:r>
              <a:rPr lang="en-US" sz="1100" b="1" dirty="0">
                <a:solidFill>
                  <a:srgbClr val="ECEBF7"/>
                </a:solidFill>
                <a:latin typeface="Inter" pitchFamily="34" charset="0"/>
                <a:ea typeface="Inter" pitchFamily="34" charset="-122"/>
                <a:cs typeface="Inter" pitchFamily="34" charset="-120"/>
              </a:rPr>
              <a:t>L'étape 02 est celle que tout le monde sous-estime : </a:t>
            </a:r>
            <a:pPr indent="0" marL="0">
              <a:buNone/>
            </a:pPr>
            <a:r>
              <a:rPr lang="en-US" sz="1100" dirty="0">
                <a:solidFill>
                  <a:srgbClr val="ECEBF7"/>
                </a:solidFill>
                <a:latin typeface="Inter" pitchFamily="34" charset="0"/>
                <a:ea typeface="Inter" pitchFamily="34" charset="-122"/>
                <a:cs typeface="Inter" pitchFamily="34" charset="-120"/>
              </a:rPr>
              <a:t>sans elle, un relevé d'appels reste un fichier illisible.</a:t>
            </a:r>
            <a:endParaRPr lang="en-US" sz="1100" dirty="0"/>
          </a:p>
        </p:txBody>
      </p:sp>
      <p:pic>
        <p:nvPicPr>
          <p:cNvPr id="32" name="Image 0" descr="/home/claude/axit/logo/AXIT_logo/AXIT_symbole_violet-512.png">    </p:cNvPr>
          <p:cNvPicPr>
            <a:picLocks noChangeAspect="1"/>
          </p:cNvPicPr>
          <p:nvPr/>
        </p:nvPicPr>
        <p:blipFill>
          <a:blip r:embed="rId1"/>
          <a:stretch>
            <a:fillRect/>
          </a:stretch>
        </p:blipFill>
        <p:spPr>
          <a:xfrm>
            <a:off x="612648" y="6483096"/>
            <a:ext cx="219456" cy="219456"/>
          </a:xfrm>
          <a:prstGeom prst="rect">
            <a:avLst/>
          </a:prstGeom>
        </p:spPr>
      </p:pic>
      <p:sp>
        <p:nvSpPr>
          <p:cNvPr id="33" name="Text 30"/>
          <p:cNvSpPr/>
          <p:nvPr/>
        </p:nvSpPr>
        <p:spPr>
          <a:xfrm>
            <a:off x="923544" y="6565392"/>
            <a:ext cx="7315200" cy="182880"/>
          </a:xfrm>
          <a:prstGeom prst="rect">
            <a:avLst/>
          </a:prstGeom>
          <a:noFill/>
          <a:ln/>
        </p:spPr>
        <p:txBody>
          <a:bodyPr wrap="square" lIns="0" tIns="0" rIns="0" bIns="0" rtlCol="0" anchor="ctr"/>
          <a:lstStyle/>
          <a:p>
            <a:pPr indent="0" marL="0">
              <a:buNone/>
            </a:pPr>
            <a:r>
              <a:rPr lang="en-US" sz="800" b="1" dirty="0">
                <a:solidFill>
                  <a:srgbClr val="726F8C"/>
                </a:solidFill>
                <a:latin typeface="Inter" pitchFamily="34" charset="0"/>
                <a:ea typeface="Inter" pitchFamily="34" charset="-122"/>
                <a:cs typeface="Inter" pitchFamily="34" charset="-120"/>
              </a:rPr>
              <a:t>AXIT ComTrafic</a:t>
            </a:r>
            <a:pPr indent="0" marL="0">
              <a:buNone/>
            </a:pPr>
            <a:r>
              <a:rPr lang="en-US" sz="800" dirty="0">
                <a:solidFill>
                  <a:srgbClr val="8F8CA6"/>
                </a:solidFill>
                <a:latin typeface="Inter" pitchFamily="34" charset="0"/>
                <a:ea typeface="Inter" pitchFamily="34" charset="-122"/>
                <a:cs typeface="Inter" pitchFamily="34" charset="-120"/>
              </a:rPr>
              <a:t>  ·  Éditeur français depuis 1998</a:t>
            </a:r>
            <a:endParaRPr lang="en-US" sz="800" dirty="0"/>
          </a:p>
        </p:txBody>
      </p:sp>
      <p:sp>
        <p:nvSpPr>
          <p:cNvPr id="34" name="Text 31"/>
          <p:cNvSpPr/>
          <p:nvPr/>
        </p:nvSpPr>
        <p:spPr>
          <a:xfrm>
            <a:off x="10479024" y="6565392"/>
            <a:ext cx="1097280" cy="182880"/>
          </a:xfrm>
          <a:prstGeom prst="rect">
            <a:avLst/>
          </a:prstGeom>
          <a:noFill/>
          <a:ln/>
        </p:spPr>
        <p:txBody>
          <a:bodyPr wrap="square" lIns="0" tIns="0" rIns="0" bIns="0" rtlCol="0" anchor="ctr"/>
          <a:lstStyle/>
          <a:p>
            <a:pPr algn="r" indent="0" marL="0">
              <a:buNone/>
            </a:pPr>
            <a:r>
              <a:rPr lang="en-US" sz="800" dirty="0">
                <a:solidFill>
                  <a:srgbClr val="8F8CA6"/>
                </a:solidFill>
                <a:latin typeface="Space Grotesk" pitchFamily="34" charset="0"/>
                <a:ea typeface="Space Grotesk" pitchFamily="34" charset="-122"/>
                <a:cs typeface="Space Grotesk" pitchFamily="34" charset="-120"/>
              </a:rPr>
              <a:t>4 / 14</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8F7FC"/>
        </a:solidFill>
      </p:bgPr>
    </p:bg>
    <p:spTree>
      <p:nvGrpSpPr>
        <p:cNvPr id="1" name=""/>
        <p:cNvGrpSpPr/>
        <p:nvPr/>
      </p:nvGrpSpPr>
      <p:grpSpPr>
        <a:xfrm>
          <a:off x="0" y="0"/>
          <a:ext cx="0" cy="0"/>
          <a:chOff x="0" y="0"/>
          <a:chExt cx="0" cy="0"/>
        </a:xfrm>
      </p:grpSpPr>
      <p:sp>
        <p:nvSpPr>
          <p:cNvPr id="2" name="Text 0"/>
          <p:cNvSpPr/>
          <p:nvPr/>
        </p:nvSpPr>
        <p:spPr>
          <a:xfrm>
            <a:off x="612648" y="384048"/>
            <a:ext cx="10963656" cy="274320"/>
          </a:xfrm>
          <a:prstGeom prst="rect">
            <a:avLst/>
          </a:prstGeom>
          <a:noFill/>
          <a:ln/>
        </p:spPr>
        <p:txBody>
          <a:bodyPr wrap="square" lIns="0" tIns="0" rIns="0" bIns="0" rtlCol="0" anchor="ctr"/>
          <a:lstStyle/>
          <a:p>
            <a:pPr indent="0" marL="0">
              <a:buNone/>
            </a:pPr>
            <a:r>
              <a:rPr lang="en-US" sz="1050" b="1" spc="120" kern="0" dirty="0">
                <a:solidFill>
                  <a:srgbClr val="6B21C9"/>
                </a:solidFill>
                <a:latin typeface="Space Grotesk" pitchFamily="34" charset="0"/>
                <a:ea typeface="Space Grotesk" pitchFamily="34" charset="-122"/>
                <a:cs typeface="Space Grotesk" pitchFamily="34" charset="-120"/>
              </a:rPr>
              <a:t>NOTRE GAMME</a:t>
            </a:r>
            <a:endParaRPr lang="en-US" sz="1050" dirty="0"/>
          </a:p>
        </p:txBody>
      </p:sp>
      <p:sp>
        <p:nvSpPr>
          <p:cNvPr id="3" name="Text 1"/>
          <p:cNvSpPr/>
          <p:nvPr/>
        </p:nvSpPr>
        <p:spPr>
          <a:xfrm>
            <a:off x="612648" y="603504"/>
            <a:ext cx="10963656" cy="566928"/>
          </a:xfrm>
          <a:prstGeom prst="rect">
            <a:avLst/>
          </a:prstGeom>
          <a:noFill/>
          <a:ln/>
        </p:spPr>
        <p:txBody>
          <a:bodyPr wrap="square" lIns="0" tIns="0" rIns="0" bIns="0" rtlCol="0" anchor="ctr"/>
          <a:lstStyle/>
          <a:p>
            <a:pPr indent="0" marL="0">
              <a:buNone/>
            </a:pPr>
            <a:r>
              <a:rPr lang="en-US" sz="2600" b="1" dirty="0">
                <a:solidFill>
                  <a:srgbClr val="14152B"/>
                </a:solidFill>
                <a:latin typeface="Space Grotesk" pitchFamily="34" charset="0"/>
                <a:ea typeface="Space Grotesk" pitchFamily="34" charset="-122"/>
                <a:cs typeface="Space Grotesk" pitchFamily="34" charset="-120"/>
              </a:rPr>
              <a:t>Trois solutions, un seul socle</a:t>
            </a:r>
            <a:endParaRPr lang="en-US" sz="2600" dirty="0"/>
          </a:p>
        </p:txBody>
      </p:sp>
      <p:sp>
        <p:nvSpPr>
          <p:cNvPr id="4" name="Text 2"/>
          <p:cNvSpPr/>
          <p:nvPr/>
        </p:nvSpPr>
        <p:spPr>
          <a:xfrm>
            <a:off x="612648" y="1188720"/>
            <a:ext cx="10963656" cy="310896"/>
          </a:xfrm>
          <a:prstGeom prst="rect">
            <a:avLst/>
          </a:prstGeom>
          <a:noFill/>
          <a:ln/>
        </p:spPr>
        <p:txBody>
          <a:bodyPr wrap="square" lIns="0" tIns="0" rIns="0" bIns="0" rtlCol="0" anchor="ctr"/>
          <a:lstStyle/>
          <a:p>
            <a:pPr indent="0" marL="0">
              <a:buNone/>
            </a:pPr>
            <a:r>
              <a:rPr lang="en-US" sz="1200" dirty="0">
                <a:solidFill>
                  <a:srgbClr val="4E5170"/>
                </a:solidFill>
                <a:latin typeface="Inter" pitchFamily="34" charset="0"/>
                <a:ea typeface="Inter" pitchFamily="34" charset="-122"/>
                <a:cs typeface="Inter" pitchFamily="34" charset="-120"/>
              </a:rPr>
              <a:t>La même lecture des communications, déclinée pour trois situations différentes</a:t>
            </a:r>
            <a:endParaRPr lang="en-US" sz="1200" dirty="0"/>
          </a:p>
        </p:txBody>
      </p:sp>
      <p:sp>
        <p:nvSpPr>
          <p:cNvPr id="5" name="Shape 3"/>
          <p:cNvSpPr/>
          <p:nvPr/>
        </p:nvSpPr>
        <p:spPr>
          <a:xfrm>
            <a:off x="612648" y="1691640"/>
            <a:ext cx="3566160" cy="3703320"/>
          </a:xfrm>
          <a:prstGeom prst="roundRect">
            <a:avLst>
              <a:gd name="adj" fmla="val 2051"/>
            </a:avLst>
          </a:prstGeom>
          <a:solidFill>
            <a:srgbClr val="FFFFFF"/>
          </a:solidFill>
          <a:ln w="12700">
            <a:solidFill>
              <a:srgbClr val="E7E5F0"/>
            </a:solidFill>
            <a:prstDash val="solid"/>
          </a:ln>
          <a:effectLst>
            <a:outerShdw sx="100000" sy="100000" kx="0" ky="0" algn="bl" rotWithShape="0" blurRad="127000" dist="38100" dir="5400000">
              <a:srgbClr val="080C1A">
                <a:alpha val="16000"/>
              </a:srgbClr>
            </a:outerShdw>
          </a:effectLst>
        </p:spPr>
        <p:txBody>
          <a:bodyPr/>
          <a:p/>
        </p:txBody>
      </p:sp>
      <p:sp>
        <p:nvSpPr>
          <p:cNvPr id="6" name="Shape 4"/>
          <p:cNvSpPr/>
          <p:nvPr/>
        </p:nvSpPr>
        <p:spPr>
          <a:xfrm>
            <a:off x="612648" y="1691640"/>
            <a:ext cx="3566160" cy="73152"/>
          </a:xfrm>
          <a:prstGeom prst="roundRect">
            <a:avLst>
              <a:gd name="adj" fmla="val 37500"/>
            </a:avLst>
          </a:prstGeom>
          <a:solidFill>
            <a:srgbClr val="6B21C9"/>
          </a:solidFill>
          <a:ln w="12700">
            <a:solidFill>
              <a:srgbClr val="6B21C9"/>
            </a:solidFill>
            <a:prstDash val="solid"/>
          </a:ln>
        </p:spPr>
        <p:txBody>
          <a:bodyPr/>
          <a:p/>
        </p:txBody>
      </p:sp>
      <p:sp>
        <p:nvSpPr>
          <p:cNvPr id="7" name="Text 5"/>
          <p:cNvSpPr/>
          <p:nvPr/>
        </p:nvSpPr>
        <p:spPr>
          <a:xfrm>
            <a:off x="841248" y="1901952"/>
            <a:ext cx="3108960" cy="329184"/>
          </a:xfrm>
          <a:prstGeom prst="rect">
            <a:avLst/>
          </a:prstGeom>
          <a:noFill/>
          <a:ln/>
        </p:spPr>
        <p:txBody>
          <a:bodyPr wrap="square" lIns="0" tIns="0" rIns="0" bIns="0" rtlCol="0" anchor="ctr"/>
          <a:lstStyle/>
          <a:p>
            <a:pPr indent="0" marL="0">
              <a:buNone/>
            </a:pPr>
            <a:r>
              <a:rPr lang="en-US" sz="1600" b="1" dirty="0">
                <a:solidFill>
                  <a:srgbClr val="14152B"/>
                </a:solidFill>
                <a:latin typeface="Space Grotesk" pitchFamily="34" charset="0"/>
                <a:ea typeface="Space Grotesk" pitchFamily="34" charset="-122"/>
                <a:cs typeface="Space Grotesk" pitchFamily="34" charset="-120"/>
              </a:rPr>
              <a:t>Comtrafic X Entreprise</a:t>
            </a:r>
            <a:endParaRPr lang="en-US" sz="1600" dirty="0"/>
          </a:p>
        </p:txBody>
      </p:sp>
      <p:sp>
        <p:nvSpPr>
          <p:cNvPr id="8" name="Text 6"/>
          <p:cNvSpPr/>
          <p:nvPr/>
        </p:nvSpPr>
        <p:spPr>
          <a:xfrm>
            <a:off x="841248" y="2249424"/>
            <a:ext cx="3108960" cy="274320"/>
          </a:xfrm>
          <a:prstGeom prst="rect">
            <a:avLst/>
          </a:prstGeom>
          <a:noFill/>
          <a:ln/>
        </p:spPr>
        <p:txBody>
          <a:bodyPr wrap="square" lIns="0" tIns="0" rIns="0" bIns="0" rtlCol="0" anchor="ctr"/>
          <a:lstStyle/>
          <a:p>
            <a:pPr indent="0" marL="0">
              <a:buNone/>
            </a:pPr>
            <a:r>
              <a:rPr lang="en-US" sz="950" b="1" spc="30" kern="0" dirty="0">
                <a:solidFill>
                  <a:srgbClr val="6B21C9"/>
                </a:solidFill>
                <a:latin typeface="Inter" pitchFamily="34" charset="0"/>
                <a:ea typeface="Inter" pitchFamily="34" charset="-122"/>
                <a:cs typeface="Inter" pitchFamily="34" charset="-120"/>
              </a:rPr>
              <a:t>Entreprises, collectivités, administrations</a:t>
            </a:r>
            <a:endParaRPr lang="en-US" sz="950" dirty="0"/>
          </a:p>
        </p:txBody>
      </p:sp>
      <p:sp>
        <p:nvSpPr>
          <p:cNvPr id="9" name="Text 7"/>
          <p:cNvSpPr/>
          <p:nvPr/>
        </p:nvSpPr>
        <p:spPr>
          <a:xfrm>
            <a:off x="841248" y="2615184"/>
            <a:ext cx="3108960" cy="1600200"/>
          </a:xfrm>
          <a:prstGeom prst="rect">
            <a:avLst/>
          </a:prstGeom>
          <a:noFill/>
          <a:ln/>
        </p:spPr>
        <p:txBody>
          <a:bodyPr wrap="square" lIns="0" tIns="0" rIns="0" bIns="0" rtlCol="0" anchor="ctr"/>
          <a:lstStyle/>
          <a:p>
            <a:pPr indent="0" marL="0">
              <a:lnSpc>
                <a:spcPts val="1500"/>
              </a:lnSpc>
              <a:buNone/>
            </a:pPr>
            <a:r>
              <a:rPr lang="en-US" sz="1050" dirty="0">
                <a:solidFill>
                  <a:srgbClr val="4E5170"/>
                </a:solidFill>
                <a:latin typeface="Inter" pitchFamily="34" charset="0"/>
                <a:ea typeface="Inter" pitchFamily="34" charset="-122"/>
                <a:cs typeface="Inter" pitchFamily="34" charset="-120"/>
              </a:rPr>
              <a:t>Savoir qui consomme quoi, refacturer entre services, sites et filiales, simuler un changement d'opérateur, mesurer la qualité d'accueil.</a:t>
            </a:r>
            <a:endParaRPr lang="en-US" sz="1050" dirty="0"/>
          </a:p>
        </p:txBody>
      </p:sp>
      <p:sp>
        <p:nvSpPr>
          <p:cNvPr id="10" name="Shape 8"/>
          <p:cNvSpPr/>
          <p:nvPr/>
        </p:nvSpPr>
        <p:spPr>
          <a:xfrm>
            <a:off x="841248" y="4315968"/>
            <a:ext cx="3108960" cy="868680"/>
          </a:xfrm>
          <a:prstGeom prst="roundRect">
            <a:avLst>
              <a:gd name="adj" fmla="val 6316"/>
            </a:avLst>
          </a:prstGeom>
          <a:solidFill>
            <a:srgbClr val="F2F1F8"/>
          </a:solidFill>
          <a:ln w="12700">
            <a:solidFill>
              <a:srgbClr val="E7E5F0"/>
            </a:solidFill>
            <a:prstDash val="solid"/>
          </a:ln>
        </p:spPr>
        <p:txBody>
          <a:bodyPr/>
          <a:p/>
        </p:txBody>
      </p:sp>
      <p:sp>
        <p:nvSpPr>
          <p:cNvPr id="11" name="Text 9"/>
          <p:cNvSpPr/>
          <p:nvPr/>
        </p:nvSpPr>
        <p:spPr>
          <a:xfrm>
            <a:off x="996696" y="4315968"/>
            <a:ext cx="2798064" cy="868680"/>
          </a:xfrm>
          <a:prstGeom prst="rect">
            <a:avLst/>
          </a:prstGeom>
          <a:noFill/>
          <a:ln/>
        </p:spPr>
        <p:txBody>
          <a:bodyPr wrap="square" lIns="0" tIns="0" rIns="0" bIns="0" rtlCol="0" anchor="ctr"/>
          <a:lstStyle/>
          <a:p>
            <a:pPr indent="0" marL="0">
              <a:lnSpc>
                <a:spcPts val="1200"/>
              </a:lnSpc>
              <a:buNone/>
            </a:pPr>
            <a:r>
              <a:rPr lang="en-US" sz="850" b="1" spc="60" kern="0" dirty="0">
                <a:solidFill>
                  <a:srgbClr val="726F8C"/>
                </a:solidFill>
                <a:latin typeface="Inter" pitchFamily="34" charset="0"/>
                <a:ea typeface="Inter" pitchFamily="34" charset="-122"/>
                <a:cs typeface="Inter" pitchFamily="34" charset="-120"/>
              </a:rPr>
              <a:t>Qui l'utilise
</a:t>
            </a:r>
            <a:pPr indent="0" marL="0">
              <a:lnSpc>
                <a:spcPts val="1200"/>
              </a:lnSpc>
              <a:buNone/>
            </a:pPr>
            <a:r>
              <a:rPr lang="en-US" sz="950" dirty="0">
                <a:solidFill>
                  <a:srgbClr val="14152B"/>
                </a:solidFill>
                <a:latin typeface="Inter" pitchFamily="34" charset="0"/>
                <a:ea typeface="Inter" pitchFamily="34" charset="-122"/>
                <a:cs typeface="Inter" pitchFamily="34" charset="-120"/>
              </a:rPr>
              <a:t>Direction financière, contrôle de gestion, direction des systèmes d'information</a:t>
            </a:r>
            <a:endParaRPr lang="en-US" sz="850" dirty="0"/>
          </a:p>
        </p:txBody>
      </p:sp>
      <p:sp>
        <p:nvSpPr>
          <p:cNvPr id="12" name="Shape 10"/>
          <p:cNvSpPr/>
          <p:nvPr/>
        </p:nvSpPr>
        <p:spPr>
          <a:xfrm>
            <a:off x="4370832" y="1691640"/>
            <a:ext cx="3566160" cy="3703320"/>
          </a:xfrm>
          <a:prstGeom prst="roundRect">
            <a:avLst>
              <a:gd name="adj" fmla="val 2051"/>
            </a:avLst>
          </a:prstGeom>
          <a:solidFill>
            <a:srgbClr val="FFFFFF"/>
          </a:solidFill>
          <a:ln w="12700">
            <a:solidFill>
              <a:srgbClr val="E7E5F0"/>
            </a:solidFill>
            <a:prstDash val="solid"/>
          </a:ln>
          <a:effectLst>
            <a:outerShdw sx="100000" sy="100000" kx="0" ky="0" algn="bl" rotWithShape="0" blurRad="127000" dist="38100" dir="5400000">
              <a:srgbClr val="080C1A">
                <a:alpha val="16000"/>
              </a:srgbClr>
            </a:outerShdw>
          </a:effectLst>
        </p:spPr>
        <p:txBody>
          <a:bodyPr/>
          <a:p/>
        </p:txBody>
      </p:sp>
      <p:sp>
        <p:nvSpPr>
          <p:cNvPr id="13" name="Shape 11"/>
          <p:cNvSpPr/>
          <p:nvPr/>
        </p:nvSpPr>
        <p:spPr>
          <a:xfrm>
            <a:off x="4370832" y="1691640"/>
            <a:ext cx="3566160" cy="73152"/>
          </a:xfrm>
          <a:prstGeom prst="roundRect">
            <a:avLst>
              <a:gd name="adj" fmla="val 37500"/>
            </a:avLst>
          </a:prstGeom>
          <a:solidFill>
            <a:srgbClr val="6B21C9"/>
          </a:solidFill>
          <a:ln w="12700">
            <a:solidFill>
              <a:srgbClr val="6B21C9"/>
            </a:solidFill>
            <a:prstDash val="solid"/>
          </a:ln>
        </p:spPr>
        <p:txBody>
          <a:bodyPr/>
          <a:p/>
        </p:txBody>
      </p:sp>
      <p:sp>
        <p:nvSpPr>
          <p:cNvPr id="14" name="Text 12"/>
          <p:cNvSpPr/>
          <p:nvPr/>
        </p:nvSpPr>
        <p:spPr>
          <a:xfrm>
            <a:off x="4599432" y="1901952"/>
            <a:ext cx="3108960" cy="329184"/>
          </a:xfrm>
          <a:prstGeom prst="rect">
            <a:avLst/>
          </a:prstGeom>
          <a:noFill/>
          <a:ln/>
        </p:spPr>
        <p:txBody>
          <a:bodyPr wrap="square" lIns="0" tIns="0" rIns="0" bIns="0" rtlCol="0" anchor="ctr"/>
          <a:lstStyle/>
          <a:p>
            <a:pPr indent="0" marL="0">
              <a:buNone/>
            </a:pPr>
            <a:r>
              <a:rPr lang="en-US" sz="1600" b="1" dirty="0">
                <a:solidFill>
                  <a:srgbClr val="14152B"/>
                </a:solidFill>
                <a:latin typeface="Space Grotesk" pitchFamily="34" charset="0"/>
                <a:ea typeface="Space Grotesk" pitchFamily="34" charset="-122"/>
                <a:cs typeface="Space Grotesk" pitchFamily="34" charset="-120"/>
              </a:rPr>
              <a:t>Comtrafic X Hospitality</a:t>
            </a:r>
            <a:endParaRPr lang="en-US" sz="1600" dirty="0"/>
          </a:p>
        </p:txBody>
      </p:sp>
      <p:sp>
        <p:nvSpPr>
          <p:cNvPr id="15" name="Text 13"/>
          <p:cNvSpPr/>
          <p:nvPr/>
        </p:nvSpPr>
        <p:spPr>
          <a:xfrm>
            <a:off x="4599432" y="2249424"/>
            <a:ext cx="3108960" cy="274320"/>
          </a:xfrm>
          <a:prstGeom prst="rect">
            <a:avLst/>
          </a:prstGeom>
          <a:noFill/>
          <a:ln/>
        </p:spPr>
        <p:txBody>
          <a:bodyPr wrap="square" lIns="0" tIns="0" rIns="0" bIns="0" rtlCol="0" anchor="ctr"/>
          <a:lstStyle/>
          <a:p>
            <a:pPr indent="0" marL="0">
              <a:buNone/>
            </a:pPr>
            <a:r>
              <a:rPr lang="en-US" sz="950" b="1" spc="30" kern="0" dirty="0">
                <a:solidFill>
                  <a:srgbClr val="6B21C9"/>
                </a:solidFill>
                <a:latin typeface="Inter" pitchFamily="34" charset="0"/>
                <a:ea typeface="Inter" pitchFamily="34" charset="-122"/>
                <a:cs typeface="Inter" pitchFamily="34" charset="-120"/>
              </a:rPr>
              <a:t>Santé, EHPAD, résidences, hôtellerie</a:t>
            </a:r>
            <a:endParaRPr lang="en-US" sz="950" dirty="0"/>
          </a:p>
        </p:txBody>
      </p:sp>
      <p:sp>
        <p:nvSpPr>
          <p:cNvPr id="16" name="Text 14"/>
          <p:cNvSpPr/>
          <p:nvPr/>
        </p:nvSpPr>
        <p:spPr>
          <a:xfrm>
            <a:off x="4599432" y="2615184"/>
            <a:ext cx="3108960" cy="1600200"/>
          </a:xfrm>
          <a:prstGeom prst="rect">
            <a:avLst/>
          </a:prstGeom>
          <a:noFill/>
          <a:ln/>
        </p:spPr>
        <p:txBody>
          <a:bodyPr wrap="square" lIns="0" tIns="0" rIns="0" bIns="0" rtlCol="0" anchor="ctr"/>
          <a:lstStyle/>
          <a:p>
            <a:pPr indent="0" marL="0">
              <a:lnSpc>
                <a:spcPts val="1500"/>
              </a:lnSpc>
              <a:buNone/>
            </a:pPr>
            <a:r>
              <a:rPr lang="en-US" sz="1050" dirty="0">
                <a:solidFill>
                  <a:srgbClr val="4E5170"/>
                </a:solidFill>
                <a:latin typeface="Inter" pitchFamily="34" charset="0"/>
                <a:ea typeface="Inter" pitchFamily="34" charset="-122"/>
                <a:cs typeface="Inter" pitchFamily="34" charset="-120"/>
              </a:rPr>
              <a:t>Interfaçage avec le logiciel de gestion des séjours, fonctions de chambre, note de consommation du résident, décompte adressé à la famille, exports de contrôle.</a:t>
            </a:r>
            <a:endParaRPr lang="en-US" sz="1050" dirty="0"/>
          </a:p>
        </p:txBody>
      </p:sp>
      <p:sp>
        <p:nvSpPr>
          <p:cNvPr id="17" name="Shape 15"/>
          <p:cNvSpPr/>
          <p:nvPr/>
        </p:nvSpPr>
        <p:spPr>
          <a:xfrm>
            <a:off x="4599432" y="4315968"/>
            <a:ext cx="3108960" cy="868680"/>
          </a:xfrm>
          <a:prstGeom prst="roundRect">
            <a:avLst>
              <a:gd name="adj" fmla="val 6316"/>
            </a:avLst>
          </a:prstGeom>
          <a:solidFill>
            <a:srgbClr val="F2F1F8"/>
          </a:solidFill>
          <a:ln w="12700">
            <a:solidFill>
              <a:srgbClr val="E7E5F0"/>
            </a:solidFill>
            <a:prstDash val="solid"/>
          </a:ln>
        </p:spPr>
        <p:txBody>
          <a:bodyPr/>
          <a:p/>
        </p:txBody>
      </p:sp>
      <p:sp>
        <p:nvSpPr>
          <p:cNvPr id="18" name="Text 16"/>
          <p:cNvSpPr/>
          <p:nvPr/>
        </p:nvSpPr>
        <p:spPr>
          <a:xfrm>
            <a:off x="4754880" y="4315968"/>
            <a:ext cx="2798064" cy="868680"/>
          </a:xfrm>
          <a:prstGeom prst="rect">
            <a:avLst/>
          </a:prstGeom>
          <a:noFill/>
          <a:ln/>
        </p:spPr>
        <p:txBody>
          <a:bodyPr wrap="square" lIns="0" tIns="0" rIns="0" bIns="0" rtlCol="0" anchor="ctr"/>
          <a:lstStyle/>
          <a:p>
            <a:pPr indent="0" marL="0">
              <a:lnSpc>
                <a:spcPts val="1200"/>
              </a:lnSpc>
              <a:buNone/>
            </a:pPr>
            <a:r>
              <a:rPr lang="en-US" sz="850" b="1" spc="60" kern="0" dirty="0">
                <a:solidFill>
                  <a:srgbClr val="726F8C"/>
                </a:solidFill>
                <a:latin typeface="Inter" pitchFamily="34" charset="0"/>
                <a:ea typeface="Inter" pitchFamily="34" charset="-122"/>
                <a:cs typeface="Inter" pitchFamily="34" charset="-120"/>
              </a:rPr>
              <a:t>Qui l'utilise
</a:t>
            </a:r>
            <a:pPr indent="0" marL="0">
              <a:lnSpc>
                <a:spcPts val="1200"/>
              </a:lnSpc>
              <a:buNone/>
            </a:pPr>
            <a:r>
              <a:rPr lang="en-US" sz="950" dirty="0">
                <a:solidFill>
                  <a:srgbClr val="14152B"/>
                </a:solidFill>
                <a:latin typeface="Inter" pitchFamily="34" charset="0"/>
                <a:ea typeface="Inter" pitchFamily="34" charset="-122"/>
                <a:cs typeface="Inter" pitchFamily="34" charset="-120"/>
              </a:rPr>
              <a:t>Direction d'établissement, direction hôtelière, service facturation</a:t>
            </a:r>
            <a:endParaRPr lang="en-US" sz="850" dirty="0"/>
          </a:p>
        </p:txBody>
      </p:sp>
      <p:sp>
        <p:nvSpPr>
          <p:cNvPr id="19" name="Shape 17"/>
          <p:cNvSpPr/>
          <p:nvPr/>
        </p:nvSpPr>
        <p:spPr>
          <a:xfrm>
            <a:off x="8129016" y="1691640"/>
            <a:ext cx="3566160" cy="3703320"/>
          </a:xfrm>
          <a:prstGeom prst="roundRect">
            <a:avLst>
              <a:gd name="adj" fmla="val 2051"/>
            </a:avLst>
          </a:prstGeom>
          <a:solidFill>
            <a:srgbClr val="FFFFFF"/>
          </a:solidFill>
          <a:ln w="12700">
            <a:solidFill>
              <a:srgbClr val="E7E5F0"/>
            </a:solidFill>
            <a:prstDash val="solid"/>
          </a:ln>
          <a:effectLst>
            <a:outerShdw sx="100000" sy="100000" kx="0" ky="0" algn="bl" rotWithShape="0" blurRad="127000" dist="38100" dir="5400000">
              <a:srgbClr val="080C1A">
                <a:alpha val="16000"/>
              </a:srgbClr>
            </a:outerShdw>
          </a:effectLst>
        </p:spPr>
        <p:txBody>
          <a:bodyPr/>
          <a:p/>
        </p:txBody>
      </p:sp>
      <p:sp>
        <p:nvSpPr>
          <p:cNvPr id="20" name="Shape 18"/>
          <p:cNvSpPr/>
          <p:nvPr/>
        </p:nvSpPr>
        <p:spPr>
          <a:xfrm>
            <a:off x="8129016" y="1691640"/>
            <a:ext cx="3566160" cy="73152"/>
          </a:xfrm>
          <a:prstGeom prst="roundRect">
            <a:avLst>
              <a:gd name="adj" fmla="val 37500"/>
            </a:avLst>
          </a:prstGeom>
          <a:solidFill>
            <a:srgbClr val="6B21C9"/>
          </a:solidFill>
          <a:ln w="12700">
            <a:solidFill>
              <a:srgbClr val="6B21C9"/>
            </a:solidFill>
            <a:prstDash val="solid"/>
          </a:ln>
        </p:spPr>
        <p:txBody>
          <a:bodyPr/>
          <a:p/>
        </p:txBody>
      </p:sp>
      <p:sp>
        <p:nvSpPr>
          <p:cNvPr id="21" name="Text 19"/>
          <p:cNvSpPr/>
          <p:nvPr/>
        </p:nvSpPr>
        <p:spPr>
          <a:xfrm>
            <a:off x="8357616" y="1901952"/>
            <a:ext cx="3108960" cy="329184"/>
          </a:xfrm>
          <a:prstGeom prst="rect">
            <a:avLst/>
          </a:prstGeom>
          <a:noFill/>
          <a:ln/>
        </p:spPr>
        <p:txBody>
          <a:bodyPr wrap="square" lIns="0" tIns="0" rIns="0" bIns="0" rtlCol="0" anchor="ctr"/>
          <a:lstStyle/>
          <a:p>
            <a:pPr indent="0" marL="0">
              <a:buNone/>
            </a:pPr>
            <a:r>
              <a:rPr lang="en-US" sz="1600" b="1" dirty="0">
                <a:solidFill>
                  <a:srgbClr val="14152B"/>
                </a:solidFill>
                <a:latin typeface="Space Grotesk" pitchFamily="34" charset="0"/>
                <a:ea typeface="Space Grotesk" pitchFamily="34" charset="-122"/>
                <a:cs typeface="Space Grotesk" pitchFamily="34" charset="-120"/>
              </a:rPr>
              <a:t>PBX Interface</a:t>
            </a:r>
            <a:endParaRPr lang="en-US" sz="1600" dirty="0"/>
          </a:p>
        </p:txBody>
      </p:sp>
      <p:sp>
        <p:nvSpPr>
          <p:cNvPr id="22" name="Text 20"/>
          <p:cNvSpPr/>
          <p:nvPr/>
        </p:nvSpPr>
        <p:spPr>
          <a:xfrm>
            <a:off x="8357616" y="2249424"/>
            <a:ext cx="3108960" cy="274320"/>
          </a:xfrm>
          <a:prstGeom prst="rect">
            <a:avLst/>
          </a:prstGeom>
          <a:noFill/>
          <a:ln/>
        </p:spPr>
        <p:txBody>
          <a:bodyPr wrap="square" lIns="0" tIns="0" rIns="0" bIns="0" rtlCol="0" anchor="ctr"/>
          <a:lstStyle/>
          <a:p>
            <a:pPr indent="0" marL="0">
              <a:buNone/>
            </a:pPr>
            <a:r>
              <a:rPr lang="en-US" sz="950" b="1" spc="30" kern="0" dirty="0">
                <a:solidFill>
                  <a:srgbClr val="6B21C9"/>
                </a:solidFill>
                <a:latin typeface="Inter" pitchFamily="34" charset="0"/>
                <a:ea typeface="Inter" pitchFamily="34" charset="-122"/>
                <a:cs typeface="Inter" pitchFamily="34" charset="-120"/>
              </a:rPr>
              <a:t>Organisations multi-sites et prestataires</a:t>
            </a:r>
            <a:endParaRPr lang="en-US" sz="950" dirty="0"/>
          </a:p>
        </p:txBody>
      </p:sp>
      <p:sp>
        <p:nvSpPr>
          <p:cNvPr id="23" name="Text 21"/>
          <p:cNvSpPr/>
          <p:nvPr/>
        </p:nvSpPr>
        <p:spPr>
          <a:xfrm>
            <a:off x="8357616" y="2615184"/>
            <a:ext cx="3108960" cy="1600200"/>
          </a:xfrm>
          <a:prstGeom prst="rect">
            <a:avLst/>
          </a:prstGeom>
          <a:noFill/>
          <a:ln/>
        </p:spPr>
        <p:txBody>
          <a:bodyPr wrap="square" lIns="0" tIns="0" rIns="0" bIns="0" rtlCol="0" anchor="ctr"/>
          <a:lstStyle/>
          <a:p>
            <a:pPr indent="0" marL="0">
              <a:lnSpc>
                <a:spcPts val="1500"/>
              </a:lnSpc>
              <a:buNone/>
            </a:pPr>
            <a:r>
              <a:rPr lang="en-US" sz="1050" dirty="0">
                <a:solidFill>
                  <a:srgbClr val="4E5170"/>
                </a:solidFill>
                <a:latin typeface="Inter" pitchFamily="34" charset="0"/>
                <a:ea typeface="Inter" pitchFamily="34" charset="-122"/>
                <a:cs typeface="Inter" pitchFamily="34" charset="-120"/>
              </a:rPr>
              <a:t>Superviser tous les systèmes téléphoniques d'un parc depuis une console unique, quelle que soit la marque, et déléguer un espace de consultation par site.</a:t>
            </a:r>
            <a:endParaRPr lang="en-US" sz="1050" dirty="0"/>
          </a:p>
        </p:txBody>
      </p:sp>
      <p:sp>
        <p:nvSpPr>
          <p:cNvPr id="24" name="Shape 22"/>
          <p:cNvSpPr/>
          <p:nvPr/>
        </p:nvSpPr>
        <p:spPr>
          <a:xfrm>
            <a:off x="8357616" y="4315968"/>
            <a:ext cx="3108960" cy="868680"/>
          </a:xfrm>
          <a:prstGeom prst="roundRect">
            <a:avLst>
              <a:gd name="adj" fmla="val 6316"/>
            </a:avLst>
          </a:prstGeom>
          <a:solidFill>
            <a:srgbClr val="F2F1F8"/>
          </a:solidFill>
          <a:ln w="12700">
            <a:solidFill>
              <a:srgbClr val="E7E5F0"/>
            </a:solidFill>
            <a:prstDash val="solid"/>
          </a:ln>
        </p:spPr>
        <p:txBody>
          <a:bodyPr/>
          <a:p/>
        </p:txBody>
      </p:sp>
      <p:sp>
        <p:nvSpPr>
          <p:cNvPr id="25" name="Text 23"/>
          <p:cNvSpPr/>
          <p:nvPr/>
        </p:nvSpPr>
        <p:spPr>
          <a:xfrm>
            <a:off x="8513064" y="4315968"/>
            <a:ext cx="2798064" cy="868680"/>
          </a:xfrm>
          <a:prstGeom prst="rect">
            <a:avLst/>
          </a:prstGeom>
          <a:noFill/>
          <a:ln/>
        </p:spPr>
        <p:txBody>
          <a:bodyPr wrap="square" lIns="0" tIns="0" rIns="0" bIns="0" rtlCol="0" anchor="ctr"/>
          <a:lstStyle/>
          <a:p>
            <a:pPr indent="0" marL="0">
              <a:lnSpc>
                <a:spcPts val="1200"/>
              </a:lnSpc>
              <a:buNone/>
            </a:pPr>
            <a:r>
              <a:rPr lang="en-US" sz="850" b="1" spc="60" kern="0" dirty="0">
                <a:solidFill>
                  <a:srgbClr val="726F8C"/>
                </a:solidFill>
                <a:latin typeface="Inter" pitchFamily="34" charset="0"/>
                <a:ea typeface="Inter" pitchFamily="34" charset="-122"/>
                <a:cs typeface="Inter" pitchFamily="34" charset="-120"/>
              </a:rPr>
              <a:t>Qui l'utilise
</a:t>
            </a:r>
            <a:pPr indent="0" marL="0">
              <a:lnSpc>
                <a:spcPts val="1200"/>
              </a:lnSpc>
              <a:buNone/>
            </a:pPr>
            <a:r>
              <a:rPr lang="en-US" sz="950" dirty="0">
                <a:solidFill>
                  <a:srgbClr val="14152B"/>
                </a:solidFill>
                <a:latin typeface="Inter" pitchFamily="34" charset="0"/>
                <a:ea typeface="Inter" pitchFamily="34" charset="-122"/>
                <a:cs typeface="Inter" pitchFamily="34" charset="-120"/>
              </a:rPr>
              <a:t>Exploitation, direction des systèmes d'information, prestataire télécom</a:t>
            </a:r>
            <a:endParaRPr lang="en-US" sz="850" dirty="0"/>
          </a:p>
        </p:txBody>
      </p:sp>
      <p:sp>
        <p:nvSpPr>
          <p:cNvPr id="26" name="Shape 24"/>
          <p:cNvSpPr/>
          <p:nvPr/>
        </p:nvSpPr>
        <p:spPr>
          <a:xfrm>
            <a:off x="612648" y="6071616"/>
            <a:ext cx="10963656" cy="457200"/>
          </a:xfrm>
          <a:prstGeom prst="roundRect">
            <a:avLst>
              <a:gd name="adj" fmla="val 12000"/>
            </a:avLst>
          </a:prstGeom>
          <a:solidFill>
            <a:srgbClr val="080C1A"/>
          </a:solidFill>
          <a:ln w="12700">
            <a:solidFill>
              <a:srgbClr val="080C1A"/>
            </a:solidFill>
            <a:prstDash val="solid"/>
          </a:ln>
        </p:spPr>
        <p:txBody>
          <a:bodyPr/>
          <a:p/>
        </p:txBody>
      </p:sp>
      <p:sp>
        <p:nvSpPr>
          <p:cNvPr id="27" name="Shape 25"/>
          <p:cNvSpPr/>
          <p:nvPr/>
        </p:nvSpPr>
        <p:spPr>
          <a:xfrm>
            <a:off x="649224" y="6144768"/>
            <a:ext cx="45720" cy="310896"/>
          </a:xfrm>
          <a:prstGeom prst="roundRect">
            <a:avLst>
              <a:gd name="adj" fmla="val 40000"/>
            </a:avLst>
          </a:prstGeom>
          <a:solidFill>
            <a:srgbClr val="25E4F2"/>
          </a:solidFill>
          <a:ln w="12700">
            <a:solidFill>
              <a:srgbClr val="25E4F2"/>
            </a:solidFill>
            <a:prstDash val="solid"/>
          </a:ln>
        </p:spPr>
        <p:txBody>
          <a:bodyPr/>
          <a:p/>
        </p:txBody>
      </p:sp>
      <p:sp>
        <p:nvSpPr>
          <p:cNvPr id="28" name="Text 26"/>
          <p:cNvSpPr/>
          <p:nvPr/>
        </p:nvSpPr>
        <p:spPr>
          <a:xfrm>
            <a:off x="813816" y="6071616"/>
            <a:ext cx="10597896" cy="457200"/>
          </a:xfrm>
          <a:prstGeom prst="rect">
            <a:avLst/>
          </a:prstGeom>
          <a:noFill/>
          <a:ln/>
        </p:spPr>
        <p:txBody>
          <a:bodyPr wrap="square" lIns="0" tIns="0" rIns="0" bIns="0" rtlCol="0" anchor="ctr"/>
          <a:lstStyle/>
          <a:p>
            <a:pPr indent="0" marL="0">
              <a:buNone/>
            </a:pPr>
            <a:r>
              <a:rPr lang="en-US" sz="1100" b="1" dirty="0">
                <a:solidFill>
                  <a:srgbClr val="25E4F2"/>
                </a:solidFill>
                <a:latin typeface="Inter" pitchFamily="34" charset="0"/>
                <a:ea typeface="Inter" pitchFamily="34" charset="-122"/>
                <a:cs typeface="Inter" pitchFamily="34" charset="-120"/>
              </a:rPr>
              <a:t>→  </a:t>
            </a:r>
            <a:pPr indent="0" marL="0">
              <a:buNone/>
            </a:pPr>
            <a:r>
              <a:rPr lang="en-US" sz="1100" b="1" dirty="0">
                <a:solidFill>
                  <a:srgbClr val="ECEBF7"/>
                </a:solidFill>
                <a:latin typeface="Inter" pitchFamily="34" charset="0"/>
                <a:ea typeface="Inter" pitchFamily="34" charset="-122"/>
                <a:cs typeface="Inter" pitchFamily="34" charset="-120"/>
              </a:rPr>
              <a:t>Un seul socle : </a:t>
            </a:r>
            <a:pPr indent="0" marL="0">
              <a:buNone/>
            </a:pPr>
            <a:r>
              <a:rPr lang="en-US" sz="1100" dirty="0">
                <a:solidFill>
                  <a:srgbClr val="ECEBF7"/>
                </a:solidFill>
                <a:latin typeface="Inter" pitchFamily="34" charset="0"/>
                <a:ea typeface="Inter" pitchFamily="34" charset="-122"/>
                <a:cs typeface="Inter" pitchFamily="34" charset="-120"/>
              </a:rPr>
              <a:t>un usager reste le même usager, quelle que soit la marque de votre installation téléphonique.</a:t>
            </a:r>
            <a:endParaRPr lang="en-US" sz="1100" dirty="0"/>
          </a:p>
        </p:txBody>
      </p:sp>
      <p:pic>
        <p:nvPicPr>
          <p:cNvPr id="29" name="Image 0" descr="/home/claude/axit/logo/AXIT_logo/AXIT_symbole_violet-512.png">    </p:cNvPr>
          <p:cNvPicPr>
            <a:picLocks noChangeAspect="1"/>
          </p:cNvPicPr>
          <p:nvPr/>
        </p:nvPicPr>
        <p:blipFill>
          <a:blip r:embed="rId1"/>
          <a:stretch>
            <a:fillRect/>
          </a:stretch>
        </p:blipFill>
        <p:spPr>
          <a:xfrm>
            <a:off x="612648" y="6483096"/>
            <a:ext cx="219456" cy="219456"/>
          </a:xfrm>
          <a:prstGeom prst="rect">
            <a:avLst/>
          </a:prstGeom>
        </p:spPr>
      </p:pic>
      <p:sp>
        <p:nvSpPr>
          <p:cNvPr id="30" name="Text 27"/>
          <p:cNvSpPr/>
          <p:nvPr/>
        </p:nvSpPr>
        <p:spPr>
          <a:xfrm>
            <a:off x="923544" y="6565392"/>
            <a:ext cx="7315200" cy="182880"/>
          </a:xfrm>
          <a:prstGeom prst="rect">
            <a:avLst/>
          </a:prstGeom>
          <a:noFill/>
          <a:ln/>
        </p:spPr>
        <p:txBody>
          <a:bodyPr wrap="square" lIns="0" tIns="0" rIns="0" bIns="0" rtlCol="0" anchor="ctr"/>
          <a:lstStyle/>
          <a:p>
            <a:pPr indent="0" marL="0">
              <a:buNone/>
            </a:pPr>
            <a:r>
              <a:rPr lang="en-US" sz="800" b="1" dirty="0">
                <a:solidFill>
                  <a:srgbClr val="726F8C"/>
                </a:solidFill>
                <a:latin typeface="Inter" pitchFamily="34" charset="0"/>
                <a:ea typeface="Inter" pitchFamily="34" charset="-122"/>
                <a:cs typeface="Inter" pitchFamily="34" charset="-120"/>
              </a:rPr>
              <a:t>AXIT ComTrafic</a:t>
            </a:r>
            <a:pPr indent="0" marL="0">
              <a:buNone/>
            </a:pPr>
            <a:r>
              <a:rPr lang="en-US" sz="800" dirty="0">
                <a:solidFill>
                  <a:srgbClr val="8F8CA6"/>
                </a:solidFill>
                <a:latin typeface="Inter" pitchFamily="34" charset="0"/>
                <a:ea typeface="Inter" pitchFamily="34" charset="-122"/>
                <a:cs typeface="Inter" pitchFamily="34" charset="-120"/>
              </a:rPr>
              <a:t>  ·  Éditeur français depuis 1998</a:t>
            </a:r>
            <a:endParaRPr lang="en-US" sz="800" dirty="0"/>
          </a:p>
        </p:txBody>
      </p:sp>
      <p:sp>
        <p:nvSpPr>
          <p:cNvPr id="31" name="Text 28"/>
          <p:cNvSpPr/>
          <p:nvPr/>
        </p:nvSpPr>
        <p:spPr>
          <a:xfrm>
            <a:off x="10479024" y="6565392"/>
            <a:ext cx="1097280" cy="182880"/>
          </a:xfrm>
          <a:prstGeom prst="rect">
            <a:avLst/>
          </a:prstGeom>
          <a:noFill/>
          <a:ln/>
        </p:spPr>
        <p:txBody>
          <a:bodyPr wrap="square" lIns="0" tIns="0" rIns="0" bIns="0" rtlCol="0" anchor="ctr"/>
          <a:lstStyle/>
          <a:p>
            <a:pPr algn="r" indent="0" marL="0">
              <a:buNone/>
            </a:pPr>
            <a:r>
              <a:rPr lang="en-US" sz="800" dirty="0">
                <a:solidFill>
                  <a:srgbClr val="8F8CA6"/>
                </a:solidFill>
                <a:latin typeface="Space Grotesk" pitchFamily="34" charset="0"/>
                <a:ea typeface="Space Grotesk" pitchFamily="34" charset="-122"/>
                <a:cs typeface="Space Grotesk" pitchFamily="34" charset="-120"/>
              </a:rPr>
              <a:t>5 / 14</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80C1A"/>
        </a:solidFill>
      </p:bgPr>
    </p:bg>
    <p:spTree>
      <p:nvGrpSpPr>
        <p:cNvPr id="1" name=""/>
        <p:cNvGrpSpPr/>
        <p:nvPr/>
      </p:nvGrpSpPr>
      <p:grpSpPr>
        <a:xfrm>
          <a:off x="0" y="0"/>
          <a:ext cx="0" cy="0"/>
          <a:chOff x="0" y="0"/>
          <a:chExt cx="0" cy="0"/>
        </a:xfrm>
      </p:grpSpPr>
      <p:sp>
        <p:nvSpPr>
          <p:cNvPr id="2" name="Text 0"/>
          <p:cNvSpPr/>
          <p:nvPr/>
        </p:nvSpPr>
        <p:spPr>
          <a:xfrm>
            <a:off x="612648" y="2148840"/>
            <a:ext cx="10963656" cy="320040"/>
          </a:xfrm>
          <a:prstGeom prst="rect">
            <a:avLst/>
          </a:prstGeom>
          <a:noFill/>
          <a:ln/>
        </p:spPr>
        <p:txBody>
          <a:bodyPr wrap="square" lIns="0" tIns="0" rIns="0" bIns="0" rtlCol="0" anchor="ctr"/>
          <a:lstStyle/>
          <a:p>
            <a:pPr indent="0" marL="0">
              <a:buNone/>
            </a:pPr>
            <a:r>
              <a:rPr lang="en-US" sz="1100" b="1" spc="200" kern="0" dirty="0">
                <a:solidFill>
                  <a:srgbClr val="25E4F2"/>
                </a:solidFill>
                <a:latin typeface="Space Grotesk" pitchFamily="34" charset="0"/>
                <a:ea typeface="Space Grotesk" pitchFamily="34" charset="-122"/>
                <a:cs typeface="Space Grotesk" pitchFamily="34" charset="-120"/>
              </a:rPr>
              <a:t>SECTION 2</a:t>
            </a:r>
            <a:endParaRPr lang="en-US" sz="1100" dirty="0"/>
          </a:p>
        </p:txBody>
      </p:sp>
      <p:sp>
        <p:nvSpPr>
          <p:cNvPr id="3" name="Text 1"/>
          <p:cNvSpPr/>
          <p:nvPr/>
        </p:nvSpPr>
        <p:spPr>
          <a:xfrm>
            <a:off x="612648" y="2514600"/>
            <a:ext cx="9601200" cy="868680"/>
          </a:xfrm>
          <a:prstGeom prst="rect">
            <a:avLst/>
          </a:prstGeom>
          <a:noFill/>
          <a:ln/>
        </p:spPr>
        <p:txBody>
          <a:bodyPr wrap="square" lIns="0" tIns="0" rIns="0" bIns="0" rtlCol="0" anchor="ctr"/>
          <a:lstStyle/>
          <a:p>
            <a:pPr indent="0" marL="0">
              <a:buNone/>
            </a:pPr>
            <a:r>
              <a:rPr lang="en-US" sz="4000" b="1" dirty="0">
                <a:solidFill>
                  <a:srgbClr val="FFFFFF"/>
                </a:solidFill>
                <a:latin typeface="Space Grotesk" pitchFamily="34" charset="0"/>
                <a:ea typeface="Space Grotesk" pitchFamily="34" charset="-122"/>
                <a:cs typeface="Space Grotesk" pitchFamily="34" charset="-120"/>
              </a:rPr>
              <a:t>Ce à quoi</a:t>
            </a:r>
            <a:endParaRPr lang="en-US" sz="4000" dirty="0"/>
          </a:p>
          <a:p>
            <a:pPr indent="0" marL="0">
              <a:buNone/>
            </a:pPr>
            <a:r>
              <a:rPr lang="en-US" sz="4000" b="1" dirty="0">
                <a:solidFill>
                  <a:srgbClr val="FFFFFF"/>
                </a:solidFill>
                <a:latin typeface="Space Grotesk" pitchFamily="34" charset="0"/>
                <a:ea typeface="Space Grotesk" pitchFamily="34" charset="-122"/>
                <a:cs typeface="Space Grotesk" pitchFamily="34" charset="-120"/>
              </a:rPr>
              <a:t>nous nous engageons</a:t>
            </a:r>
            <a:endParaRPr lang="en-US" sz="4000" dirty="0"/>
          </a:p>
        </p:txBody>
      </p:sp>
      <p:sp>
        <p:nvSpPr>
          <p:cNvPr id="4" name="Text 2"/>
          <p:cNvSpPr/>
          <p:nvPr/>
        </p:nvSpPr>
        <p:spPr>
          <a:xfrm>
            <a:off x="612648" y="3493008"/>
            <a:ext cx="9144000" cy="548640"/>
          </a:xfrm>
          <a:prstGeom prst="rect">
            <a:avLst/>
          </a:prstGeom>
          <a:noFill/>
          <a:ln/>
        </p:spPr>
        <p:txBody>
          <a:bodyPr wrap="square" lIns="0" tIns="0" rIns="0" bIns="0" rtlCol="0" anchor="ctr"/>
          <a:lstStyle/>
          <a:p>
            <a:pPr indent="0" marL="0">
              <a:lnSpc>
                <a:spcPts val="1900"/>
              </a:lnSpc>
              <a:buNone/>
            </a:pPr>
            <a:r>
              <a:rPr lang="en-US" sz="1350" dirty="0">
                <a:solidFill>
                  <a:srgbClr val="A9AECE"/>
                </a:solidFill>
                <a:latin typeface="Inter" pitchFamily="34" charset="0"/>
                <a:ea typeface="Inter" pitchFamily="34" charset="-122"/>
                <a:cs typeface="Inter" pitchFamily="34" charset="-120"/>
              </a:rPr>
              <a:t>Quatre engagements écrits. Ils nous coûtent, et c'est ce qui les rend crédibles.</a:t>
            </a:r>
            <a:endParaRPr lang="en-US" sz="1350" dirty="0"/>
          </a:p>
        </p:txBody>
      </p:sp>
      <p:sp>
        <p:nvSpPr>
          <p:cNvPr id="5" name="Shape 3"/>
          <p:cNvSpPr/>
          <p:nvPr/>
        </p:nvSpPr>
        <p:spPr>
          <a:xfrm>
            <a:off x="612648" y="4206240"/>
            <a:ext cx="1280160" cy="45720"/>
          </a:xfrm>
          <a:prstGeom prst="roundRect">
            <a:avLst>
              <a:gd name="adj" fmla="val 40000"/>
            </a:avLst>
          </a:prstGeom>
          <a:solidFill>
            <a:srgbClr val="25E4F2"/>
          </a:solidFill>
          <a:ln w="12700">
            <a:solidFill>
              <a:srgbClr val="25E4F2"/>
            </a:solidFill>
            <a:prstDash val="solid"/>
          </a:ln>
        </p:spPr>
        <p:txBody>
          <a:bodyPr/>
          <a:p/>
        </p:txBody>
      </p:sp>
      <p:sp>
        <p:nvSpPr>
          <p:cNvPr id="6" name="Text 4"/>
          <p:cNvSpPr/>
          <p:nvPr/>
        </p:nvSpPr>
        <p:spPr>
          <a:xfrm>
            <a:off x="9144000" y="2148840"/>
            <a:ext cx="2432304" cy="320040"/>
          </a:xfrm>
          <a:prstGeom prst="rect">
            <a:avLst/>
          </a:prstGeom>
          <a:noFill/>
          <a:ln/>
        </p:spPr>
        <p:txBody>
          <a:bodyPr wrap="square" lIns="0" tIns="0" rIns="0" bIns="0" rtlCol="0" anchor="ctr"/>
          <a:lstStyle/>
          <a:p>
            <a:pPr algn="r" indent="0" marL="0">
              <a:buNone/>
            </a:pPr>
            <a:r>
              <a:rPr lang="en-US" sz="1100" dirty="0">
                <a:solidFill>
                  <a:srgbClr val="6E7398"/>
                </a:solidFill>
                <a:latin typeface="Space Grotesk" pitchFamily="34" charset="0"/>
                <a:ea typeface="Space Grotesk" pitchFamily="34" charset="-122"/>
                <a:cs typeface="Space Grotesk" pitchFamily="34" charset="-120"/>
              </a:rPr>
              <a:t>02 · NOS ENGAGEMENTS</a:t>
            </a:r>
            <a:endParaRPr lang="en-US" sz="1100" dirty="0"/>
          </a:p>
        </p:txBody>
      </p:sp>
      <p:pic>
        <p:nvPicPr>
          <p:cNvPr id="7" name="Image 0" descr="/home/claude/axit/logo/AXIT_logo/AXIT_logo_blanc.png">    </p:cNvPr>
          <p:cNvPicPr>
            <a:picLocks noChangeAspect="1"/>
          </p:cNvPicPr>
          <p:nvPr/>
        </p:nvPicPr>
        <p:blipFill>
          <a:blip r:embed="rId1"/>
          <a:stretch>
            <a:fillRect/>
          </a:stretch>
        </p:blipFill>
        <p:spPr>
          <a:xfrm>
            <a:off x="612648" y="6382512"/>
            <a:ext cx="1059332" cy="256032"/>
          </a:xfrm>
          <a:prstGeom prst="rect">
            <a:avLst/>
          </a:prstGeom>
        </p:spPr>
      </p:pic>
      <p:sp>
        <p:nvSpPr>
          <p:cNvPr id="8" name="Text 5"/>
          <p:cNvSpPr/>
          <p:nvPr/>
        </p:nvSpPr>
        <p:spPr>
          <a:xfrm>
            <a:off x="10479024" y="6528816"/>
            <a:ext cx="1097280" cy="228600"/>
          </a:xfrm>
          <a:prstGeom prst="rect">
            <a:avLst/>
          </a:prstGeom>
          <a:noFill/>
          <a:ln/>
        </p:spPr>
        <p:txBody>
          <a:bodyPr wrap="square" lIns="0" tIns="0" rIns="0" bIns="0" rtlCol="0" anchor="ctr"/>
          <a:lstStyle/>
          <a:p>
            <a:pPr algn="r" indent="0" marL="0">
              <a:buNone/>
            </a:pPr>
            <a:r>
              <a:rPr lang="en-US" sz="800" dirty="0">
                <a:solidFill>
                  <a:srgbClr val="5F6488"/>
                </a:solidFill>
                <a:latin typeface="Space Grotesk" pitchFamily="34" charset="0"/>
                <a:ea typeface="Space Grotesk" pitchFamily="34" charset="-122"/>
                <a:cs typeface="Space Grotesk" pitchFamily="34" charset="-120"/>
              </a:rPr>
              <a:t>6 / 14</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8F7FC"/>
        </a:solidFill>
      </p:bgPr>
    </p:bg>
    <p:spTree>
      <p:nvGrpSpPr>
        <p:cNvPr id="1" name=""/>
        <p:cNvGrpSpPr/>
        <p:nvPr/>
      </p:nvGrpSpPr>
      <p:grpSpPr>
        <a:xfrm>
          <a:off x="0" y="0"/>
          <a:ext cx="0" cy="0"/>
          <a:chOff x="0" y="0"/>
          <a:chExt cx="0" cy="0"/>
        </a:xfrm>
      </p:grpSpPr>
      <p:sp>
        <p:nvSpPr>
          <p:cNvPr id="2" name="Text 0"/>
          <p:cNvSpPr/>
          <p:nvPr/>
        </p:nvSpPr>
        <p:spPr>
          <a:xfrm>
            <a:off x="612648" y="384048"/>
            <a:ext cx="10963656" cy="274320"/>
          </a:xfrm>
          <a:prstGeom prst="rect">
            <a:avLst/>
          </a:prstGeom>
          <a:noFill/>
          <a:ln/>
        </p:spPr>
        <p:txBody>
          <a:bodyPr wrap="square" lIns="0" tIns="0" rIns="0" bIns="0" rtlCol="0" anchor="ctr"/>
          <a:lstStyle/>
          <a:p>
            <a:pPr indent="0" marL="0">
              <a:buNone/>
            </a:pPr>
            <a:r>
              <a:rPr lang="en-US" sz="1050" b="1" spc="120" kern="0" dirty="0">
                <a:solidFill>
                  <a:srgbClr val="6B21C9"/>
                </a:solidFill>
                <a:latin typeface="Space Grotesk" pitchFamily="34" charset="0"/>
                <a:ea typeface="Space Grotesk" pitchFamily="34" charset="-122"/>
                <a:cs typeface="Space Grotesk" pitchFamily="34" charset="-120"/>
              </a:rPr>
              <a:t>NOS ENGAGEMENTS</a:t>
            </a:r>
            <a:endParaRPr lang="en-US" sz="1050" dirty="0"/>
          </a:p>
        </p:txBody>
      </p:sp>
      <p:sp>
        <p:nvSpPr>
          <p:cNvPr id="3" name="Text 1"/>
          <p:cNvSpPr/>
          <p:nvPr/>
        </p:nvSpPr>
        <p:spPr>
          <a:xfrm>
            <a:off x="612648" y="603504"/>
            <a:ext cx="10963656" cy="566928"/>
          </a:xfrm>
          <a:prstGeom prst="rect">
            <a:avLst/>
          </a:prstGeom>
          <a:noFill/>
          <a:ln/>
        </p:spPr>
        <p:txBody>
          <a:bodyPr wrap="square" lIns="0" tIns="0" rIns="0" bIns="0" rtlCol="0" anchor="ctr"/>
          <a:lstStyle/>
          <a:p>
            <a:pPr indent="0" marL="0">
              <a:buNone/>
            </a:pPr>
            <a:r>
              <a:rPr lang="en-US" sz="2600" b="1" dirty="0">
                <a:solidFill>
                  <a:srgbClr val="14152B"/>
                </a:solidFill>
                <a:latin typeface="Space Grotesk" pitchFamily="34" charset="0"/>
                <a:ea typeface="Space Grotesk" pitchFamily="34" charset="-122"/>
                <a:cs typeface="Space Grotesk" pitchFamily="34" charset="-120"/>
              </a:rPr>
              <a:t>Quatre engagements, et ce qu'ils nous coûtent</a:t>
            </a:r>
            <a:endParaRPr lang="en-US" sz="2600" dirty="0"/>
          </a:p>
        </p:txBody>
      </p:sp>
      <p:sp>
        <p:nvSpPr>
          <p:cNvPr id="4" name="Text 2"/>
          <p:cNvSpPr/>
          <p:nvPr/>
        </p:nvSpPr>
        <p:spPr>
          <a:xfrm>
            <a:off x="612648" y="1188720"/>
            <a:ext cx="10963656" cy="310896"/>
          </a:xfrm>
          <a:prstGeom prst="rect">
            <a:avLst/>
          </a:prstGeom>
          <a:noFill/>
          <a:ln/>
        </p:spPr>
        <p:txBody>
          <a:bodyPr wrap="square" lIns="0" tIns="0" rIns="0" bIns="0" rtlCol="0" anchor="ctr"/>
          <a:lstStyle/>
          <a:p>
            <a:pPr indent="0" marL="0">
              <a:buNone/>
            </a:pPr>
            <a:r>
              <a:rPr lang="en-US" sz="1200" dirty="0">
                <a:solidFill>
                  <a:srgbClr val="4E5170"/>
                </a:solidFill>
                <a:latin typeface="Inter" pitchFamily="34" charset="0"/>
                <a:ea typeface="Inter" pitchFamily="34" charset="-122"/>
                <a:cs typeface="Inter" pitchFamily="34" charset="-120"/>
              </a:rPr>
              <a:t>Un engagement qui ne coûte rien n'engage personne</a:t>
            </a:r>
            <a:endParaRPr lang="en-US" sz="1200" dirty="0"/>
          </a:p>
        </p:txBody>
      </p:sp>
      <p:sp>
        <p:nvSpPr>
          <p:cNvPr id="5" name="Shape 3"/>
          <p:cNvSpPr/>
          <p:nvPr/>
        </p:nvSpPr>
        <p:spPr>
          <a:xfrm>
            <a:off x="612648" y="1691640"/>
            <a:ext cx="5321808" cy="1975104"/>
          </a:xfrm>
          <a:prstGeom prst="roundRect">
            <a:avLst>
              <a:gd name="adj" fmla="val 3704"/>
            </a:avLst>
          </a:prstGeom>
          <a:solidFill>
            <a:srgbClr val="FFFFFF"/>
          </a:solidFill>
          <a:ln w="12700">
            <a:solidFill>
              <a:srgbClr val="E7E5F0"/>
            </a:solidFill>
            <a:prstDash val="solid"/>
          </a:ln>
          <a:effectLst>
            <a:outerShdw sx="100000" sy="100000" kx="0" ky="0" algn="bl" rotWithShape="0" blurRad="127000" dist="38100" dir="5400000">
              <a:srgbClr val="080C1A">
                <a:alpha val="16000"/>
              </a:srgbClr>
            </a:outerShdw>
          </a:effectLst>
        </p:spPr>
        <p:txBody>
          <a:bodyPr/>
          <a:p/>
        </p:txBody>
      </p:sp>
      <p:sp>
        <p:nvSpPr>
          <p:cNvPr id="6" name="Shape 4"/>
          <p:cNvSpPr/>
          <p:nvPr/>
        </p:nvSpPr>
        <p:spPr>
          <a:xfrm>
            <a:off x="612648" y="1691640"/>
            <a:ext cx="5321808" cy="64008"/>
          </a:xfrm>
          <a:prstGeom prst="roundRect">
            <a:avLst>
              <a:gd name="adj" fmla="val 28571"/>
            </a:avLst>
          </a:prstGeom>
          <a:solidFill>
            <a:srgbClr val="6B21C9"/>
          </a:solidFill>
          <a:ln w="12700">
            <a:solidFill>
              <a:srgbClr val="6B21C9"/>
            </a:solidFill>
            <a:prstDash val="solid"/>
          </a:ln>
        </p:spPr>
        <p:txBody>
          <a:bodyPr/>
          <a:p/>
        </p:txBody>
      </p:sp>
      <p:sp>
        <p:nvSpPr>
          <p:cNvPr id="7" name="Text 5"/>
          <p:cNvSpPr/>
          <p:nvPr/>
        </p:nvSpPr>
        <p:spPr>
          <a:xfrm>
            <a:off x="886968" y="1874520"/>
            <a:ext cx="4754880" cy="310896"/>
          </a:xfrm>
          <a:prstGeom prst="rect">
            <a:avLst/>
          </a:prstGeom>
          <a:noFill/>
          <a:ln/>
        </p:spPr>
        <p:txBody>
          <a:bodyPr wrap="square" lIns="0" tIns="0" rIns="0" bIns="0" rtlCol="0" anchor="ctr"/>
          <a:lstStyle/>
          <a:p>
            <a:pPr indent="0" marL="0">
              <a:buNone/>
            </a:pPr>
            <a:r>
              <a:rPr lang="en-US" sz="1500" b="1" dirty="0">
                <a:solidFill>
                  <a:srgbClr val="14152B"/>
                </a:solidFill>
                <a:latin typeface="Space Grotesk" pitchFamily="34" charset="0"/>
                <a:ea typeface="Space Grotesk" pitchFamily="34" charset="-122"/>
                <a:cs typeface="Space Grotesk" pitchFamily="34" charset="-120"/>
              </a:rPr>
              <a:t>Nous ne vendons jamais en direct</a:t>
            </a:r>
            <a:endParaRPr lang="en-US" sz="1500" dirty="0"/>
          </a:p>
        </p:txBody>
      </p:sp>
      <p:sp>
        <p:nvSpPr>
          <p:cNvPr id="8" name="Text 6"/>
          <p:cNvSpPr/>
          <p:nvPr/>
        </p:nvSpPr>
        <p:spPr>
          <a:xfrm>
            <a:off x="886968" y="2221992"/>
            <a:ext cx="4754880" cy="566928"/>
          </a:xfrm>
          <a:prstGeom prst="rect">
            <a:avLst/>
          </a:prstGeom>
          <a:noFill/>
          <a:ln/>
        </p:spPr>
        <p:txBody>
          <a:bodyPr wrap="square" lIns="0" tIns="0" rIns="0" bIns="0" rtlCol="0" anchor="ctr"/>
          <a:lstStyle/>
          <a:p>
            <a:pPr indent="0" marL="0">
              <a:lnSpc>
                <a:spcPts val="1400"/>
              </a:lnSpc>
              <a:buNone/>
            </a:pPr>
            <a:r>
              <a:rPr lang="en-US" sz="1050" dirty="0">
                <a:solidFill>
                  <a:srgbClr val="4E5170"/>
                </a:solidFill>
                <a:latin typeface="Inter" pitchFamily="34" charset="0"/>
                <a:ea typeface="Inter" pitchFamily="34" charset="-122"/>
                <a:cs typeface="Inter" pitchFamily="34" charset="-120"/>
              </a:rPr>
              <a:t>Nos solutions passent toujours par un intégrateur partenaire. Même quand un client final nous sollicite directement.</a:t>
            </a:r>
            <a:endParaRPr lang="en-US" sz="1050" dirty="0"/>
          </a:p>
        </p:txBody>
      </p:sp>
      <p:sp>
        <p:nvSpPr>
          <p:cNvPr id="9" name="Shape 7"/>
          <p:cNvSpPr/>
          <p:nvPr/>
        </p:nvSpPr>
        <p:spPr>
          <a:xfrm>
            <a:off x="886968" y="2862072"/>
            <a:ext cx="4754880" cy="658368"/>
          </a:xfrm>
          <a:prstGeom prst="roundRect">
            <a:avLst>
              <a:gd name="adj" fmla="val 8333"/>
            </a:avLst>
          </a:prstGeom>
          <a:solidFill>
            <a:srgbClr val="E9F7F0"/>
          </a:solidFill>
          <a:ln w="12700">
            <a:solidFill>
              <a:srgbClr val="CDEBDD"/>
            </a:solidFill>
            <a:prstDash val="solid"/>
          </a:ln>
        </p:spPr>
        <p:txBody>
          <a:bodyPr/>
          <a:p/>
        </p:txBody>
      </p:sp>
      <p:sp>
        <p:nvSpPr>
          <p:cNvPr id="10" name="Text 8"/>
          <p:cNvSpPr/>
          <p:nvPr/>
        </p:nvSpPr>
        <p:spPr>
          <a:xfrm>
            <a:off x="1024128" y="2862072"/>
            <a:ext cx="4480560" cy="658368"/>
          </a:xfrm>
          <a:prstGeom prst="rect">
            <a:avLst/>
          </a:prstGeom>
          <a:noFill/>
          <a:ln/>
        </p:spPr>
        <p:txBody>
          <a:bodyPr wrap="square" lIns="0" tIns="0" rIns="0" bIns="0" rtlCol="0" anchor="ctr"/>
          <a:lstStyle/>
          <a:p>
            <a:pPr indent="0" marL="0">
              <a:lnSpc>
                <a:spcPts val="1250"/>
              </a:lnSpc>
              <a:buNone/>
            </a:pPr>
            <a:r>
              <a:rPr lang="en-US" sz="950" dirty="0">
                <a:solidFill>
                  <a:srgbClr val="0C6B42"/>
                </a:solidFill>
                <a:latin typeface="Inter" pitchFamily="34" charset="0"/>
                <a:ea typeface="Inter" pitchFamily="34" charset="-122"/>
                <a:cs typeface="Inter" pitchFamily="34" charset="-120"/>
              </a:rPr>
              <a:t>Ce que ça nous coûte : une marge, et parfois une affaire. Ce que ça vous apporte : quelqu'un près de chez vous le jour où ça ne marche pas.</a:t>
            </a:r>
            <a:endParaRPr lang="en-US" sz="950" dirty="0"/>
          </a:p>
        </p:txBody>
      </p:sp>
      <p:sp>
        <p:nvSpPr>
          <p:cNvPr id="11" name="Shape 9"/>
          <p:cNvSpPr/>
          <p:nvPr/>
        </p:nvSpPr>
        <p:spPr>
          <a:xfrm>
            <a:off x="6254496" y="1691640"/>
            <a:ext cx="5321808" cy="1975104"/>
          </a:xfrm>
          <a:prstGeom prst="roundRect">
            <a:avLst>
              <a:gd name="adj" fmla="val 3704"/>
            </a:avLst>
          </a:prstGeom>
          <a:solidFill>
            <a:srgbClr val="FFFFFF"/>
          </a:solidFill>
          <a:ln w="12700">
            <a:solidFill>
              <a:srgbClr val="E7E5F0"/>
            </a:solidFill>
            <a:prstDash val="solid"/>
          </a:ln>
          <a:effectLst>
            <a:outerShdw sx="100000" sy="100000" kx="0" ky="0" algn="bl" rotWithShape="0" blurRad="127000" dist="38100" dir="5400000">
              <a:srgbClr val="080C1A">
                <a:alpha val="16000"/>
              </a:srgbClr>
            </a:outerShdw>
          </a:effectLst>
        </p:spPr>
        <p:txBody>
          <a:bodyPr/>
          <a:p/>
        </p:txBody>
      </p:sp>
      <p:sp>
        <p:nvSpPr>
          <p:cNvPr id="12" name="Shape 10"/>
          <p:cNvSpPr/>
          <p:nvPr/>
        </p:nvSpPr>
        <p:spPr>
          <a:xfrm>
            <a:off x="6254496" y="1691640"/>
            <a:ext cx="5321808" cy="64008"/>
          </a:xfrm>
          <a:prstGeom prst="roundRect">
            <a:avLst>
              <a:gd name="adj" fmla="val 28571"/>
            </a:avLst>
          </a:prstGeom>
          <a:solidFill>
            <a:srgbClr val="6B21C9"/>
          </a:solidFill>
          <a:ln w="12700">
            <a:solidFill>
              <a:srgbClr val="6B21C9"/>
            </a:solidFill>
            <a:prstDash val="solid"/>
          </a:ln>
        </p:spPr>
        <p:txBody>
          <a:bodyPr/>
          <a:p/>
        </p:txBody>
      </p:sp>
      <p:sp>
        <p:nvSpPr>
          <p:cNvPr id="13" name="Text 11"/>
          <p:cNvSpPr/>
          <p:nvPr/>
        </p:nvSpPr>
        <p:spPr>
          <a:xfrm>
            <a:off x="6528816" y="1874520"/>
            <a:ext cx="4754880" cy="310896"/>
          </a:xfrm>
          <a:prstGeom prst="rect">
            <a:avLst/>
          </a:prstGeom>
          <a:noFill/>
          <a:ln/>
        </p:spPr>
        <p:txBody>
          <a:bodyPr wrap="square" lIns="0" tIns="0" rIns="0" bIns="0" rtlCol="0" anchor="ctr"/>
          <a:lstStyle/>
          <a:p>
            <a:pPr indent="0" marL="0">
              <a:buNone/>
            </a:pPr>
            <a:r>
              <a:rPr lang="en-US" sz="1500" b="1" dirty="0">
                <a:solidFill>
                  <a:srgbClr val="14152B"/>
                </a:solidFill>
                <a:latin typeface="Space Grotesk" pitchFamily="34" charset="0"/>
                <a:ea typeface="Space Grotesk" pitchFamily="34" charset="-122"/>
                <a:cs typeface="Space Grotesk" pitchFamily="34" charset="-120"/>
              </a:rPr>
              <a:t>Nous installons chez vous</a:t>
            </a:r>
            <a:endParaRPr lang="en-US" sz="1500" dirty="0"/>
          </a:p>
        </p:txBody>
      </p:sp>
      <p:sp>
        <p:nvSpPr>
          <p:cNvPr id="14" name="Text 12"/>
          <p:cNvSpPr/>
          <p:nvPr/>
        </p:nvSpPr>
        <p:spPr>
          <a:xfrm>
            <a:off x="6528816" y="2221992"/>
            <a:ext cx="4754880" cy="566928"/>
          </a:xfrm>
          <a:prstGeom prst="rect">
            <a:avLst/>
          </a:prstGeom>
          <a:noFill/>
          <a:ln/>
        </p:spPr>
        <p:txBody>
          <a:bodyPr wrap="square" lIns="0" tIns="0" rIns="0" bIns="0" rtlCol="0" anchor="ctr"/>
          <a:lstStyle/>
          <a:p>
            <a:pPr indent="0" marL="0">
              <a:lnSpc>
                <a:spcPts val="1400"/>
              </a:lnSpc>
              <a:buNone/>
            </a:pPr>
            <a:r>
              <a:rPr lang="en-US" sz="1050" dirty="0">
                <a:solidFill>
                  <a:srgbClr val="4E5170"/>
                </a:solidFill>
                <a:latin typeface="Inter" pitchFamily="34" charset="0"/>
                <a:ea typeface="Inter" pitchFamily="34" charset="-122"/>
                <a:cs typeface="Inter" pitchFamily="34" charset="-120"/>
              </a:rPr>
              <a:t>Le mode de référence est l'installation dans votre système d'information. Le mode hébergé existe, mais il n'est pas la valeur par défaut.</a:t>
            </a:r>
            <a:endParaRPr lang="en-US" sz="1050" dirty="0"/>
          </a:p>
        </p:txBody>
      </p:sp>
      <p:sp>
        <p:nvSpPr>
          <p:cNvPr id="15" name="Shape 13"/>
          <p:cNvSpPr/>
          <p:nvPr/>
        </p:nvSpPr>
        <p:spPr>
          <a:xfrm>
            <a:off x="6528816" y="2862072"/>
            <a:ext cx="4754880" cy="658368"/>
          </a:xfrm>
          <a:prstGeom prst="roundRect">
            <a:avLst>
              <a:gd name="adj" fmla="val 8333"/>
            </a:avLst>
          </a:prstGeom>
          <a:solidFill>
            <a:srgbClr val="E9F7F0"/>
          </a:solidFill>
          <a:ln w="12700">
            <a:solidFill>
              <a:srgbClr val="CDEBDD"/>
            </a:solidFill>
            <a:prstDash val="solid"/>
          </a:ln>
        </p:spPr>
        <p:txBody>
          <a:bodyPr/>
          <a:p/>
        </p:txBody>
      </p:sp>
      <p:sp>
        <p:nvSpPr>
          <p:cNvPr id="16" name="Text 14"/>
          <p:cNvSpPr/>
          <p:nvPr/>
        </p:nvSpPr>
        <p:spPr>
          <a:xfrm>
            <a:off x="6665976" y="2862072"/>
            <a:ext cx="4480560" cy="658368"/>
          </a:xfrm>
          <a:prstGeom prst="rect">
            <a:avLst/>
          </a:prstGeom>
          <a:noFill/>
          <a:ln/>
        </p:spPr>
        <p:txBody>
          <a:bodyPr wrap="square" lIns="0" tIns="0" rIns="0" bIns="0" rtlCol="0" anchor="ctr"/>
          <a:lstStyle/>
          <a:p>
            <a:pPr indent="0" marL="0">
              <a:lnSpc>
                <a:spcPts val="1250"/>
              </a:lnSpc>
              <a:buNone/>
            </a:pPr>
            <a:r>
              <a:rPr lang="en-US" sz="950" dirty="0">
                <a:solidFill>
                  <a:srgbClr val="0C6B42"/>
                </a:solidFill>
                <a:latin typeface="Inter" pitchFamily="34" charset="0"/>
                <a:ea typeface="Inter" pitchFamily="34" charset="-122"/>
                <a:cs typeface="Inter" pitchFamily="34" charset="-120"/>
              </a:rPr>
              <a:t>Ce que ça nous coûte : un modèle économique moins confortable qu'un abonnement hébergé. Ce que ça vous apporte : vos relevés d'appels ne partent nulle part.</a:t>
            </a:r>
            <a:endParaRPr lang="en-US" sz="950" dirty="0"/>
          </a:p>
        </p:txBody>
      </p:sp>
      <p:sp>
        <p:nvSpPr>
          <p:cNvPr id="17" name="Shape 15"/>
          <p:cNvSpPr/>
          <p:nvPr/>
        </p:nvSpPr>
        <p:spPr>
          <a:xfrm>
            <a:off x="612648" y="3813048"/>
            <a:ext cx="5321808" cy="1975104"/>
          </a:xfrm>
          <a:prstGeom prst="roundRect">
            <a:avLst>
              <a:gd name="adj" fmla="val 3704"/>
            </a:avLst>
          </a:prstGeom>
          <a:solidFill>
            <a:srgbClr val="FFFFFF"/>
          </a:solidFill>
          <a:ln w="12700">
            <a:solidFill>
              <a:srgbClr val="E7E5F0"/>
            </a:solidFill>
            <a:prstDash val="solid"/>
          </a:ln>
          <a:effectLst>
            <a:outerShdw sx="100000" sy="100000" kx="0" ky="0" algn="bl" rotWithShape="0" blurRad="127000" dist="38100" dir="5400000">
              <a:srgbClr val="080C1A">
                <a:alpha val="16000"/>
              </a:srgbClr>
            </a:outerShdw>
          </a:effectLst>
        </p:spPr>
        <p:txBody>
          <a:bodyPr/>
          <a:p/>
        </p:txBody>
      </p:sp>
      <p:sp>
        <p:nvSpPr>
          <p:cNvPr id="18" name="Shape 16"/>
          <p:cNvSpPr/>
          <p:nvPr/>
        </p:nvSpPr>
        <p:spPr>
          <a:xfrm>
            <a:off x="612648" y="3813048"/>
            <a:ext cx="5321808" cy="64008"/>
          </a:xfrm>
          <a:prstGeom prst="roundRect">
            <a:avLst>
              <a:gd name="adj" fmla="val 28571"/>
            </a:avLst>
          </a:prstGeom>
          <a:solidFill>
            <a:srgbClr val="6B21C9"/>
          </a:solidFill>
          <a:ln w="12700">
            <a:solidFill>
              <a:srgbClr val="6B21C9"/>
            </a:solidFill>
            <a:prstDash val="solid"/>
          </a:ln>
        </p:spPr>
        <p:txBody>
          <a:bodyPr/>
          <a:p/>
        </p:txBody>
      </p:sp>
      <p:sp>
        <p:nvSpPr>
          <p:cNvPr id="19" name="Text 17"/>
          <p:cNvSpPr/>
          <p:nvPr/>
        </p:nvSpPr>
        <p:spPr>
          <a:xfrm>
            <a:off x="886968" y="3995928"/>
            <a:ext cx="4754880" cy="310896"/>
          </a:xfrm>
          <a:prstGeom prst="rect">
            <a:avLst/>
          </a:prstGeom>
          <a:noFill/>
          <a:ln/>
        </p:spPr>
        <p:txBody>
          <a:bodyPr wrap="square" lIns="0" tIns="0" rIns="0" bIns="0" rtlCol="0" anchor="ctr"/>
          <a:lstStyle/>
          <a:p>
            <a:pPr indent="0" marL="0">
              <a:buNone/>
            </a:pPr>
            <a:r>
              <a:rPr lang="en-US" sz="1500" b="1" dirty="0">
                <a:solidFill>
                  <a:srgbClr val="14152B"/>
                </a:solidFill>
                <a:latin typeface="Space Grotesk" pitchFamily="34" charset="0"/>
                <a:ea typeface="Space Grotesk" pitchFamily="34" charset="-122"/>
                <a:cs typeface="Space Grotesk" pitchFamily="34" charset="-120"/>
              </a:rPr>
              <a:t>Nous publions ce que nous ne faisons pas</a:t>
            </a:r>
            <a:endParaRPr lang="en-US" sz="1500" dirty="0"/>
          </a:p>
        </p:txBody>
      </p:sp>
      <p:sp>
        <p:nvSpPr>
          <p:cNvPr id="20" name="Text 18"/>
          <p:cNvSpPr/>
          <p:nvPr/>
        </p:nvSpPr>
        <p:spPr>
          <a:xfrm>
            <a:off x="886968" y="4343400"/>
            <a:ext cx="4754880" cy="566928"/>
          </a:xfrm>
          <a:prstGeom prst="rect">
            <a:avLst/>
          </a:prstGeom>
          <a:noFill/>
          <a:ln/>
        </p:spPr>
        <p:txBody>
          <a:bodyPr wrap="square" lIns="0" tIns="0" rIns="0" bIns="0" rtlCol="0" anchor="ctr"/>
          <a:lstStyle/>
          <a:p>
            <a:pPr indent="0" marL="0">
              <a:lnSpc>
                <a:spcPts val="1400"/>
              </a:lnSpc>
              <a:buNone/>
            </a:pPr>
            <a:r>
              <a:rPr lang="en-US" sz="1050" dirty="0">
                <a:solidFill>
                  <a:srgbClr val="4E5170"/>
                </a:solidFill>
                <a:latin typeface="Inter" pitchFamily="34" charset="0"/>
                <a:ea typeface="Inter" pitchFamily="34" charset="-122"/>
                <a:cs typeface="Inter" pitchFamily="34" charset="-120"/>
              </a:rPr>
              <a:t>Notre matrice de couverture, nos limites fonctionnelles et la liste de ce que nous ne promettons jamais sont accessibles publiquement.</a:t>
            </a:r>
            <a:endParaRPr lang="en-US" sz="1050" dirty="0"/>
          </a:p>
        </p:txBody>
      </p:sp>
      <p:sp>
        <p:nvSpPr>
          <p:cNvPr id="21" name="Shape 19"/>
          <p:cNvSpPr/>
          <p:nvPr/>
        </p:nvSpPr>
        <p:spPr>
          <a:xfrm>
            <a:off x="886968" y="4983480"/>
            <a:ext cx="4754880" cy="658368"/>
          </a:xfrm>
          <a:prstGeom prst="roundRect">
            <a:avLst>
              <a:gd name="adj" fmla="val 8333"/>
            </a:avLst>
          </a:prstGeom>
          <a:solidFill>
            <a:srgbClr val="E9F7F0"/>
          </a:solidFill>
          <a:ln w="12700">
            <a:solidFill>
              <a:srgbClr val="CDEBDD"/>
            </a:solidFill>
            <a:prstDash val="solid"/>
          </a:ln>
        </p:spPr>
        <p:txBody>
          <a:bodyPr/>
          <a:p/>
        </p:txBody>
      </p:sp>
      <p:sp>
        <p:nvSpPr>
          <p:cNvPr id="22" name="Text 20"/>
          <p:cNvSpPr/>
          <p:nvPr/>
        </p:nvSpPr>
        <p:spPr>
          <a:xfrm>
            <a:off x="1024128" y="4983480"/>
            <a:ext cx="4480560" cy="658368"/>
          </a:xfrm>
          <a:prstGeom prst="rect">
            <a:avLst/>
          </a:prstGeom>
          <a:noFill/>
          <a:ln/>
        </p:spPr>
        <p:txBody>
          <a:bodyPr wrap="square" lIns="0" tIns="0" rIns="0" bIns="0" rtlCol="0" anchor="ctr"/>
          <a:lstStyle/>
          <a:p>
            <a:pPr indent="0" marL="0">
              <a:lnSpc>
                <a:spcPts val="1250"/>
              </a:lnSpc>
              <a:buNone/>
            </a:pPr>
            <a:r>
              <a:rPr lang="en-US" sz="950" dirty="0">
                <a:solidFill>
                  <a:srgbClr val="0C6B42"/>
                </a:solidFill>
                <a:latin typeface="Inter" pitchFamily="34" charset="0"/>
                <a:ea typeface="Inter" pitchFamily="34" charset="-122"/>
                <a:cs typeface="Inter" pitchFamily="34" charset="-120"/>
              </a:rPr>
              <a:t>Ce que ça nous coûte : des occasions de survendre. Ce que ça vous apporte : ce que nous affirmons est vérifiable.</a:t>
            </a:r>
            <a:endParaRPr lang="en-US" sz="950" dirty="0"/>
          </a:p>
        </p:txBody>
      </p:sp>
      <p:sp>
        <p:nvSpPr>
          <p:cNvPr id="23" name="Shape 21"/>
          <p:cNvSpPr/>
          <p:nvPr/>
        </p:nvSpPr>
        <p:spPr>
          <a:xfrm>
            <a:off x="6254496" y="3813048"/>
            <a:ext cx="5321808" cy="1975104"/>
          </a:xfrm>
          <a:prstGeom prst="roundRect">
            <a:avLst>
              <a:gd name="adj" fmla="val 3704"/>
            </a:avLst>
          </a:prstGeom>
          <a:solidFill>
            <a:srgbClr val="FFFFFF"/>
          </a:solidFill>
          <a:ln w="12700">
            <a:solidFill>
              <a:srgbClr val="E7E5F0"/>
            </a:solidFill>
            <a:prstDash val="solid"/>
          </a:ln>
          <a:effectLst>
            <a:outerShdw sx="100000" sy="100000" kx="0" ky="0" algn="bl" rotWithShape="0" blurRad="127000" dist="38100" dir="5400000">
              <a:srgbClr val="080C1A">
                <a:alpha val="16000"/>
              </a:srgbClr>
            </a:outerShdw>
          </a:effectLst>
        </p:spPr>
        <p:txBody>
          <a:bodyPr/>
          <a:p/>
        </p:txBody>
      </p:sp>
      <p:sp>
        <p:nvSpPr>
          <p:cNvPr id="24" name="Shape 22"/>
          <p:cNvSpPr/>
          <p:nvPr/>
        </p:nvSpPr>
        <p:spPr>
          <a:xfrm>
            <a:off x="6254496" y="3813048"/>
            <a:ext cx="5321808" cy="64008"/>
          </a:xfrm>
          <a:prstGeom prst="roundRect">
            <a:avLst>
              <a:gd name="adj" fmla="val 28571"/>
            </a:avLst>
          </a:prstGeom>
          <a:solidFill>
            <a:srgbClr val="6B21C9"/>
          </a:solidFill>
          <a:ln w="12700">
            <a:solidFill>
              <a:srgbClr val="6B21C9"/>
            </a:solidFill>
            <a:prstDash val="solid"/>
          </a:ln>
        </p:spPr>
        <p:txBody>
          <a:bodyPr/>
          <a:p/>
        </p:txBody>
      </p:sp>
      <p:sp>
        <p:nvSpPr>
          <p:cNvPr id="25" name="Text 23"/>
          <p:cNvSpPr/>
          <p:nvPr/>
        </p:nvSpPr>
        <p:spPr>
          <a:xfrm>
            <a:off x="6528816" y="3995928"/>
            <a:ext cx="4754880" cy="310896"/>
          </a:xfrm>
          <a:prstGeom prst="rect">
            <a:avLst/>
          </a:prstGeom>
          <a:noFill/>
          <a:ln/>
        </p:spPr>
        <p:txBody>
          <a:bodyPr wrap="square" lIns="0" tIns="0" rIns="0" bIns="0" rtlCol="0" anchor="ctr"/>
          <a:lstStyle/>
          <a:p>
            <a:pPr indent="0" marL="0">
              <a:buNone/>
            </a:pPr>
            <a:r>
              <a:rPr lang="en-US" sz="1500" b="1" dirty="0">
                <a:solidFill>
                  <a:srgbClr val="14152B"/>
                </a:solidFill>
                <a:latin typeface="Space Grotesk" pitchFamily="34" charset="0"/>
                <a:ea typeface="Space Grotesk" pitchFamily="34" charset="-122"/>
                <a:cs typeface="Space Grotesk" pitchFamily="34" charset="-120"/>
              </a:rPr>
              <a:t>Nous publions notre dispositif d'IA</a:t>
            </a:r>
            <a:endParaRPr lang="en-US" sz="1500" dirty="0"/>
          </a:p>
        </p:txBody>
      </p:sp>
      <p:sp>
        <p:nvSpPr>
          <p:cNvPr id="26" name="Text 24"/>
          <p:cNvSpPr/>
          <p:nvPr/>
        </p:nvSpPr>
        <p:spPr>
          <a:xfrm>
            <a:off x="6528816" y="4343400"/>
            <a:ext cx="4754880" cy="566928"/>
          </a:xfrm>
          <a:prstGeom prst="rect">
            <a:avLst/>
          </a:prstGeom>
          <a:noFill/>
          <a:ln/>
        </p:spPr>
        <p:txBody>
          <a:bodyPr wrap="square" lIns="0" tIns="0" rIns="0" bIns="0" rtlCol="0" anchor="ctr"/>
          <a:lstStyle/>
          <a:p>
            <a:pPr indent="0" marL="0">
              <a:lnSpc>
                <a:spcPts val="1400"/>
              </a:lnSpc>
              <a:buNone/>
            </a:pPr>
            <a:r>
              <a:rPr lang="en-US" sz="1050" dirty="0">
                <a:solidFill>
                  <a:srgbClr val="4E5170"/>
                </a:solidFill>
                <a:latin typeface="Inter" pitchFamily="34" charset="0"/>
                <a:ea typeface="Inter" pitchFamily="34" charset="-122"/>
                <a:cs typeface="Inter" pitchFamily="34" charset="-120"/>
              </a:rPr>
              <a:t>Ce qui est transmis à un modèle, situation par situation, et le contrat de génération lui-même — publiés tels quels.</a:t>
            </a:r>
            <a:endParaRPr lang="en-US" sz="1050" dirty="0"/>
          </a:p>
        </p:txBody>
      </p:sp>
      <p:sp>
        <p:nvSpPr>
          <p:cNvPr id="27" name="Shape 25"/>
          <p:cNvSpPr/>
          <p:nvPr/>
        </p:nvSpPr>
        <p:spPr>
          <a:xfrm>
            <a:off x="6528816" y="4983480"/>
            <a:ext cx="4754880" cy="658368"/>
          </a:xfrm>
          <a:prstGeom prst="roundRect">
            <a:avLst>
              <a:gd name="adj" fmla="val 8333"/>
            </a:avLst>
          </a:prstGeom>
          <a:solidFill>
            <a:srgbClr val="E9F7F0"/>
          </a:solidFill>
          <a:ln w="12700">
            <a:solidFill>
              <a:srgbClr val="CDEBDD"/>
            </a:solidFill>
            <a:prstDash val="solid"/>
          </a:ln>
        </p:spPr>
        <p:txBody>
          <a:bodyPr/>
          <a:p/>
        </p:txBody>
      </p:sp>
      <p:sp>
        <p:nvSpPr>
          <p:cNvPr id="28" name="Text 26"/>
          <p:cNvSpPr/>
          <p:nvPr/>
        </p:nvSpPr>
        <p:spPr>
          <a:xfrm>
            <a:off x="6665976" y="4983480"/>
            <a:ext cx="4480560" cy="658368"/>
          </a:xfrm>
          <a:prstGeom prst="rect">
            <a:avLst/>
          </a:prstGeom>
          <a:noFill/>
          <a:ln/>
        </p:spPr>
        <p:txBody>
          <a:bodyPr wrap="square" lIns="0" tIns="0" rIns="0" bIns="0" rtlCol="0" anchor="ctr"/>
          <a:lstStyle/>
          <a:p>
            <a:pPr indent="0" marL="0">
              <a:lnSpc>
                <a:spcPts val="1250"/>
              </a:lnSpc>
              <a:buNone/>
            </a:pPr>
            <a:r>
              <a:rPr lang="en-US" sz="950" dirty="0">
                <a:solidFill>
                  <a:srgbClr val="0C6B42"/>
                </a:solidFill>
                <a:latin typeface="Inter" pitchFamily="34" charset="0"/>
                <a:ea typeface="Inter" pitchFamily="34" charset="-122"/>
                <a:cs typeface="Inter" pitchFamily="34" charset="-120"/>
              </a:rPr>
              <a:t>Ce que ça nous coûte : de l'exposition. Ce que ça vous apporte : votre responsable sécurité peut valider sans nous croire sur parole.</a:t>
            </a:r>
            <a:endParaRPr lang="en-US" sz="950" dirty="0"/>
          </a:p>
        </p:txBody>
      </p:sp>
      <p:sp>
        <p:nvSpPr>
          <p:cNvPr id="29" name="Shape 27"/>
          <p:cNvSpPr/>
          <p:nvPr/>
        </p:nvSpPr>
        <p:spPr>
          <a:xfrm>
            <a:off x="612648" y="6071616"/>
            <a:ext cx="10963656" cy="457200"/>
          </a:xfrm>
          <a:prstGeom prst="roundRect">
            <a:avLst>
              <a:gd name="adj" fmla="val 12000"/>
            </a:avLst>
          </a:prstGeom>
          <a:solidFill>
            <a:srgbClr val="080C1A"/>
          </a:solidFill>
          <a:ln w="12700">
            <a:solidFill>
              <a:srgbClr val="080C1A"/>
            </a:solidFill>
            <a:prstDash val="solid"/>
          </a:ln>
        </p:spPr>
        <p:txBody>
          <a:bodyPr/>
          <a:p/>
        </p:txBody>
      </p:sp>
      <p:sp>
        <p:nvSpPr>
          <p:cNvPr id="30" name="Shape 28"/>
          <p:cNvSpPr/>
          <p:nvPr/>
        </p:nvSpPr>
        <p:spPr>
          <a:xfrm>
            <a:off x="649224" y="6144768"/>
            <a:ext cx="45720" cy="310896"/>
          </a:xfrm>
          <a:prstGeom prst="roundRect">
            <a:avLst>
              <a:gd name="adj" fmla="val 40000"/>
            </a:avLst>
          </a:prstGeom>
          <a:solidFill>
            <a:srgbClr val="25E4F2"/>
          </a:solidFill>
          <a:ln w="12700">
            <a:solidFill>
              <a:srgbClr val="25E4F2"/>
            </a:solidFill>
            <a:prstDash val="solid"/>
          </a:ln>
        </p:spPr>
        <p:txBody>
          <a:bodyPr/>
          <a:p/>
        </p:txBody>
      </p:sp>
      <p:sp>
        <p:nvSpPr>
          <p:cNvPr id="31" name="Text 29"/>
          <p:cNvSpPr/>
          <p:nvPr/>
        </p:nvSpPr>
        <p:spPr>
          <a:xfrm>
            <a:off x="813816" y="6071616"/>
            <a:ext cx="10597896" cy="457200"/>
          </a:xfrm>
          <a:prstGeom prst="rect">
            <a:avLst/>
          </a:prstGeom>
          <a:noFill/>
          <a:ln/>
        </p:spPr>
        <p:txBody>
          <a:bodyPr wrap="square" lIns="0" tIns="0" rIns="0" bIns="0" rtlCol="0" anchor="ctr"/>
          <a:lstStyle/>
          <a:p>
            <a:pPr indent="0" marL="0">
              <a:buNone/>
            </a:pPr>
            <a:r>
              <a:rPr lang="en-US" sz="1100" b="1" dirty="0">
                <a:solidFill>
                  <a:srgbClr val="25E4F2"/>
                </a:solidFill>
                <a:latin typeface="Inter" pitchFamily="34" charset="0"/>
                <a:ea typeface="Inter" pitchFamily="34" charset="-122"/>
                <a:cs typeface="Inter" pitchFamily="34" charset="-120"/>
              </a:rPr>
              <a:t>→  </a:t>
            </a:r>
            <a:pPr indent="0" marL="0">
              <a:buNone/>
            </a:pPr>
            <a:r>
              <a:rPr lang="en-US" sz="1100" b="1" dirty="0">
                <a:solidFill>
                  <a:srgbClr val="ECEBF7"/>
                </a:solidFill>
                <a:latin typeface="Inter" pitchFamily="34" charset="0"/>
                <a:ea typeface="Inter" pitchFamily="34" charset="-122"/>
                <a:cs typeface="Inter" pitchFamily="34" charset="-120"/>
              </a:rPr>
              <a:t>Ces quatre engagements sont écrits sur notre site. </a:t>
            </a:r>
            <a:pPr indent="0" marL="0">
              <a:buNone/>
            </a:pPr>
            <a:r>
              <a:rPr lang="en-US" sz="1100" dirty="0">
                <a:solidFill>
                  <a:srgbClr val="ECEBF7"/>
                </a:solidFill>
                <a:latin typeface="Inter" pitchFamily="34" charset="0"/>
                <a:ea typeface="Inter" pitchFamily="34" charset="-122"/>
                <a:cs typeface="Inter" pitchFamily="34" charset="-120"/>
              </a:rPr>
              <a:t>Vous pouvez nous les opposer.</a:t>
            </a:r>
            <a:endParaRPr lang="en-US" sz="1100" dirty="0"/>
          </a:p>
        </p:txBody>
      </p:sp>
      <p:pic>
        <p:nvPicPr>
          <p:cNvPr id="32" name="Image 0" descr="/home/claude/axit/logo/AXIT_logo/AXIT_symbole_violet-512.png">    </p:cNvPr>
          <p:cNvPicPr>
            <a:picLocks noChangeAspect="1"/>
          </p:cNvPicPr>
          <p:nvPr/>
        </p:nvPicPr>
        <p:blipFill>
          <a:blip r:embed="rId1"/>
          <a:stretch>
            <a:fillRect/>
          </a:stretch>
        </p:blipFill>
        <p:spPr>
          <a:xfrm>
            <a:off x="612648" y="6483096"/>
            <a:ext cx="219456" cy="219456"/>
          </a:xfrm>
          <a:prstGeom prst="rect">
            <a:avLst/>
          </a:prstGeom>
        </p:spPr>
      </p:pic>
      <p:sp>
        <p:nvSpPr>
          <p:cNvPr id="33" name="Text 30"/>
          <p:cNvSpPr/>
          <p:nvPr/>
        </p:nvSpPr>
        <p:spPr>
          <a:xfrm>
            <a:off x="923544" y="6565392"/>
            <a:ext cx="7315200" cy="182880"/>
          </a:xfrm>
          <a:prstGeom prst="rect">
            <a:avLst/>
          </a:prstGeom>
          <a:noFill/>
          <a:ln/>
        </p:spPr>
        <p:txBody>
          <a:bodyPr wrap="square" lIns="0" tIns="0" rIns="0" bIns="0" rtlCol="0" anchor="ctr"/>
          <a:lstStyle/>
          <a:p>
            <a:pPr indent="0" marL="0">
              <a:buNone/>
            </a:pPr>
            <a:r>
              <a:rPr lang="en-US" sz="800" b="1" dirty="0">
                <a:solidFill>
                  <a:srgbClr val="726F8C"/>
                </a:solidFill>
                <a:latin typeface="Inter" pitchFamily="34" charset="0"/>
                <a:ea typeface="Inter" pitchFamily="34" charset="-122"/>
                <a:cs typeface="Inter" pitchFamily="34" charset="-120"/>
              </a:rPr>
              <a:t>AXIT ComTrafic</a:t>
            </a:r>
            <a:pPr indent="0" marL="0">
              <a:buNone/>
            </a:pPr>
            <a:r>
              <a:rPr lang="en-US" sz="800" dirty="0">
                <a:solidFill>
                  <a:srgbClr val="8F8CA6"/>
                </a:solidFill>
                <a:latin typeface="Inter" pitchFamily="34" charset="0"/>
                <a:ea typeface="Inter" pitchFamily="34" charset="-122"/>
                <a:cs typeface="Inter" pitchFamily="34" charset="-120"/>
              </a:rPr>
              <a:t>  ·  Éditeur français depuis 1998</a:t>
            </a:r>
            <a:endParaRPr lang="en-US" sz="800" dirty="0"/>
          </a:p>
        </p:txBody>
      </p:sp>
      <p:sp>
        <p:nvSpPr>
          <p:cNvPr id="34" name="Text 31"/>
          <p:cNvSpPr/>
          <p:nvPr/>
        </p:nvSpPr>
        <p:spPr>
          <a:xfrm>
            <a:off x="10479024" y="6565392"/>
            <a:ext cx="1097280" cy="182880"/>
          </a:xfrm>
          <a:prstGeom prst="rect">
            <a:avLst/>
          </a:prstGeom>
          <a:noFill/>
          <a:ln/>
        </p:spPr>
        <p:txBody>
          <a:bodyPr wrap="square" lIns="0" tIns="0" rIns="0" bIns="0" rtlCol="0" anchor="ctr"/>
          <a:lstStyle/>
          <a:p>
            <a:pPr algn="r" indent="0" marL="0">
              <a:buNone/>
            </a:pPr>
            <a:r>
              <a:rPr lang="en-US" sz="800" dirty="0">
                <a:solidFill>
                  <a:srgbClr val="8F8CA6"/>
                </a:solidFill>
                <a:latin typeface="Space Grotesk" pitchFamily="34" charset="0"/>
                <a:ea typeface="Space Grotesk" pitchFamily="34" charset="-122"/>
                <a:cs typeface="Space Grotesk" pitchFamily="34" charset="-120"/>
              </a:rPr>
              <a:t>7 / 14</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8F7FC"/>
        </a:solidFill>
      </p:bgPr>
    </p:bg>
    <p:spTree>
      <p:nvGrpSpPr>
        <p:cNvPr id="1" name=""/>
        <p:cNvGrpSpPr/>
        <p:nvPr/>
      </p:nvGrpSpPr>
      <p:grpSpPr>
        <a:xfrm>
          <a:off x="0" y="0"/>
          <a:ext cx="0" cy="0"/>
          <a:chOff x="0" y="0"/>
          <a:chExt cx="0" cy="0"/>
        </a:xfrm>
      </p:grpSpPr>
      <p:sp>
        <p:nvSpPr>
          <p:cNvPr id="2" name="Text 0"/>
          <p:cNvSpPr/>
          <p:nvPr/>
        </p:nvSpPr>
        <p:spPr>
          <a:xfrm>
            <a:off x="612648" y="384048"/>
            <a:ext cx="10963656" cy="274320"/>
          </a:xfrm>
          <a:prstGeom prst="rect">
            <a:avLst/>
          </a:prstGeom>
          <a:noFill/>
          <a:ln/>
        </p:spPr>
        <p:txBody>
          <a:bodyPr wrap="square" lIns="0" tIns="0" rIns="0" bIns="0" rtlCol="0" anchor="ctr"/>
          <a:lstStyle/>
          <a:p>
            <a:pPr indent="0" marL="0">
              <a:buNone/>
            </a:pPr>
            <a:r>
              <a:rPr lang="en-US" sz="1050" b="1" spc="120" kern="0" dirty="0">
                <a:solidFill>
                  <a:srgbClr val="6B21C9"/>
                </a:solidFill>
                <a:latin typeface="Space Grotesk" pitchFamily="34" charset="0"/>
                <a:ea typeface="Space Grotesk" pitchFamily="34" charset="-122"/>
                <a:cs typeface="Space Grotesk" pitchFamily="34" charset="-120"/>
              </a:rPr>
              <a:t>NOS LIMITES</a:t>
            </a:r>
            <a:endParaRPr lang="en-US" sz="1050" dirty="0"/>
          </a:p>
        </p:txBody>
      </p:sp>
      <p:sp>
        <p:nvSpPr>
          <p:cNvPr id="3" name="Text 1"/>
          <p:cNvSpPr/>
          <p:nvPr/>
        </p:nvSpPr>
        <p:spPr>
          <a:xfrm>
            <a:off x="612648" y="603504"/>
            <a:ext cx="10963656" cy="566928"/>
          </a:xfrm>
          <a:prstGeom prst="rect">
            <a:avLst/>
          </a:prstGeom>
          <a:noFill/>
          <a:ln/>
        </p:spPr>
        <p:txBody>
          <a:bodyPr wrap="square" lIns="0" tIns="0" rIns="0" bIns="0" rtlCol="0" anchor="ctr"/>
          <a:lstStyle/>
          <a:p>
            <a:pPr indent="0" marL="0">
              <a:buNone/>
            </a:pPr>
            <a:r>
              <a:rPr lang="en-US" sz="2600" b="1" dirty="0">
                <a:solidFill>
                  <a:srgbClr val="14152B"/>
                </a:solidFill>
                <a:latin typeface="Space Grotesk" pitchFamily="34" charset="0"/>
                <a:ea typeface="Space Grotesk" pitchFamily="34" charset="-122"/>
                <a:cs typeface="Space Grotesk" pitchFamily="34" charset="-120"/>
              </a:rPr>
              <a:t>Ce que nous ne faisons pas, et que nous ne prétendrons jamais faire</a:t>
            </a:r>
            <a:endParaRPr lang="en-US" sz="2600" dirty="0"/>
          </a:p>
        </p:txBody>
      </p:sp>
      <p:sp>
        <p:nvSpPr>
          <p:cNvPr id="4" name="Text 2"/>
          <p:cNvSpPr/>
          <p:nvPr/>
        </p:nvSpPr>
        <p:spPr>
          <a:xfrm>
            <a:off x="612648" y="1188720"/>
            <a:ext cx="10963656" cy="310896"/>
          </a:xfrm>
          <a:prstGeom prst="rect">
            <a:avLst/>
          </a:prstGeom>
          <a:noFill/>
          <a:ln/>
        </p:spPr>
        <p:txBody>
          <a:bodyPr wrap="square" lIns="0" tIns="0" rIns="0" bIns="0" rtlCol="0" anchor="ctr"/>
          <a:lstStyle/>
          <a:p>
            <a:pPr indent="0" marL="0">
              <a:buNone/>
            </a:pPr>
            <a:r>
              <a:rPr lang="en-US" sz="1200" dirty="0">
                <a:solidFill>
                  <a:srgbClr val="4E5170"/>
                </a:solidFill>
                <a:latin typeface="Inter" pitchFamily="34" charset="0"/>
                <a:ea typeface="Inter" pitchFamily="34" charset="-122"/>
                <a:cs typeface="Inter" pitchFamily="34" charset="-120"/>
              </a:rPr>
              <a:t>Cette page existe pour que vous n'ayez pas de mauvaise surprise au troisième mois</a:t>
            </a:r>
            <a:endParaRPr lang="en-US" sz="1200" dirty="0"/>
          </a:p>
        </p:txBody>
      </p:sp>
      <p:sp>
        <p:nvSpPr>
          <p:cNvPr id="5" name="Shape 3"/>
          <p:cNvSpPr/>
          <p:nvPr/>
        </p:nvSpPr>
        <p:spPr>
          <a:xfrm>
            <a:off x="612648" y="1691640"/>
            <a:ext cx="5321808" cy="1755648"/>
          </a:xfrm>
          <a:prstGeom prst="roundRect">
            <a:avLst>
              <a:gd name="adj" fmla="val 4167"/>
            </a:avLst>
          </a:prstGeom>
          <a:solidFill>
            <a:srgbClr val="FDF1F0"/>
          </a:solidFill>
          <a:ln w="12700">
            <a:solidFill>
              <a:srgbClr val="F7D9D6"/>
            </a:solidFill>
            <a:prstDash val="solid"/>
          </a:ln>
          <a:effectLst>
            <a:outerShdw sx="100000" sy="100000" kx="0" ky="0" algn="bl" rotWithShape="0" blurRad="127000" dist="38100" dir="5400000">
              <a:srgbClr val="080C1A">
                <a:alpha val="16000"/>
              </a:srgbClr>
            </a:outerShdw>
          </a:effectLst>
        </p:spPr>
        <p:txBody>
          <a:bodyPr/>
          <a:p/>
        </p:txBody>
      </p:sp>
      <p:sp>
        <p:nvSpPr>
          <p:cNvPr id="6" name="Text 4"/>
          <p:cNvSpPr/>
          <p:nvPr/>
        </p:nvSpPr>
        <p:spPr>
          <a:xfrm>
            <a:off x="886968" y="1892808"/>
            <a:ext cx="4754880" cy="457200"/>
          </a:xfrm>
          <a:prstGeom prst="rect">
            <a:avLst/>
          </a:prstGeom>
          <a:noFill/>
          <a:ln/>
        </p:spPr>
        <p:txBody>
          <a:bodyPr wrap="square" lIns="0" tIns="0" rIns="0" bIns="0" rtlCol="0" anchor="ctr"/>
          <a:lstStyle/>
          <a:p>
            <a:pPr indent="0" marL="0">
              <a:lnSpc>
                <a:spcPts val="1900"/>
              </a:lnSpc>
              <a:buNone/>
            </a:pPr>
            <a:r>
              <a:rPr lang="en-US" sz="1400" b="1" dirty="0">
                <a:solidFill>
                  <a:srgbClr val="14152B"/>
                </a:solidFill>
                <a:latin typeface="Space Grotesk" pitchFamily="34" charset="0"/>
                <a:ea typeface="Space Grotesk" pitchFamily="34" charset="-122"/>
                <a:cs typeface="Space Grotesk" pitchFamily="34" charset="-120"/>
              </a:rPr>
              <a:t>Nous ne sommes pas un logiciel de facturation</a:t>
            </a:r>
            <a:endParaRPr lang="en-US" sz="1400" dirty="0"/>
          </a:p>
        </p:txBody>
      </p:sp>
      <p:sp>
        <p:nvSpPr>
          <p:cNvPr id="7" name="Text 5"/>
          <p:cNvSpPr/>
          <p:nvPr/>
        </p:nvSpPr>
        <p:spPr>
          <a:xfrm>
            <a:off x="886968" y="2423160"/>
            <a:ext cx="4754880" cy="914400"/>
          </a:xfrm>
          <a:prstGeom prst="rect">
            <a:avLst/>
          </a:prstGeom>
          <a:noFill/>
          <a:ln/>
        </p:spPr>
        <p:txBody>
          <a:bodyPr wrap="square" lIns="0" tIns="0" rIns="0" bIns="0" rtlCol="0" anchor="ctr"/>
          <a:lstStyle/>
          <a:p>
            <a:pPr indent="0" marL="0">
              <a:lnSpc>
                <a:spcPts val="1500"/>
              </a:lnSpc>
              <a:buNone/>
            </a:pPr>
            <a:r>
              <a:rPr lang="en-US" sz="1050" dirty="0">
                <a:solidFill>
                  <a:srgbClr val="4E5170"/>
                </a:solidFill>
                <a:latin typeface="Inter" pitchFamily="34" charset="0"/>
                <a:ea typeface="Inter" pitchFamily="34" charset="-122"/>
                <a:cs typeface="Inter" pitchFamily="34" charset="-120"/>
              </a:rPr>
              <a:t>Nous produisons le document de refacturation et le détail justificatif. L'émission de vos factures reste à votre chaîne comptable, et c'est très bien ainsi.</a:t>
            </a:r>
            <a:endParaRPr lang="en-US" sz="1050" dirty="0"/>
          </a:p>
        </p:txBody>
      </p:sp>
      <p:sp>
        <p:nvSpPr>
          <p:cNvPr id="8" name="Shape 6"/>
          <p:cNvSpPr/>
          <p:nvPr/>
        </p:nvSpPr>
        <p:spPr>
          <a:xfrm>
            <a:off x="6254496" y="1691640"/>
            <a:ext cx="5321808" cy="1755648"/>
          </a:xfrm>
          <a:prstGeom prst="roundRect">
            <a:avLst>
              <a:gd name="adj" fmla="val 4167"/>
            </a:avLst>
          </a:prstGeom>
          <a:solidFill>
            <a:srgbClr val="FDF1F0"/>
          </a:solidFill>
          <a:ln w="12700">
            <a:solidFill>
              <a:srgbClr val="F7D9D6"/>
            </a:solidFill>
            <a:prstDash val="solid"/>
          </a:ln>
          <a:effectLst>
            <a:outerShdw sx="100000" sy="100000" kx="0" ky="0" algn="bl" rotWithShape="0" blurRad="127000" dist="38100" dir="5400000">
              <a:srgbClr val="080C1A">
                <a:alpha val="16000"/>
              </a:srgbClr>
            </a:outerShdw>
          </a:effectLst>
        </p:spPr>
        <p:txBody>
          <a:bodyPr/>
          <a:p/>
        </p:txBody>
      </p:sp>
      <p:sp>
        <p:nvSpPr>
          <p:cNvPr id="9" name="Text 7"/>
          <p:cNvSpPr/>
          <p:nvPr/>
        </p:nvSpPr>
        <p:spPr>
          <a:xfrm>
            <a:off x="6528816" y="1892808"/>
            <a:ext cx="4754880" cy="457200"/>
          </a:xfrm>
          <a:prstGeom prst="rect">
            <a:avLst/>
          </a:prstGeom>
          <a:noFill/>
          <a:ln/>
        </p:spPr>
        <p:txBody>
          <a:bodyPr wrap="square" lIns="0" tIns="0" rIns="0" bIns="0" rtlCol="0" anchor="ctr"/>
          <a:lstStyle/>
          <a:p>
            <a:pPr indent="0" marL="0">
              <a:lnSpc>
                <a:spcPts val="1900"/>
              </a:lnSpc>
              <a:buNone/>
            </a:pPr>
            <a:r>
              <a:rPr lang="en-US" sz="1400" b="1" dirty="0">
                <a:solidFill>
                  <a:srgbClr val="14152B"/>
                </a:solidFill>
                <a:latin typeface="Space Grotesk" pitchFamily="34" charset="0"/>
                <a:ea typeface="Space Grotesk" pitchFamily="34" charset="-122"/>
                <a:cs typeface="Space Grotesk" pitchFamily="34" charset="-120"/>
              </a:rPr>
              <a:t>Nous ne sommes pas certifiés HDS ni SecNumCloud</a:t>
            </a:r>
            <a:endParaRPr lang="en-US" sz="1400" dirty="0"/>
          </a:p>
        </p:txBody>
      </p:sp>
      <p:sp>
        <p:nvSpPr>
          <p:cNvPr id="10" name="Text 8"/>
          <p:cNvSpPr/>
          <p:nvPr/>
        </p:nvSpPr>
        <p:spPr>
          <a:xfrm>
            <a:off x="6528816" y="2423160"/>
            <a:ext cx="4754880" cy="914400"/>
          </a:xfrm>
          <a:prstGeom prst="rect">
            <a:avLst/>
          </a:prstGeom>
          <a:noFill/>
          <a:ln/>
        </p:spPr>
        <p:txBody>
          <a:bodyPr wrap="square" lIns="0" tIns="0" rIns="0" bIns="0" rtlCol="0" anchor="ctr"/>
          <a:lstStyle/>
          <a:p>
            <a:pPr indent="0" marL="0">
              <a:lnSpc>
                <a:spcPts val="1500"/>
              </a:lnSpc>
              <a:buNone/>
            </a:pPr>
            <a:r>
              <a:rPr lang="en-US" sz="1050" dirty="0">
                <a:solidFill>
                  <a:srgbClr val="4E5170"/>
                </a:solidFill>
                <a:latin typeface="Inter" pitchFamily="34" charset="0"/>
                <a:ea typeface="Inter" pitchFamily="34" charset="-122"/>
                <a:cs typeface="Inter" pitchFamily="34" charset="-120"/>
              </a:rPr>
              <a:t>Ces référentiels qualifient un hébergeur, pas un éditeur de logiciel. Nous nous installons dans un périmètre déjà qualifié — c'est différent, et c'est vérifiable.</a:t>
            </a:r>
            <a:endParaRPr lang="en-US" sz="1050" dirty="0"/>
          </a:p>
        </p:txBody>
      </p:sp>
      <p:sp>
        <p:nvSpPr>
          <p:cNvPr id="11" name="Shape 9"/>
          <p:cNvSpPr/>
          <p:nvPr/>
        </p:nvSpPr>
        <p:spPr>
          <a:xfrm>
            <a:off x="612648" y="3611880"/>
            <a:ext cx="5321808" cy="1755648"/>
          </a:xfrm>
          <a:prstGeom prst="roundRect">
            <a:avLst>
              <a:gd name="adj" fmla="val 4167"/>
            </a:avLst>
          </a:prstGeom>
          <a:solidFill>
            <a:srgbClr val="FDF1F0"/>
          </a:solidFill>
          <a:ln w="12700">
            <a:solidFill>
              <a:srgbClr val="F7D9D6"/>
            </a:solidFill>
            <a:prstDash val="solid"/>
          </a:ln>
          <a:effectLst>
            <a:outerShdw sx="100000" sy="100000" kx="0" ky="0" algn="bl" rotWithShape="0" blurRad="127000" dist="38100" dir="5400000">
              <a:srgbClr val="080C1A">
                <a:alpha val="16000"/>
              </a:srgbClr>
            </a:outerShdw>
          </a:effectLst>
        </p:spPr>
        <p:txBody>
          <a:bodyPr/>
          <a:p/>
        </p:txBody>
      </p:sp>
      <p:sp>
        <p:nvSpPr>
          <p:cNvPr id="12" name="Text 10"/>
          <p:cNvSpPr/>
          <p:nvPr/>
        </p:nvSpPr>
        <p:spPr>
          <a:xfrm>
            <a:off x="886968" y="3813048"/>
            <a:ext cx="4754880" cy="457200"/>
          </a:xfrm>
          <a:prstGeom prst="rect">
            <a:avLst/>
          </a:prstGeom>
          <a:noFill/>
          <a:ln/>
        </p:spPr>
        <p:txBody>
          <a:bodyPr wrap="square" lIns="0" tIns="0" rIns="0" bIns="0" rtlCol="0" anchor="ctr"/>
          <a:lstStyle/>
          <a:p>
            <a:pPr indent="0" marL="0">
              <a:lnSpc>
                <a:spcPts val="1900"/>
              </a:lnSpc>
              <a:buNone/>
            </a:pPr>
            <a:r>
              <a:rPr lang="en-US" sz="1400" b="1" dirty="0">
                <a:solidFill>
                  <a:srgbClr val="14152B"/>
                </a:solidFill>
                <a:latin typeface="Space Grotesk" pitchFamily="34" charset="0"/>
                <a:ea typeface="Space Grotesk" pitchFamily="34" charset="-122"/>
                <a:cs typeface="Space Grotesk" pitchFamily="34" charset="-120"/>
              </a:rPr>
              <a:t>Nous ne promettons pas toutes les fonctions sur tous les systèmes</a:t>
            </a:r>
            <a:endParaRPr lang="en-US" sz="1400" dirty="0"/>
          </a:p>
        </p:txBody>
      </p:sp>
      <p:sp>
        <p:nvSpPr>
          <p:cNvPr id="13" name="Text 11"/>
          <p:cNvSpPr/>
          <p:nvPr/>
        </p:nvSpPr>
        <p:spPr>
          <a:xfrm>
            <a:off x="886968" y="4343400"/>
            <a:ext cx="4754880" cy="914400"/>
          </a:xfrm>
          <a:prstGeom prst="rect">
            <a:avLst/>
          </a:prstGeom>
          <a:noFill/>
          <a:ln/>
        </p:spPr>
        <p:txBody>
          <a:bodyPr wrap="square" lIns="0" tIns="0" rIns="0" bIns="0" rtlCol="0" anchor="ctr"/>
          <a:lstStyle/>
          <a:p>
            <a:pPr indent="0" marL="0">
              <a:lnSpc>
                <a:spcPts val="1500"/>
              </a:lnSpc>
              <a:buNone/>
            </a:pPr>
            <a:r>
              <a:rPr lang="en-US" sz="1050" dirty="0">
                <a:solidFill>
                  <a:srgbClr val="4E5170"/>
                </a:solidFill>
                <a:latin typeface="Inter" pitchFamily="34" charset="0"/>
                <a:ea typeface="Inter" pitchFamily="34" charset="-122"/>
                <a:cs typeface="Inter" pitchFamily="34" charset="-120"/>
              </a:rPr>
              <a:t>Les fonctions de gestion de chambre dépendent du modèle et de la version de votre installation. Nous qualifions votre parc par écrit, avant la proposition.</a:t>
            </a:r>
            <a:endParaRPr lang="en-US" sz="1050" dirty="0"/>
          </a:p>
        </p:txBody>
      </p:sp>
      <p:sp>
        <p:nvSpPr>
          <p:cNvPr id="14" name="Shape 12"/>
          <p:cNvSpPr/>
          <p:nvPr/>
        </p:nvSpPr>
        <p:spPr>
          <a:xfrm>
            <a:off x="6254496" y="3611880"/>
            <a:ext cx="5321808" cy="1755648"/>
          </a:xfrm>
          <a:prstGeom prst="roundRect">
            <a:avLst>
              <a:gd name="adj" fmla="val 4167"/>
            </a:avLst>
          </a:prstGeom>
          <a:solidFill>
            <a:srgbClr val="FDF1F0"/>
          </a:solidFill>
          <a:ln w="12700">
            <a:solidFill>
              <a:srgbClr val="F7D9D6"/>
            </a:solidFill>
            <a:prstDash val="solid"/>
          </a:ln>
          <a:effectLst>
            <a:outerShdw sx="100000" sy="100000" kx="0" ky="0" algn="bl" rotWithShape="0" blurRad="127000" dist="38100" dir="5400000">
              <a:srgbClr val="080C1A">
                <a:alpha val="16000"/>
              </a:srgbClr>
            </a:outerShdw>
          </a:effectLst>
        </p:spPr>
        <p:txBody>
          <a:bodyPr/>
          <a:p/>
        </p:txBody>
      </p:sp>
      <p:sp>
        <p:nvSpPr>
          <p:cNvPr id="15" name="Text 13"/>
          <p:cNvSpPr/>
          <p:nvPr/>
        </p:nvSpPr>
        <p:spPr>
          <a:xfrm>
            <a:off x="6528816" y="3813048"/>
            <a:ext cx="4754880" cy="457200"/>
          </a:xfrm>
          <a:prstGeom prst="rect">
            <a:avLst/>
          </a:prstGeom>
          <a:noFill/>
          <a:ln/>
        </p:spPr>
        <p:txBody>
          <a:bodyPr wrap="square" lIns="0" tIns="0" rIns="0" bIns="0" rtlCol="0" anchor="ctr"/>
          <a:lstStyle/>
          <a:p>
            <a:pPr indent="0" marL="0">
              <a:lnSpc>
                <a:spcPts val="1900"/>
              </a:lnSpc>
              <a:buNone/>
            </a:pPr>
            <a:r>
              <a:rPr lang="en-US" sz="1400" b="1" dirty="0">
                <a:solidFill>
                  <a:srgbClr val="14152B"/>
                </a:solidFill>
                <a:latin typeface="Space Grotesk" pitchFamily="34" charset="0"/>
                <a:ea typeface="Space Grotesk" pitchFamily="34" charset="-122"/>
                <a:cs typeface="Space Grotesk" pitchFamily="34" charset="-120"/>
              </a:rPr>
              <a:t>Nous ne chiffrons pas une économie avant de l'avoir mesurée</a:t>
            </a:r>
            <a:endParaRPr lang="en-US" sz="1400" dirty="0"/>
          </a:p>
        </p:txBody>
      </p:sp>
      <p:sp>
        <p:nvSpPr>
          <p:cNvPr id="16" name="Text 14"/>
          <p:cNvSpPr/>
          <p:nvPr/>
        </p:nvSpPr>
        <p:spPr>
          <a:xfrm>
            <a:off x="6528816" y="4343400"/>
            <a:ext cx="4754880" cy="914400"/>
          </a:xfrm>
          <a:prstGeom prst="rect">
            <a:avLst/>
          </a:prstGeom>
          <a:noFill/>
          <a:ln/>
        </p:spPr>
        <p:txBody>
          <a:bodyPr wrap="square" lIns="0" tIns="0" rIns="0" bIns="0" rtlCol="0" anchor="ctr"/>
          <a:lstStyle/>
          <a:p>
            <a:pPr indent="0" marL="0">
              <a:lnSpc>
                <a:spcPts val="1500"/>
              </a:lnSpc>
              <a:buNone/>
            </a:pPr>
            <a:r>
              <a:rPr lang="en-US" sz="1050" dirty="0">
                <a:solidFill>
                  <a:srgbClr val="4E5170"/>
                </a:solidFill>
                <a:latin typeface="Inter" pitchFamily="34" charset="0"/>
                <a:ea typeface="Inter" pitchFamily="34" charset="-122"/>
                <a:cs typeface="Inter" pitchFamily="34" charset="-120"/>
              </a:rPr>
              <a:t>Le gain d'une renégociation d'opérateur dépend de votre contrat et de votre profil d'appels. Nous le mesurons sur vos données ; nous ne l'annonçons pas d'avance.</a:t>
            </a:r>
            <a:endParaRPr lang="en-US" sz="1050" dirty="0"/>
          </a:p>
        </p:txBody>
      </p:sp>
      <p:sp>
        <p:nvSpPr>
          <p:cNvPr id="17" name="Shape 15"/>
          <p:cNvSpPr/>
          <p:nvPr/>
        </p:nvSpPr>
        <p:spPr>
          <a:xfrm>
            <a:off x="612648" y="5577840"/>
            <a:ext cx="10963656" cy="384048"/>
          </a:xfrm>
          <a:prstGeom prst="roundRect">
            <a:avLst>
              <a:gd name="adj" fmla="val 19048"/>
            </a:avLst>
          </a:prstGeom>
          <a:solidFill>
            <a:srgbClr val="14152B"/>
          </a:solidFill>
          <a:ln w="12700">
            <a:solidFill>
              <a:srgbClr val="14152B"/>
            </a:solidFill>
            <a:prstDash val="solid"/>
          </a:ln>
        </p:spPr>
        <p:txBody>
          <a:bodyPr/>
          <a:p/>
        </p:txBody>
      </p:sp>
      <p:sp>
        <p:nvSpPr>
          <p:cNvPr id="18" name="Text 16"/>
          <p:cNvSpPr/>
          <p:nvPr/>
        </p:nvSpPr>
        <p:spPr>
          <a:xfrm>
            <a:off x="932688" y="5577840"/>
            <a:ext cx="10332720" cy="384048"/>
          </a:xfrm>
          <a:prstGeom prst="rect">
            <a:avLst/>
          </a:prstGeom>
          <a:noFill/>
          <a:ln/>
        </p:spPr>
        <p:txBody>
          <a:bodyPr wrap="square" lIns="0" tIns="0" rIns="0" bIns="0" rtlCol="0" anchor="ctr"/>
          <a:lstStyle/>
          <a:p>
            <a:pPr indent="0" marL="0">
              <a:buNone/>
            </a:pPr>
            <a:r>
              <a:rPr lang="en-US" sz="1250" b="1" dirty="0">
                <a:solidFill>
                  <a:srgbClr val="FFFFFF"/>
                </a:solidFill>
                <a:latin typeface="Space Grotesk" pitchFamily="34" charset="0"/>
                <a:ea typeface="Space Grotesk" pitchFamily="34" charset="-122"/>
                <a:cs typeface="Space Grotesk" pitchFamily="34" charset="-120"/>
              </a:rPr>
              <a:t>Dans un marché où tout le monde promet de tout faire, dire non est le seul argument qui se vérifie.</a:t>
            </a:r>
            <a:endParaRPr lang="en-US" sz="1250" dirty="0"/>
          </a:p>
        </p:txBody>
      </p:sp>
      <p:sp>
        <p:nvSpPr>
          <p:cNvPr id="19" name="Shape 17"/>
          <p:cNvSpPr/>
          <p:nvPr/>
        </p:nvSpPr>
        <p:spPr>
          <a:xfrm>
            <a:off x="612648" y="6071616"/>
            <a:ext cx="10963656" cy="457200"/>
          </a:xfrm>
          <a:prstGeom prst="roundRect">
            <a:avLst>
              <a:gd name="adj" fmla="val 12000"/>
            </a:avLst>
          </a:prstGeom>
          <a:solidFill>
            <a:srgbClr val="080C1A"/>
          </a:solidFill>
          <a:ln w="12700">
            <a:solidFill>
              <a:srgbClr val="080C1A"/>
            </a:solidFill>
            <a:prstDash val="solid"/>
          </a:ln>
        </p:spPr>
        <p:txBody>
          <a:bodyPr/>
          <a:p/>
        </p:txBody>
      </p:sp>
      <p:sp>
        <p:nvSpPr>
          <p:cNvPr id="20" name="Shape 18"/>
          <p:cNvSpPr/>
          <p:nvPr/>
        </p:nvSpPr>
        <p:spPr>
          <a:xfrm>
            <a:off x="649224" y="6144768"/>
            <a:ext cx="45720" cy="310896"/>
          </a:xfrm>
          <a:prstGeom prst="roundRect">
            <a:avLst>
              <a:gd name="adj" fmla="val 40000"/>
            </a:avLst>
          </a:prstGeom>
          <a:solidFill>
            <a:srgbClr val="25E4F2"/>
          </a:solidFill>
          <a:ln w="12700">
            <a:solidFill>
              <a:srgbClr val="25E4F2"/>
            </a:solidFill>
            <a:prstDash val="solid"/>
          </a:ln>
        </p:spPr>
        <p:txBody>
          <a:bodyPr/>
          <a:p/>
        </p:txBody>
      </p:sp>
      <p:sp>
        <p:nvSpPr>
          <p:cNvPr id="21" name="Text 19"/>
          <p:cNvSpPr/>
          <p:nvPr/>
        </p:nvSpPr>
        <p:spPr>
          <a:xfrm>
            <a:off x="813816" y="6071616"/>
            <a:ext cx="10597896" cy="457200"/>
          </a:xfrm>
          <a:prstGeom prst="rect">
            <a:avLst/>
          </a:prstGeom>
          <a:noFill/>
          <a:ln/>
        </p:spPr>
        <p:txBody>
          <a:bodyPr wrap="square" lIns="0" tIns="0" rIns="0" bIns="0" rtlCol="0" anchor="ctr"/>
          <a:lstStyle/>
          <a:p>
            <a:pPr indent="0" marL="0">
              <a:buNone/>
            </a:pPr>
            <a:r>
              <a:rPr lang="en-US" sz="1100" b="1" dirty="0">
                <a:solidFill>
                  <a:srgbClr val="25E4F2"/>
                </a:solidFill>
                <a:latin typeface="Inter" pitchFamily="34" charset="0"/>
                <a:ea typeface="Inter" pitchFamily="34" charset="-122"/>
                <a:cs typeface="Inter" pitchFamily="34" charset="-120"/>
              </a:rPr>
              <a:t>→  </a:t>
            </a:r>
            <a:pPr indent="0" marL="0">
              <a:buNone/>
            </a:pPr>
            <a:r>
              <a:rPr lang="en-US" sz="1100" b="1" dirty="0">
                <a:solidFill>
                  <a:srgbClr val="ECEBF7"/>
                </a:solidFill>
                <a:latin typeface="Inter" pitchFamily="34" charset="0"/>
                <a:ea typeface="Inter" pitchFamily="34" charset="-122"/>
                <a:cs typeface="Inter" pitchFamily="34" charset="-120"/>
              </a:rPr>
              <a:t>Nous préférons perdre une affaire à la qualification </a:t>
            </a:r>
            <a:pPr indent="0" marL="0">
              <a:buNone/>
            </a:pPr>
            <a:r>
              <a:rPr lang="en-US" sz="1100" dirty="0">
                <a:solidFill>
                  <a:srgbClr val="ECEBF7"/>
                </a:solidFill>
                <a:latin typeface="Inter" pitchFamily="34" charset="0"/>
                <a:ea typeface="Inter" pitchFamily="34" charset="-122"/>
                <a:cs typeface="Inter" pitchFamily="34" charset="-120"/>
              </a:rPr>
              <a:t>que la perdre au premier mois d'exploitation.</a:t>
            </a:r>
            <a:endParaRPr lang="en-US" sz="1100" dirty="0"/>
          </a:p>
        </p:txBody>
      </p:sp>
      <p:pic>
        <p:nvPicPr>
          <p:cNvPr id="22" name="Image 0" descr="/home/claude/axit/logo/AXIT_logo/AXIT_symbole_violet-512.png">    </p:cNvPr>
          <p:cNvPicPr>
            <a:picLocks noChangeAspect="1"/>
          </p:cNvPicPr>
          <p:nvPr/>
        </p:nvPicPr>
        <p:blipFill>
          <a:blip r:embed="rId1"/>
          <a:stretch>
            <a:fillRect/>
          </a:stretch>
        </p:blipFill>
        <p:spPr>
          <a:xfrm>
            <a:off x="612648" y="6483096"/>
            <a:ext cx="219456" cy="219456"/>
          </a:xfrm>
          <a:prstGeom prst="rect">
            <a:avLst/>
          </a:prstGeom>
        </p:spPr>
      </p:pic>
      <p:sp>
        <p:nvSpPr>
          <p:cNvPr id="23" name="Text 20"/>
          <p:cNvSpPr/>
          <p:nvPr/>
        </p:nvSpPr>
        <p:spPr>
          <a:xfrm>
            <a:off x="923544" y="6565392"/>
            <a:ext cx="7315200" cy="182880"/>
          </a:xfrm>
          <a:prstGeom prst="rect">
            <a:avLst/>
          </a:prstGeom>
          <a:noFill/>
          <a:ln/>
        </p:spPr>
        <p:txBody>
          <a:bodyPr wrap="square" lIns="0" tIns="0" rIns="0" bIns="0" rtlCol="0" anchor="ctr"/>
          <a:lstStyle/>
          <a:p>
            <a:pPr indent="0" marL="0">
              <a:buNone/>
            </a:pPr>
            <a:r>
              <a:rPr lang="en-US" sz="800" b="1" dirty="0">
                <a:solidFill>
                  <a:srgbClr val="726F8C"/>
                </a:solidFill>
                <a:latin typeface="Inter" pitchFamily="34" charset="0"/>
                <a:ea typeface="Inter" pitchFamily="34" charset="-122"/>
                <a:cs typeface="Inter" pitchFamily="34" charset="-120"/>
              </a:rPr>
              <a:t>AXIT ComTrafic</a:t>
            </a:r>
            <a:pPr indent="0" marL="0">
              <a:buNone/>
            </a:pPr>
            <a:r>
              <a:rPr lang="en-US" sz="800" dirty="0">
                <a:solidFill>
                  <a:srgbClr val="8F8CA6"/>
                </a:solidFill>
                <a:latin typeface="Inter" pitchFamily="34" charset="0"/>
                <a:ea typeface="Inter" pitchFamily="34" charset="-122"/>
                <a:cs typeface="Inter" pitchFamily="34" charset="-120"/>
              </a:rPr>
              <a:t>  ·  Éditeur français depuis 1998</a:t>
            </a:r>
            <a:endParaRPr lang="en-US" sz="800" dirty="0"/>
          </a:p>
        </p:txBody>
      </p:sp>
      <p:sp>
        <p:nvSpPr>
          <p:cNvPr id="24" name="Text 21"/>
          <p:cNvSpPr/>
          <p:nvPr/>
        </p:nvSpPr>
        <p:spPr>
          <a:xfrm>
            <a:off x="10479024" y="6565392"/>
            <a:ext cx="1097280" cy="182880"/>
          </a:xfrm>
          <a:prstGeom prst="rect">
            <a:avLst/>
          </a:prstGeom>
          <a:noFill/>
          <a:ln/>
        </p:spPr>
        <p:txBody>
          <a:bodyPr wrap="square" lIns="0" tIns="0" rIns="0" bIns="0" rtlCol="0" anchor="ctr"/>
          <a:lstStyle/>
          <a:p>
            <a:pPr algn="r" indent="0" marL="0">
              <a:buNone/>
            </a:pPr>
            <a:r>
              <a:rPr lang="en-US" sz="800" dirty="0">
                <a:solidFill>
                  <a:srgbClr val="8F8CA6"/>
                </a:solidFill>
                <a:latin typeface="Space Grotesk" pitchFamily="34" charset="0"/>
                <a:ea typeface="Space Grotesk" pitchFamily="34" charset="-122"/>
                <a:cs typeface="Space Grotesk" pitchFamily="34" charset="-120"/>
              </a:rPr>
              <a:t>8 / 14</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80C1A"/>
        </a:solidFill>
      </p:bgPr>
    </p:bg>
    <p:spTree>
      <p:nvGrpSpPr>
        <p:cNvPr id="1" name=""/>
        <p:cNvGrpSpPr/>
        <p:nvPr/>
      </p:nvGrpSpPr>
      <p:grpSpPr>
        <a:xfrm>
          <a:off x="0" y="0"/>
          <a:ext cx="0" cy="0"/>
          <a:chOff x="0" y="0"/>
          <a:chExt cx="0" cy="0"/>
        </a:xfrm>
      </p:grpSpPr>
      <p:sp>
        <p:nvSpPr>
          <p:cNvPr id="2" name="Text 0"/>
          <p:cNvSpPr/>
          <p:nvPr/>
        </p:nvSpPr>
        <p:spPr>
          <a:xfrm>
            <a:off x="612648" y="2148840"/>
            <a:ext cx="10963656" cy="320040"/>
          </a:xfrm>
          <a:prstGeom prst="rect">
            <a:avLst/>
          </a:prstGeom>
          <a:noFill/>
          <a:ln/>
        </p:spPr>
        <p:txBody>
          <a:bodyPr wrap="square" lIns="0" tIns="0" rIns="0" bIns="0" rtlCol="0" anchor="ctr"/>
          <a:lstStyle/>
          <a:p>
            <a:pPr indent="0" marL="0">
              <a:buNone/>
            </a:pPr>
            <a:r>
              <a:rPr lang="en-US" sz="1100" b="1" spc="200" kern="0" dirty="0">
                <a:solidFill>
                  <a:srgbClr val="25E4F2"/>
                </a:solidFill>
                <a:latin typeface="Space Grotesk" pitchFamily="34" charset="0"/>
                <a:ea typeface="Space Grotesk" pitchFamily="34" charset="-122"/>
                <a:cs typeface="Space Grotesk" pitchFamily="34" charset="-120"/>
              </a:rPr>
              <a:t>SECTION 3</a:t>
            </a:r>
            <a:endParaRPr lang="en-US" sz="1100" dirty="0"/>
          </a:p>
        </p:txBody>
      </p:sp>
      <p:sp>
        <p:nvSpPr>
          <p:cNvPr id="3" name="Text 1"/>
          <p:cNvSpPr/>
          <p:nvPr/>
        </p:nvSpPr>
        <p:spPr>
          <a:xfrm>
            <a:off x="612648" y="2514600"/>
            <a:ext cx="9601200" cy="868680"/>
          </a:xfrm>
          <a:prstGeom prst="rect">
            <a:avLst/>
          </a:prstGeom>
          <a:noFill/>
          <a:ln/>
        </p:spPr>
        <p:txBody>
          <a:bodyPr wrap="square" lIns="0" tIns="0" rIns="0" bIns="0" rtlCol="0" anchor="ctr"/>
          <a:lstStyle/>
          <a:p>
            <a:pPr indent="0" marL="0">
              <a:buNone/>
            </a:pPr>
            <a:r>
              <a:rPr lang="en-US" sz="4000" b="1" dirty="0">
                <a:solidFill>
                  <a:srgbClr val="FFFFFF"/>
                </a:solidFill>
                <a:latin typeface="Space Grotesk" pitchFamily="34" charset="0"/>
                <a:ea typeface="Space Grotesk" pitchFamily="34" charset="-122"/>
                <a:cs typeface="Space Grotesk" pitchFamily="34" charset="-120"/>
              </a:rPr>
              <a:t>Vos données</a:t>
            </a:r>
            <a:endParaRPr lang="en-US" sz="4000" dirty="0"/>
          </a:p>
          <a:p>
            <a:pPr indent="0" marL="0">
              <a:buNone/>
            </a:pPr>
            <a:r>
              <a:rPr lang="en-US" sz="4000" b="1" dirty="0">
                <a:solidFill>
                  <a:srgbClr val="FFFFFF"/>
                </a:solidFill>
                <a:latin typeface="Space Grotesk" pitchFamily="34" charset="0"/>
                <a:ea typeface="Space Grotesk" pitchFamily="34" charset="-122"/>
                <a:cs typeface="Space Grotesk" pitchFamily="34" charset="-120"/>
              </a:rPr>
              <a:t>restent chez vous</a:t>
            </a:r>
            <a:endParaRPr lang="en-US" sz="4000" dirty="0"/>
          </a:p>
        </p:txBody>
      </p:sp>
      <p:sp>
        <p:nvSpPr>
          <p:cNvPr id="4" name="Text 2"/>
          <p:cNvSpPr/>
          <p:nvPr/>
        </p:nvSpPr>
        <p:spPr>
          <a:xfrm>
            <a:off x="612648" y="3493008"/>
            <a:ext cx="9144000" cy="548640"/>
          </a:xfrm>
          <a:prstGeom prst="rect">
            <a:avLst/>
          </a:prstGeom>
          <a:noFill/>
          <a:ln/>
        </p:spPr>
        <p:txBody>
          <a:bodyPr wrap="square" lIns="0" tIns="0" rIns="0" bIns="0" rtlCol="0" anchor="ctr"/>
          <a:lstStyle/>
          <a:p>
            <a:pPr indent="0" marL="0">
              <a:lnSpc>
                <a:spcPts val="1900"/>
              </a:lnSpc>
              <a:buNone/>
            </a:pPr>
            <a:r>
              <a:rPr lang="en-US" sz="1350" dirty="0">
                <a:solidFill>
                  <a:srgbClr val="A9AECE"/>
                </a:solidFill>
                <a:latin typeface="Inter" pitchFamily="34" charset="0"/>
                <a:ea typeface="Inter" pitchFamily="34" charset="-122"/>
                <a:cs typeface="Inter" pitchFamily="34" charset="-120"/>
              </a:rPr>
              <a:t>Un relevé d'appels dit qui a parlé à qui, et quand. C'est une donnée personnelle.</a:t>
            </a:r>
            <a:endParaRPr lang="en-US" sz="1350" dirty="0"/>
          </a:p>
        </p:txBody>
      </p:sp>
      <p:sp>
        <p:nvSpPr>
          <p:cNvPr id="5" name="Shape 3"/>
          <p:cNvSpPr/>
          <p:nvPr/>
        </p:nvSpPr>
        <p:spPr>
          <a:xfrm>
            <a:off x="612648" y="4206240"/>
            <a:ext cx="1280160" cy="45720"/>
          </a:xfrm>
          <a:prstGeom prst="roundRect">
            <a:avLst>
              <a:gd name="adj" fmla="val 40000"/>
            </a:avLst>
          </a:prstGeom>
          <a:solidFill>
            <a:srgbClr val="25E4F2"/>
          </a:solidFill>
          <a:ln w="12700">
            <a:solidFill>
              <a:srgbClr val="25E4F2"/>
            </a:solidFill>
            <a:prstDash val="solid"/>
          </a:ln>
        </p:spPr>
        <p:txBody>
          <a:bodyPr/>
          <a:p/>
        </p:txBody>
      </p:sp>
      <p:sp>
        <p:nvSpPr>
          <p:cNvPr id="6" name="Text 4"/>
          <p:cNvSpPr/>
          <p:nvPr/>
        </p:nvSpPr>
        <p:spPr>
          <a:xfrm>
            <a:off x="9144000" y="2148840"/>
            <a:ext cx="2432304" cy="320040"/>
          </a:xfrm>
          <a:prstGeom prst="rect">
            <a:avLst/>
          </a:prstGeom>
          <a:noFill/>
          <a:ln/>
        </p:spPr>
        <p:txBody>
          <a:bodyPr wrap="square" lIns="0" tIns="0" rIns="0" bIns="0" rtlCol="0" anchor="ctr"/>
          <a:lstStyle/>
          <a:p>
            <a:pPr algn="r" indent="0" marL="0">
              <a:buNone/>
            </a:pPr>
            <a:r>
              <a:rPr lang="en-US" sz="1100" dirty="0">
                <a:solidFill>
                  <a:srgbClr val="6E7398"/>
                </a:solidFill>
                <a:latin typeface="Space Grotesk" pitchFamily="34" charset="0"/>
                <a:ea typeface="Space Grotesk" pitchFamily="34" charset="-122"/>
                <a:cs typeface="Space Grotesk" pitchFamily="34" charset="-120"/>
              </a:rPr>
              <a:t>03 · VOS DONNÉES</a:t>
            </a:r>
            <a:endParaRPr lang="en-US" sz="1100" dirty="0"/>
          </a:p>
        </p:txBody>
      </p:sp>
      <p:pic>
        <p:nvPicPr>
          <p:cNvPr id="7" name="Image 0" descr="/home/claude/axit/logo/AXIT_logo/AXIT_logo_blanc.png">    </p:cNvPr>
          <p:cNvPicPr>
            <a:picLocks noChangeAspect="1"/>
          </p:cNvPicPr>
          <p:nvPr/>
        </p:nvPicPr>
        <p:blipFill>
          <a:blip r:embed="rId1"/>
          <a:stretch>
            <a:fillRect/>
          </a:stretch>
        </p:blipFill>
        <p:spPr>
          <a:xfrm>
            <a:off x="612648" y="6382512"/>
            <a:ext cx="1059332" cy="256032"/>
          </a:xfrm>
          <a:prstGeom prst="rect">
            <a:avLst/>
          </a:prstGeom>
        </p:spPr>
      </p:pic>
      <p:sp>
        <p:nvSpPr>
          <p:cNvPr id="8" name="Text 5"/>
          <p:cNvSpPr/>
          <p:nvPr/>
        </p:nvSpPr>
        <p:spPr>
          <a:xfrm>
            <a:off x="10479024" y="6528816"/>
            <a:ext cx="1097280" cy="228600"/>
          </a:xfrm>
          <a:prstGeom prst="rect">
            <a:avLst/>
          </a:prstGeom>
          <a:noFill/>
          <a:ln/>
        </p:spPr>
        <p:txBody>
          <a:bodyPr wrap="square" lIns="0" tIns="0" rIns="0" bIns="0" rtlCol="0" anchor="ctr"/>
          <a:lstStyle/>
          <a:p>
            <a:pPr algn="r" indent="0" marL="0">
              <a:buNone/>
            </a:pPr>
            <a:r>
              <a:rPr lang="en-US" sz="800" dirty="0">
                <a:solidFill>
                  <a:srgbClr val="5F6488"/>
                </a:solidFill>
                <a:latin typeface="Space Grotesk" pitchFamily="34" charset="0"/>
                <a:ea typeface="Space Grotesk" pitchFamily="34" charset="-122"/>
                <a:cs typeface="Space Grotesk" pitchFamily="34" charset="-120"/>
              </a:rPr>
              <a:t>9 / 14</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AXIT ComTrafic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AXIT ComTrafic — qui nous sommes</dc:title>
  <dc:subject>PptxGenJS Presentation</dc:subject>
  <dc:creator>AXIT ComTrafic</dc:creator>
  <cp:lastModifiedBy>AXIT ComTrafic</cp:lastModifiedBy>
  <cp:revision>1</cp:revision>
  <dcterms:created xsi:type="dcterms:W3CDTF">2026-08-17T09:14:28Z</dcterms:created>
  <dcterms:modified xsi:type="dcterms:W3CDTF">2026-08-17T09:14:28Z</dcterms:modified>
</cp:coreProperties>
</file>