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Deg" Type="http://schemas.openxmlformats.org/officeDocument/2006/relationships/image" Target="../media/degradeSignalPlus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rotWithShape="1">
          <a:blip r:embed="rIdDeg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85800" y="45720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spc="100" kern="0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AXIT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554480" y="512064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E9D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COMTRAFIC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1234440"/>
            <a:ext cx="10817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80" kern="0" dirty="0">
                <a:solidFill>
                  <a:srgbClr val="5AEDF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ÉDITEUR FRANÇAIS DEPUIS 1998 · 28 ANS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8778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PBX Interface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685800" y="3218688"/>
            <a:ext cx="9052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EDE6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Votre téléphonie enregistre tout depuis des années. Ce qui vous manquait n’était pas la mesure — c’était le droit d’y toucher. PBX Interface vous ouvre ce droit, quelle que soit la marque de votre installation.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85800" y="4572000"/>
            <a:ext cx="541325" cy="329184"/>
          </a:xfrm>
          <a:prstGeom prst="roundRect">
            <a:avLst>
              <a:gd name="adj" fmla="val 50000"/>
            </a:avLst>
          </a:prstGeom>
          <a:solidFill>
            <a:srgbClr val="4A1D93"/>
          </a:solidFill>
          <a:ln w="12700">
            <a:solidFill>
              <a:srgbClr val="4A1D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4572000"/>
            <a:ext cx="54132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Wazo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373429" y="4572000"/>
            <a:ext cx="460858" cy="329184"/>
          </a:xfrm>
          <a:prstGeom prst="roundRect">
            <a:avLst>
              <a:gd name="adj" fmla="val 50000"/>
            </a:avLst>
          </a:prstGeom>
          <a:solidFill>
            <a:srgbClr val="4A1D93"/>
          </a:solidFill>
          <a:ln w="12700">
            <a:solidFill>
              <a:srgbClr val="4A1D9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73429" y="4572000"/>
            <a:ext cx="46085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3CX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980590" y="4572000"/>
            <a:ext cx="702259" cy="329184"/>
          </a:xfrm>
          <a:prstGeom prst="roundRect">
            <a:avLst>
              <a:gd name="adj" fmla="val 50000"/>
            </a:avLst>
          </a:prstGeom>
          <a:solidFill>
            <a:srgbClr val="4A1D93"/>
          </a:solidFill>
          <a:ln w="12700">
            <a:solidFill>
              <a:srgbClr val="4A1D9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80590" y="4572000"/>
            <a:ext cx="702259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Wildix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829154" y="4572000"/>
            <a:ext cx="782726" cy="329184"/>
          </a:xfrm>
          <a:prstGeom prst="roundRect">
            <a:avLst>
              <a:gd name="adj" fmla="val 50000"/>
            </a:avLst>
          </a:prstGeom>
          <a:solidFill>
            <a:srgbClr val="4A1D93"/>
          </a:solidFill>
          <a:ln w="12700">
            <a:solidFill>
              <a:srgbClr val="4A1D9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829154" y="4572000"/>
            <a:ext cx="7827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FreePBX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758184" y="4572000"/>
            <a:ext cx="2311603" cy="329184"/>
          </a:xfrm>
          <a:prstGeom prst="roundRect">
            <a:avLst>
              <a:gd name="adj" fmla="val 50000"/>
            </a:avLst>
          </a:prstGeom>
          <a:solidFill>
            <a:srgbClr val="4A1D93"/>
          </a:solidFill>
          <a:ln w="12700">
            <a:solidFill>
              <a:srgbClr val="4A1D9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58184" y="4572000"/>
            <a:ext cx="231160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feuille de route ouverte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349240"/>
            <a:ext cx="10817352" cy="0"/>
          </a:xfrm>
          <a:prstGeom prst="line">
            <a:avLst/>
          </a:prstGeom>
          <a:noFill/>
          <a:ln w="12700">
            <a:solidFill>
              <a:srgbClr val="4A1D9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5486400"/>
            <a:ext cx="108173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E8E0F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Présentation destinée aux organisations utilisatrices — entreprises, collectivités, établissements</a:t>
            </a:r>
            <a:endParaRPr lang="en-US" sz="11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E8E0F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AXIT ComTrafic · août 2026 · fmaamar@comtrafic.com · 06 24 25 73 70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FRANCHISE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Ce que nous ne promettons jamais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Quatre frontières, écrites une fois pour toutes. Dire non à un coût — c’est ce qui rend crédible tout le reste.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212848"/>
            <a:ext cx="5271516" cy="1207008"/>
          </a:xfrm>
          <a:prstGeom prst="roundRect">
            <a:avLst>
              <a:gd name="adj" fmla="val 6818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05256" y="23957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2377440"/>
            <a:ext cx="44851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Toutes les fonctions sur tout matériel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34440" y="2724912"/>
            <a:ext cx="44851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 que votre système laisse modifier dépend de sa marque et de sa version. Nous qualifions votre parc par écrit, avant la proposition, et la liste comporte des non.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231636" y="2212848"/>
            <a:ext cx="5271516" cy="1207008"/>
          </a:xfrm>
          <a:prstGeom prst="roundRect">
            <a:avLst>
              <a:gd name="adj" fmla="val 6818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51092" y="23957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780276" y="2377440"/>
            <a:ext cx="44851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Une certification HDS ou SecNumCloud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80276" y="2724912"/>
            <a:ext cx="44851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Ces référentiels qualifient un hébergeur, pas un éditeur. Nous nous installons dans un périmètre déjà qualifié — c’est plus modeste, et c’est vérifiable.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84448"/>
            <a:ext cx="5271516" cy="1207008"/>
          </a:xfrm>
          <a:prstGeom prst="roundRect">
            <a:avLst>
              <a:gd name="adj" fmla="val 6818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" y="37673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234440" y="3749040"/>
            <a:ext cx="44851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Un chiffrage d’économie avant analyse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34440" y="4096512"/>
            <a:ext cx="44851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gain d’une renégociation dépend de votre contrat. Nous le mesurons sur vos données, nous ne l’annonçons pas.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1636" y="3584448"/>
            <a:ext cx="5271516" cy="1207008"/>
          </a:xfrm>
          <a:prstGeom prst="roundRect">
            <a:avLst>
              <a:gd name="adj" fmla="val 6818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51092" y="37673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780276" y="3749040"/>
            <a:ext cx="44851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L’émission de vos factures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80276" y="4096512"/>
            <a:ext cx="44851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Nous produisons le document de refacturation et son détail. L’émission au sens fiscal reste à votre chaîne comptable.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85800" y="5102352"/>
            <a:ext cx="10817352" cy="640080"/>
          </a:xfrm>
          <a:prstGeom prst="roundRect">
            <a:avLst>
              <a:gd name="adj" fmla="val 11429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6968" y="5102352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E4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89304" y="5148072"/>
            <a:ext cx="9948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promesse non tenue ne se découvre pas en réunion de suivi. Elle se découvre à la mise en service — c’est pour ça que la qualification vient avant la proposition, et qu’elle est gratuite.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 VOUS AVEZ EN FACE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Vingt-huit ans, un seul métier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Deux personnes joignables, et deux parcours qui ne se remplacent pas.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2212848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1998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85800" y="279806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80" kern="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ÉDITEUR, PAS REVENDEUR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85800" y="306324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gestion financière des télécoms depuis vingt-huit ans. Trois bascules technologiques traversées sans changer de sujet.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337560" y="2212848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49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337560" y="279806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80" kern="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 D’ÉDITION CUMULÉS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337560" y="306324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Philippe Prost écrit ce logiciel depuis 1998. Farid Maamar est dans l’édition télécom depuis vingt et un ans.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89320" y="2212848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5989320" y="279806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80" kern="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CONSTRUCTEUR DERRIÈRE NOUS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989320" y="306324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Nous n’appartenons à aucune marque de téléphonie et n’en revendons aucune. La feuille de route est la nôtre.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641080" y="2212848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100 %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8641080" y="279806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80" kern="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VENTE INDIRECTE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641080" y="306324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Vous achetez par votre intégrateur, jamais chez nous. C’est écrit au contrat, et c’est ce qui protège votre relation.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5800" y="4041648"/>
            <a:ext cx="10817352" cy="1481328"/>
          </a:xfrm>
          <a:prstGeom prst="roundRect">
            <a:avLst>
              <a:gd name="adj" fmla="val 5556"/>
            </a:avLst>
          </a:prstGeom>
          <a:solidFill>
            <a:srgbClr val="F8F7FC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96696" y="4224528"/>
            <a:ext cx="10195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Ce que vingt-huit ans changent le jour où vous nous appelez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96696" y="460857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234440" y="4608576"/>
            <a:ext cx="4485132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Votre matériel, nous l’avons déjà rencontré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nous savons ce qu’il expose et ce qu’il cache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96696" y="509219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1234440" y="5092192"/>
            <a:ext cx="4485132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Votre installation ne devient pas orpheline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nous avons déjà repris des parcs abandonnés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451092" y="460857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688836" y="4608576"/>
            <a:ext cx="4485132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Nous vous disons non avant de vous vendre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une promesse découverte à la mise en service coûte cher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51092" y="509219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688836" y="5092192"/>
            <a:ext cx="4485132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logiciel tourne chez vous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en licence définitive, même si nous disparaissons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85800" y="5669280"/>
            <a:ext cx="10817352" cy="512064"/>
          </a:xfrm>
          <a:prstGeom prst="roundRect">
            <a:avLst>
              <a:gd name="adj" fmla="val 14286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86968" y="5669280"/>
            <a:ext cx="365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289304" y="5715000"/>
            <a:ext cx="99486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logiciel récent peut être brillant. Il ne peut pas avoir vu vingt-huit ans de matériels.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62872" y="-1280160"/>
            <a:ext cx="5486400" cy="5486400"/>
          </a:xfrm>
          <a:prstGeom prst="roundRect">
            <a:avLst>
              <a:gd name="adj" fmla="val 50000"/>
            </a:avLst>
          </a:prstGeom>
          <a:solidFill>
            <a:srgbClr val="121834"/>
          </a:solidFill>
          <a:ln w="12700">
            <a:solidFill>
              <a:srgbClr val="12183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3716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8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SUITE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85800" y="1783080"/>
            <a:ext cx="76809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Trente minutes suffisent</a:t>
            </a:r>
            <a:endParaRPr lang="en-US" sz="36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pour savoir si c’est faisable</a:t>
            </a:r>
            <a:endParaRPr lang="en-US" sz="36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chez vous.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85800" y="38862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marque de votre installation, le nombre de sites, ce que vous cherchez à savoir. Nous vous répondons par écrit : ce qui est raccordable en l’état, ce qui demande une étude, et ce qui ne se fera pas. C’est gratuit, et ça comporte des non.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85800" y="5029200"/>
            <a:ext cx="10817352" cy="0"/>
          </a:xfrm>
          <a:prstGeom prst="line">
            <a:avLst/>
          </a:prstGeom>
          <a:noFill/>
          <a:ln w="12700">
            <a:solidFill>
              <a:srgbClr val="1D254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5230368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Farid Maamar
</a:t>
            </a:r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Direction · développement commercial</a:t>
            </a:r>
            <a:endParaRPr lang="en-US" sz="13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fmaamar@comtrafic.com · 06 24 25 73 70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40680" y="5230368"/>
            <a:ext cx="4023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Philippe Prost
</a:t>
            </a:r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Direction technique</a:t>
            </a:r>
            <a:endParaRPr lang="en-US" sz="13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php@comtrafic.com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11312" y="5230368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B98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Réponse sous 4 heures ouvrées</a:t>
            </a:r>
            <a:endParaRPr lang="en-US" sz="1000" dirty="0"/>
          </a:p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B98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Nous ne vendons jamais en direct :</a:t>
            </a:r>
            <a:endParaRPr lang="en-US" sz="1000" dirty="0"/>
          </a:p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B98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l’installation est faite par votre intégrateur.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POINT DE DÉPART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Le compteur est déjà là. La clé, non.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Votre système téléphonique enregistre chaque appel depuis le jour de son installation, et il sait déjà tout modifier. Personne ne vous en a jamais donné l’accès.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084832"/>
            <a:ext cx="5271516" cy="3108960"/>
          </a:xfrm>
          <a:prstGeom prst="roundRect">
            <a:avLst>
              <a:gd name="adj" fmla="val 2647"/>
            </a:avLst>
          </a:prstGeom>
          <a:solidFill>
            <a:srgbClr val="FDF1F0"/>
          </a:solidFill>
          <a:ln w="12700">
            <a:solidFill>
              <a:srgbClr val="F7D9D6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304288"/>
            <a:ext cx="47228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COMPTEUR FERMÉ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197864" y="2697480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L’annuaire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un nom à corriger : une demande.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60120" y="3052572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197864" y="3052572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postes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rattacher un poste à un service : une demande.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60120" y="3407664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197864" y="3407664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plages horaires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décaler une ouverture : une demande.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960120" y="3762756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197864" y="3762756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tarifs opérateur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rarement à jour, jamais vérifiés.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960120" y="4117848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197864" y="4117848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coût par service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introuvable.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60120" y="4472940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C027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1197864" y="4472940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trace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qui a changé quoi ? Personne ne le sait.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31636" y="2084832"/>
            <a:ext cx="5271516" cy="3108960"/>
          </a:xfrm>
          <a:prstGeom prst="roundRect">
            <a:avLst>
              <a:gd name="adj" fmla="val 2647"/>
            </a:avLst>
          </a:prstGeom>
          <a:solidFill>
            <a:srgbClr val="E9F7F0"/>
          </a:solidFill>
          <a:ln w="12700">
            <a:solidFill>
              <a:srgbClr val="CDEBDD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505956" y="2304288"/>
            <a:ext cx="47228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COMPTEUR OUVERT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505956" y="2697480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743700" y="2697480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L’annuaire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vous le tenez à jour, en direct.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505956" y="3052572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743700" y="3052572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postes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vous les rattachez au bon service.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505956" y="3407664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743700" y="3407664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plages horaires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vous les décalez le matin même.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505956" y="3762756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6743700" y="3762756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tarifs opérateur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vous les corrigez quand ils changent.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505956" y="4117848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6743700" y="4117848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coût par service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il s’affiche, et il se refacture.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505956" y="4472940"/>
            <a:ext cx="201168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743700" y="4472940"/>
            <a:ext cx="4485132" cy="227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b="1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trace</a:t>
            </a:r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chaque action est signée et datée.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685800" y="5376672"/>
            <a:ext cx="10817352" cy="566928"/>
          </a:xfrm>
          <a:prstGeom prst="roundRect">
            <a:avLst>
              <a:gd name="adj" fmla="val 12903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86968" y="5376672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289304" y="5422392"/>
            <a:ext cx="9948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 ne sont pas de nouvelles fonctions. Ce sont vos droits, enfin ouverts — et votre intégrateur garde la clé complète.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MÉCANISME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 clé existait. Elle n’était pas partageable.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Votre système sait déléguer depuis toujours. Il manquait l’écran pour en découper une part sans tout vous ouvrir.</a:t>
            </a:r>
            <a:endParaRPr lang="en-US" sz="13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139696"/>
          <a:ext cx="10817352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3840480"/>
                <a:gridCol w="3959352"/>
              </a:tblGrid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QUI</a:t>
                      </a:r>
                      <a:endParaRPr lang="en-US" sz="9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CE QU’IL VOIT</a:t>
                      </a:r>
                      <a:endParaRPr lang="en-US" sz="9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CE QU’IL PEUT CHANGER</a:t>
                      </a:r>
                      <a:endParaRPr lang="en-US" sz="9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L’accueil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L’annuaire et les postes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Un nom, un numéro, un renvoi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La comptabilité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Les consommations et les coûts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Rien sur la configuration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Le responsable de site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Son site, pas les autres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Les plages horaires de son site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La direction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Tous les sites, consolidés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Les tarifs et les seuils d’alerte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Votre intégrateur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Tout, configuration comprise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Tout — et chaque action est tracée</a:t>
                      </a:r>
                      <a:endParaRPr lang="en-US" sz="11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46304" marR="146304" marT="91440" marB="91440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685800" y="4846320"/>
            <a:ext cx="10817352" cy="566928"/>
          </a:xfrm>
          <a:prstGeom prst="roundRect">
            <a:avLst>
              <a:gd name="adj" fmla="val 12903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86968" y="4846320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89304" y="4892040"/>
            <a:ext cx="9948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Chaque action laisse une trace nominative — qui a changé quoi, et quand. C’est ce qui rend la délégation acceptable, pour vous comme pour celui qui maintient l’installation.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85800" y="5541264"/>
            <a:ext cx="10817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clé complète reste à votre intégrateur. La vôtre est découpée à votre mesure : ce qui vous regarde, et rien d’autre.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BÉNÉFICE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Quatre droits que vous n’aviez pas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Quatre gestes qui passaient par une demande, et qui deviennent les vôtres.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212848"/>
            <a:ext cx="2622042" cy="2514600"/>
          </a:xfrm>
          <a:prstGeom prst="roundRect">
            <a:avLst>
              <a:gd name="adj" fmla="val 3273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05256" y="2432304"/>
            <a:ext cx="218313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· VOIR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905256" y="2743200"/>
            <a:ext cx="218313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Vos consommations en direct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05256" y="3493008"/>
            <a:ext cx="218313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 appelle, combien de temps, vers où, pour quel coût. Aujourd’hui, pas le mois prochain.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417570" y="2212848"/>
            <a:ext cx="2622042" cy="2514600"/>
          </a:xfrm>
          <a:prstGeom prst="roundRect">
            <a:avLst>
              <a:gd name="adj" fmla="val 3273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7026" y="2432304"/>
            <a:ext cx="218313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CHANGER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37026" y="2743200"/>
            <a:ext cx="218313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Vos paramètres, sans ticket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37026" y="3493008"/>
            <a:ext cx="218313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L’annuaire, les numéros de postes, les plages horaires, les tarifs opérateur. Depuis votre navigateur.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49340" y="2212848"/>
            <a:ext cx="2622042" cy="2514600"/>
          </a:xfrm>
          <a:prstGeom prst="roundRect">
            <a:avLst>
              <a:gd name="adj" fmla="val 3273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68796" y="2432304"/>
            <a:ext cx="218313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· RÉPARTIR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68796" y="2743200"/>
            <a:ext cx="218313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Le coût là où il est né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368796" y="3493008"/>
            <a:ext cx="218313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 service, par site, par personne. Le document de refacturation se prépare seul, chaque mois.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881110" y="2212848"/>
            <a:ext cx="2622042" cy="2514600"/>
          </a:xfrm>
          <a:prstGeom prst="roundRect">
            <a:avLst>
              <a:gd name="adj" fmla="val 3273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00566" y="2432304"/>
            <a:ext cx="218313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· SURVEILLER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9100566" y="2743200"/>
            <a:ext cx="218313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L’état de votre système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100566" y="3493008"/>
            <a:ext cx="218313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bilan de santé, le journal des actions, et l’alerte le jour où une ligne se tait.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85800" y="4956048"/>
            <a:ext cx="10817352" cy="676656"/>
          </a:xfrm>
          <a:prstGeom prst="roundRect">
            <a:avLst>
              <a:gd name="adj" fmla="val 10811"/>
            </a:avLst>
          </a:prstGeom>
          <a:solidFill>
            <a:srgbClr val="121834"/>
          </a:solidFill>
          <a:ln w="12700">
            <a:solidFill>
              <a:srgbClr val="1D25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6968" y="4956048"/>
            <a:ext cx="3657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E4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89304" y="5001768"/>
            <a:ext cx="99486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Réserve importante : tous les matériels n’ouvrent pas les mêmes droits. Ce que le vôtre laisse déléguer dépend de sa marque et de sa version — nous qualifions votre parc par écrit, avant toute proposition.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3A6C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 QUE VINGT-HUIT ANS ONT PRODUIT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Simple, robuste, efficace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simplicité n’est pas un point de départ. C’est ce qui reste quand on a retiré, version après version, tout ce qui ne servait pas.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212848"/>
            <a:ext cx="3471672" cy="3090672"/>
          </a:xfrm>
          <a:prstGeom prst="roundRect">
            <a:avLst>
              <a:gd name="adj" fmla="val 2663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23544" y="2432304"/>
            <a:ext cx="1007669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23544" y="2432304"/>
            <a:ext cx="100766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· Simple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23544" y="2816352"/>
            <a:ext cx="29961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Un seul écran, un seul geste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23544" y="362102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161288" y="362102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Raccordement en quelques minutes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923544" y="3926840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161288" y="3926840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 agent à installer sur le serveur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23544" y="423265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161288" y="4232656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 tunnel entrant à ouvrir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923544" y="453847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161288" y="4538472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100 % navigateur, rien sur les postes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58640" y="2212848"/>
            <a:ext cx="3471672" cy="3090672"/>
          </a:xfrm>
          <a:prstGeom prst="roundRect">
            <a:avLst>
              <a:gd name="adj" fmla="val 2663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96384" y="2432304"/>
            <a:ext cx="1082650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96384" y="2432304"/>
            <a:ext cx="10826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Robuste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596384" y="2816352"/>
            <a:ext cx="29961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Écrit en 1998, jamais réécrit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4596384" y="362102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834128" y="362102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Aucune dépendance à un constructeur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96384" y="3926840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834128" y="3926840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Installé chez vous, derrière votre pare-feu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96384" y="441045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34128" y="4410456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licence définitive, il fonctionne indéfiniment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596384" y="489407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34128" y="4894072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Mots de passe hachés, 2FA, isolation stricte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31480" y="2212848"/>
            <a:ext cx="3471672" cy="3090672"/>
          </a:xfrm>
          <a:prstGeom prst="roundRect">
            <a:avLst>
              <a:gd name="adj" fmla="val 2663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269224" y="2432304"/>
            <a:ext cx="1157630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69224" y="2432304"/>
            <a:ext cx="115763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· Efficace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8269224" y="2816352"/>
            <a:ext cx="29961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Chaque écran produit quelque chose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8269224" y="362102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506968" y="362102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Bilan de santé et rapport d’intervention en PDF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269224" y="4104640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506968" y="4104640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Journal d’actions opposable à un auditeur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8269224" y="441045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8506968" y="4410456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Alertes avec seuils, poussées vers vos tickets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8269224" y="489407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8506968" y="4894072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espace par site, avec ses propres droits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685800" y="5449824"/>
            <a:ext cx="10817352" cy="566928"/>
          </a:xfrm>
          <a:prstGeom prst="roundRect">
            <a:avLst>
              <a:gd name="adj" fmla="val 12903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86968" y="5449824"/>
            <a:ext cx="365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289304" y="5495544"/>
            <a:ext cx="9948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C’est ce que devrait vouloir dire « nouvelle génération » : pas un produit neuf qui doit encore apprendre ce qui casse, mais un produit ancien dont on a enlevé tout ce qui pesait.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 QUE CONTIENT VOTRE ESPACE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Consulter, modifier, analyser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Trois usages sur un seul socle. Le premier marche partout, le deuxième dépend de votre matériel, le troisième s’ajoute par-dessus.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212848"/>
            <a:ext cx="3471672" cy="3127248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23544" y="2432304"/>
            <a:ext cx="2996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spc="100" kern="0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 TOUS LES SYSTÈMES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23544" y="2852928"/>
            <a:ext cx="2996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Vous consultez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23544" y="334670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161288" y="334670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journal des communications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23544" y="3652520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161288" y="3652520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bilan de santé du système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23544" y="395833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161288" y="3958336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journal d’actions nominatif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923544" y="426415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161288" y="4264152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L’annuaire : postes, usagers, services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23544" y="4569968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F8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161288" y="4569968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alertes : injoignabilité, silence CDR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358640" y="2212848"/>
            <a:ext cx="3471672" cy="3127248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596384" y="2432304"/>
            <a:ext cx="2996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spc="10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SELON LE MODÈLE ET LA VERSION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96384" y="2852928"/>
            <a:ext cx="2996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Vous modifiez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4596384" y="334670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834128" y="334670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L’annuaire et les usagers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96384" y="3652520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834128" y="3652520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numéros de postes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96384" y="395833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34128" y="3958336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plages horaires et jours fériés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596384" y="426415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34128" y="4264152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renvois et messages d’accueil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96384" y="4569968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834128" y="4569968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tarifs opérateur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31480" y="2212848"/>
            <a:ext cx="3471672" cy="3127248"/>
          </a:xfrm>
          <a:prstGeom prst="roundRect">
            <a:avLst>
              <a:gd name="adj" fmla="val 2632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69224" y="2432304"/>
            <a:ext cx="2996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spc="100" kern="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 N’EST PAS PBX INTERFACE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269224" y="2852928"/>
            <a:ext cx="2996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Vous analysez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8269224" y="334670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506968" y="334670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coût par service, site, poste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269224" y="3652520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8506968" y="3652520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refacturation entre services et tiers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8269224" y="3958336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8506968" y="3958336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simulation d’un autre opérateur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8269224" y="4264152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506968" y="4264152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qualité d’accueil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8269224" y="4569968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8506968" y="4569968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45 rapports et l’assistant en français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685800" y="5486400"/>
            <a:ext cx="10817352" cy="512064"/>
          </a:xfrm>
          <a:prstGeom prst="roundRect">
            <a:avLst>
              <a:gd name="adj" fmla="val 14286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86968" y="5486400"/>
            <a:ext cx="365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289304" y="5532120"/>
            <a:ext cx="99486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Comtrafic X est une autre solution, qui se greffe sur le même socle : le raccordement se fait une seule fois.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RÈGLE, ÉCRITE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Ce qui marche partout, et ce qui se qualifie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Nous publions la matrice complète fonction × modèle. Elle comporte des non, et c’est ce qui la rend utile.</a:t>
            </a:r>
            <a:endParaRPr lang="en-US" sz="13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103120"/>
          <a:ext cx="10817352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3474720"/>
                <a:gridCol w="1737360"/>
                <a:gridCol w="1764792"/>
              </a:tblGrid>
              <a:tr h="2926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FONCTION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QUI S’EN SERT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TOUS SYSTÈMES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spc="100" kern="0" dirty="0">
                          <a:solidFill>
                            <a:srgbClr val="726F8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SELON LE MODÈLE</a:t>
                      </a:r>
                      <a:endParaRPr lang="en-US" sz="9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Journal des communications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Direction, DAF, exploitation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0F8A54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Oui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Bilan de santé du système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DSI, intégrateur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0F8A54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Oui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Journal d’actions nominatif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DSI, RSSI, audit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0F8A54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Oui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Consultation de l’annuaire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Tout le monde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0F8A54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Oui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Modification de l’annuaire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Assistante, RH, DSI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À qualifier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Numéros de postes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DSI, exploitation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À qualifier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Plages horaires et renvois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Accueil, direction de site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À qualifier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46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Tarifs opérateur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DAF, contrôle de gestion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4152B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—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B21C9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À qualifier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5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7FC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685800" y="5285232"/>
            <a:ext cx="10817352" cy="512064"/>
          </a:xfrm>
          <a:prstGeom prst="roundRect">
            <a:avLst>
              <a:gd name="adj" fmla="val 14286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86968" y="5285232"/>
            <a:ext cx="365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89304" y="5330952"/>
            <a:ext cx="99486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Nous l’établissons sur votre parc réel avant toute proposition, et la qualification est gratuite.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VOTRE ESPACE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Qui fait quoi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Vous gardez la main sur ce qui est à vous. Votre intégrateur garde la main sur ce qui est technique.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212848"/>
            <a:ext cx="3471672" cy="3145536"/>
          </a:xfrm>
          <a:prstGeom prst="roundRect">
            <a:avLst>
              <a:gd name="adj" fmla="val 2616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23544" y="2450592"/>
            <a:ext cx="2996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Vous voyez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23544" y="2852928"/>
            <a:ext cx="2996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Sans demander à personne, à toute heure.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23544" y="334670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161288" y="334670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coût par service, par site, par poste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23544" y="366166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161288" y="366166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décroché, les abandons, les rappels manqués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23544" y="415442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161288" y="415442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dérive d’un poste avant la facture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923544" y="446938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161288" y="446938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L’historique, pas seulement le mois en cours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358640" y="2212848"/>
            <a:ext cx="3471672" cy="3145536"/>
          </a:xfrm>
          <a:prstGeom prst="roundRect">
            <a:avLst>
              <a:gd name="adj" fmla="val 2616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596384" y="2450592"/>
            <a:ext cx="2996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Vous faites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596384" y="2852928"/>
            <a:ext cx="2996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Sans ticket et sans expliquer trois fois.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96384" y="334670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34128" y="334670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Sortir un document de refacturation et l’envoyer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596384" y="383946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834128" y="383946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Créer un rapport en le décrivant en français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96384" y="433222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834128" y="433222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planifier pour qu’il parte seul chaque mois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96384" y="482498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34128" y="482498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Donner un accès limité à un responsable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031480" y="2212848"/>
            <a:ext cx="3471672" cy="3145536"/>
          </a:xfrm>
          <a:prstGeom prst="roundRect">
            <a:avLst>
              <a:gd name="adj" fmla="val 2616"/>
            </a:avLst>
          </a:prstGeom>
          <a:solidFill>
            <a:srgbClr val="080C1A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8269224" y="2450592"/>
            <a:ext cx="2996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Il pilote avec vous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269224" y="2852928"/>
            <a:ext cx="2996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B98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technique reste chez celui qui le maîtrise.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269224" y="334670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506968" y="3346704"/>
            <a:ext cx="2758440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raccordement et le paramétrage initial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8269224" y="366166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506968" y="366166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rattachement des postes à votre organisation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269224" y="415442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506968" y="415442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grilles tarifaires et règles de répartition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269224" y="4647184"/>
            <a:ext cx="201168" cy="214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5E4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8506968" y="4647184"/>
            <a:ext cx="2758440" cy="392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D8DE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évolutions quand votre structure change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685800" y="5504688"/>
            <a:ext cx="10817352" cy="512064"/>
          </a:xfrm>
          <a:prstGeom prst="roundRect">
            <a:avLst>
              <a:gd name="adj" fmla="val 14286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86968" y="5504688"/>
            <a:ext cx="365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1289304" y="5550408"/>
            <a:ext cx="99486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partage est simple : vous prenez le courant, votre intégrateur garde le structurant.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817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SOUVERAINETÉ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81735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Rien ne sort de chez vous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44752"/>
            <a:ext cx="97200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relevé d’appels dit qui a parlé à qui, et quand. Cette donnée reste dans votre périmètre.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157984"/>
            <a:ext cx="5271516" cy="1901952"/>
          </a:xfrm>
          <a:prstGeom prst="roundRect">
            <a:avLst>
              <a:gd name="adj" fmla="val 4327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395728"/>
            <a:ext cx="472287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Chez vous, dans votre système d’information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3072384"/>
            <a:ext cx="47228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logiciel est installé sur votre infrastructure, derrière votre pare-feu. Aucune donnée d’appel ne transite vers un tiers, et votre DSI le vérifie. C’est notre mode de référence.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31636" y="2157984"/>
            <a:ext cx="5271516" cy="1901952"/>
          </a:xfrm>
          <a:prstGeom prst="roundRect">
            <a:avLst>
              <a:gd name="adj" fmla="val 4327"/>
            </a:avLst>
          </a:prstGeom>
          <a:solidFill>
            <a:srgbClr val="FFFFFF"/>
          </a:solidFill>
          <a:ln w="12700">
            <a:solidFill>
              <a:srgbClr val="E7E5F0"/>
            </a:solidFill>
            <a:prstDash val="solid"/>
          </a:ln>
          <a:effectLst>
            <a:outerShdw sx="100000" sy="100000" kx="0" ky="0" algn="bl" rotWithShape="0" blurRad="177800" dist="25400" dir="5400000">
              <a:srgbClr val="080C1A">
                <a:alpha val="7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05956" y="2395728"/>
            <a:ext cx="472287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b="1" dirty="0">
                <a:solidFill>
                  <a:srgbClr val="14152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Chez votre prestataire de confiance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05956" y="3072384"/>
            <a:ext cx="47228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 vous préférez déléguer l’exploitation, votre intégrateur héberge l’installation dans son propre périmètre, sous contrat. Vous savez où sont vos données et qui y accède.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85800" y="4261104"/>
            <a:ext cx="1682496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426110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Décret SREN 2026-272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514600" y="4261104"/>
            <a:ext cx="1682496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14600" y="4261104"/>
            <a:ext cx="1682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Référentiel HDS v2.0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343400" y="4261104"/>
            <a:ext cx="1757477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43400" y="4261104"/>
            <a:ext cx="17574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NIS2 / loi Résilience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247181" y="4261104"/>
            <a:ext cx="482803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47181" y="4261104"/>
            <a:ext cx="48280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DORA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876288" y="4261104"/>
            <a:ext cx="482803" cy="274320"/>
          </a:xfrm>
          <a:prstGeom prst="roundRect">
            <a:avLst>
              <a:gd name="adj" fmla="val 50000"/>
            </a:avLst>
          </a:prstGeom>
          <a:solidFill>
            <a:srgbClr val="F5EEFF"/>
          </a:solidFill>
          <a:ln w="12700">
            <a:solidFill>
              <a:srgbClr val="F5EE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4261104"/>
            <a:ext cx="48280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60" kern="0" dirty="0">
                <a:solidFill>
                  <a:srgbClr val="6B21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RGPD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85800" y="4736592"/>
            <a:ext cx="10817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E517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Sécurité par conception : mots de passe hachés PBKDF2, jetons révocables, HTTPS, 2FA en option, webhooks signés, isolation stricte entre entités, aucun tunnel entrant à ouvrir sur votre réseau.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85800" y="5431536"/>
            <a:ext cx="10817352" cy="512064"/>
          </a:xfrm>
          <a:prstGeom prst="roundRect">
            <a:avLst>
              <a:gd name="adj" fmla="val 14286"/>
            </a:avLst>
          </a:prstGeom>
          <a:solidFill>
            <a:srgbClr val="EEECF7"/>
          </a:solidFill>
          <a:ln w="12700">
            <a:solidFill>
              <a:srgbClr val="E7E5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86968" y="5431536"/>
            <a:ext cx="365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B21C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289304" y="5477256"/>
            <a:ext cx="994867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415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 Nous ne vous demandons pas de faire sortir vos communications de chez vous. Nous nous installons là où elles sont déjà. »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85800" y="63825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PBX Interface · votre espace sur votre téléphonie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405872" y="63825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26F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AXIT ComTrafic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AXIT ComTrafic</dc:creator>
  <cp:lastModifiedBy>AXIT ComTrafic</cp:lastModifiedBy>
  <cp:revision>1</cp:revision>
  <dcterms:created xsi:type="dcterms:W3CDTF">2026-08-17T14:30:23Z</dcterms:created>
  <dcterms:modified xsi:type="dcterms:W3CDTF">2026-08-17T14:30:23Z</dcterms:modified>
</cp:coreProperties>
</file>