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notesMasterIdLst>
    <p:notesMasterId r:id="rId14"/>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notesMaster" Target="notesMasters/notesMaster1.xml"/><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Deg" Type="http://schemas.openxmlformats.org/officeDocument/2006/relationships/image" Target="../media/degradeSignalPlus.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blipFill rotWithShape="1">
          <a:blip r:embed="rIdDeg"/>
          <a:stretch>
            <a:fillRect/>
          </a:stretch>
        </a:blipFill>
        <a:effectLst/>
      </p:bgPr>
    </p:bg>
    <p:spTree>
      <p:nvGrpSpPr>
        <p:cNvPr id="1" name=""/>
        <p:cNvGrpSpPr/>
        <p:nvPr/>
      </p:nvGrpSpPr>
      <p:grpSpPr>
        <a:xfrm>
          <a:off x="0" y="0"/>
          <a:ext cx="0" cy="0"/>
          <a:chOff x="0" y="0"/>
          <a:chExt cx="0" cy="0"/>
        </a:xfrm>
      </p:grpSpPr>
      <p:sp>
        <p:nvSpPr>
          <p:cNvPr id="4" name="Text 2"/>
          <p:cNvSpPr/>
          <p:nvPr/>
        </p:nvSpPr>
        <p:spPr>
          <a:xfrm>
            <a:off x="685800" y="457200"/>
            <a:ext cx="1828800" cy="329184"/>
          </a:xfrm>
          <a:prstGeom prst="rect">
            <a:avLst/>
          </a:prstGeom>
          <a:noFill/>
          <a:ln/>
        </p:spPr>
        <p:txBody>
          <a:bodyPr wrap="square" lIns="0" tIns="0" rIns="0" bIns="0" rtlCol="0" anchor="ctr"/>
          <a:lstStyle/>
          <a:p>
            <a:pPr indent="0" marL="0">
              <a:buNone/>
            </a:pPr>
            <a:r>
              <a:rPr lang="en-US" sz="1900" b="1" spc="100" kern="0" dirty="0">
                <a:solidFill>
                  <a:srgbClr val="FFFFFF"/>
                </a:solidFill>
                <a:latin typeface="Space Grotesk" pitchFamily="34" charset="0"/>
                <a:ea typeface="Space Grotesk" pitchFamily="34" charset="-122"/>
                <a:cs typeface="Space Grotesk" pitchFamily="34" charset="-120"/>
              </a:rPr>
              <a:t>AXIT</a:t>
            </a:r>
            <a:endParaRPr lang="en-US" sz="1900" dirty="0"/>
          </a:p>
        </p:txBody>
      </p:sp>
      <p:sp>
        <p:nvSpPr>
          <p:cNvPr id="5" name="Text 3"/>
          <p:cNvSpPr/>
          <p:nvPr/>
        </p:nvSpPr>
        <p:spPr>
          <a:xfrm>
            <a:off x="1554480" y="512064"/>
            <a:ext cx="1828800" cy="237744"/>
          </a:xfrm>
          <a:prstGeom prst="rect">
            <a:avLst/>
          </a:prstGeom>
          <a:noFill/>
          <a:ln/>
        </p:spPr>
        <p:txBody>
          <a:bodyPr wrap="square" lIns="0" tIns="0" rIns="0" bIns="0" rtlCol="0" anchor="ctr"/>
          <a:lstStyle/>
          <a:p>
            <a:pPr indent="0" marL="0">
              <a:buNone/>
            </a:pPr>
            <a:r>
              <a:rPr lang="en-US" sz="900" b="1" spc="200" kern="0" dirty="0">
                <a:solidFill>
                  <a:srgbClr val="E9DCFF"/>
                </a:solidFill>
                <a:latin typeface="Inter" pitchFamily="34" charset="0"/>
                <a:ea typeface="Inter" pitchFamily="34" charset="-122"/>
                <a:cs typeface="Inter" pitchFamily="34" charset="-120"/>
              </a:rPr>
              <a:t>COMTRAFIC</a:t>
            </a:r>
            <a:endParaRPr lang="en-US" sz="900" dirty="0"/>
          </a:p>
        </p:txBody>
      </p:sp>
      <p:sp>
        <p:nvSpPr>
          <p:cNvPr id="6" name="Text 4"/>
          <p:cNvSpPr/>
          <p:nvPr/>
        </p:nvSpPr>
        <p:spPr>
          <a:xfrm>
            <a:off x="685800" y="1234440"/>
            <a:ext cx="10817352" cy="256032"/>
          </a:xfrm>
          <a:prstGeom prst="rect">
            <a:avLst/>
          </a:prstGeom>
          <a:noFill/>
          <a:ln/>
        </p:spPr>
        <p:txBody>
          <a:bodyPr wrap="square" lIns="0" tIns="0" rIns="0" bIns="0" rtlCol="0" anchor="ctr"/>
          <a:lstStyle/>
          <a:p>
            <a:pPr indent="0" marL="0">
              <a:buNone/>
            </a:pPr>
            <a:r>
              <a:rPr lang="en-US" sz="1050" b="1" spc="180" kern="0" dirty="0">
                <a:solidFill>
                  <a:srgbClr val="5AEDF8"/>
                </a:solidFill>
                <a:latin typeface="Inter" pitchFamily="34" charset="0"/>
                <a:ea typeface="Inter" pitchFamily="34" charset="-122"/>
                <a:cs typeface="Inter" pitchFamily="34" charset="-120"/>
              </a:rPr>
              <a:t>ÉDITEUR FRANÇAIS DEPUIS 1998 · 28 ANS</a:t>
            </a:r>
            <a:endParaRPr lang="en-US" sz="1050" dirty="0"/>
          </a:p>
        </p:txBody>
      </p:sp>
      <p:sp>
        <p:nvSpPr>
          <p:cNvPr id="7" name="Text 5"/>
          <p:cNvSpPr/>
          <p:nvPr/>
        </p:nvSpPr>
        <p:spPr>
          <a:xfrm>
            <a:off x="685800" y="1572768"/>
            <a:ext cx="8778240" cy="1481328"/>
          </a:xfrm>
          <a:prstGeom prst="rect">
            <a:avLst/>
          </a:prstGeom>
          <a:noFill/>
          <a:ln/>
        </p:spPr>
        <p:txBody>
          <a:bodyPr wrap="square" lIns="0" tIns="0" rIns="0" bIns="0" rtlCol="0" anchor="t"/>
          <a:lstStyle/>
          <a:p>
            <a:pPr indent="0" marL="0">
              <a:lnSpc>
                <a:spcPts val="5000"/>
              </a:lnSpc>
              <a:buNone/>
            </a:pPr>
            <a:r>
              <a:rPr lang="en-US" sz="4400" b="1" dirty="0">
                <a:solidFill>
                  <a:srgbClr val="FFFFFF"/>
                </a:solidFill>
                <a:latin typeface="Space Grotesk" pitchFamily="34" charset="0"/>
                <a:ea typeface="Space Grotesk" pitchFamily="34" charset="-122"/>
                <a:cs typeface="Space Grotesk" pitchFamily="34" charset="-120"/>
              </a:rPr>
              <a:t>Comtrafic X Hospitality</a:t>
            </a:r>
            <a:endParaRPr lang="en-US" sz="4400" dirty="0"/>
          </a:p>
        </p:txBody>
      </p:sp>
      <p:sp>
        <p:nvSpPr>
          <p:cNvPr id="8" name="Text 6"/>
          <p:cNvSpPr/>
          <p:nvPr/>
        </p:nvSpPr>
        <p:spPr>
          <a:xfrm>
            <a:off x="685800" y="3218688"/>
            <a:ext cx="9052560" cy="1097280"/>
          </a:xfrm>
          <a:prstGeom prst="rect">
            <a:avLst/>
          </a:prstGeom>
          <a:noFill/>
          <a:ln/>
        </p:spPr>
        <p:txBody>
          <a:bodyPr wrap="square" lIns="0" tIns="0" rIns="0" bIns="0" rtlCol="0" anchor="t"/>
          <a:lstStyle/>
          <a:p>
            <a:pPr indent="0" marL="0">
              <a:lnSpc>
                <a:spcPts val="2100"/>
              </a:lnSpc>
              <a:buNone/>
            </a:pPr>
            <a:r>
              <a:rPr lang="en-US" sz="1400" dirty="0">
                <a:solidFill>
                  <a:srgbClr val="EDE6FC"/>
                </a:solidFill>
                <a:latin typeface="Inter" pitchFamily="34" charset="0"/>
                <a:ea typeface="Inter" pitchFamily="34" charset="-122"/>
                <a:cs typeface="Inter" pitchFamily="34" charset="-120"/>
              </a:rPr>
              <a:t>Dans un établissement qui héberge, la personne qui appelle n’est presque jamais celle qui paie. Comtrafic X Hospitality produit la note du résident et le décompte de sa famille à partir de la même consommation, et les transmet à votre logiciel de séjour.</a:t>
            </a:r>
            <a:endParaRPr lang="en-US" sz="1400" dirty="0"/>
          </a:p>
        </p:txBody>
      </p:sp>
      <p:sp>
        <p:nvSpPr>
          <p:cNvPr id="9" name="Shape 7"/>
          <p:cNvSpPr/>
          <p:nvPr/>
        </p:nvSpPr>
        <p:spPr>
          <a:xfrm>
            <a:off x="685800" y="4572000"/>
            <a:ext cx="621792" cy="329184"/>
          </a:xfrm>
          <a:prstGeom prst="roundRect">
            <a:avLst>
              <a:gd name="adj" fmla="val 50000"/>
            </a:avLst>
          </a:prstGeom>
          <a:solidFill>
            <a:srgbClr val="4A1D93"/>
          </a:solidFill>
          <a:ln w="12700">
            <a:solidFill>
              <a:srgbClr val="4A1D93"/>
            </a:solidFill>
            <a:prstDash val="solid"/>
          </a:ln>
        </p:spPr>
      </p:sp>
      <p:sp>
        <p:nvSpPr>
          <p:cNvPr id="10" name="Text 8"/>
          <p:cNvSpPr/>
          <p:nvPr/>
        </p:nvSpPr>
        <p:spPr>
          <a:xfrm>
            <a:off x="685800" y="4572000"/>
            <a:ext cx="621792" cy="329184"/>
          </a:xfrm>
          <a:prstGeom prst="rect">
            <a:avLst/>
          </a:prstGeom>
          <a:noFill/>
          <a:ln/>
        </p:spPr>
        <p:txBody>
          <a:bodyPr wrap="square" lIns="0" tIns="0" rIns="0" bIns="0" rtlCol="0" anchor="ctr"/>
          <a:lstStyle/>
          <a:p>
            <a:pPr algn="ctr" indent="0" marL="0">
              <a:buNone/>
            </a:pPr>
            <a:r>
              <a:rPr lang="en-US" sz="1050" dirty="0">
                <a:solidFill>
                  <a:srgbClr val="FFFFFF"/>
                </a:solidFill>
                <a:latin typeface="Inter" pitchFamily="34" charset="0"/>
                <a:ea typeface="Inter" pitchFamily="34" charset="-122"/>
                <a:cs typeface="Inter" pitchFamily="34" charset="-120"/>
              </a:rPr>
              <a:t>EHPAD</a:t>
            </a:r>
            <a:endParaRPr lang="en-US" sz="1050" dirty="0"/>
          </a:p>
        </p:txBody>
      </p:sp>
      <p:sp>
        <p:nvSpPr>
          <p:cNvPr id="11" name="Shape 9"/>
          <p:cNvSpPr/>
          <p:nvPr/>
        </p:nvSpPr>
        <p:spPr>
          <a:xfrm>
            <a:off x="1453896" y="4572000"/>
            <a:ext cx="943661" cy="329184"/>
          </a:xfrm>
          <a:prstGeom prst="roundRect">
            <a:avLst>
              <a:gd name="adj" fmla="val 50000"/>
            </a:avLst>
          </a:prstGeom>
          <a:solidFill>
            <a:srgbClr val="4A1D93"/>
          </a:solidFill>
          <a:ln w="12700">
            <a:solidFill>
              <a:srgbClr val="4A1D93"/>
            </a:solidFill>
            <a:prstDash val="solid"/>
          </a:ln>
        </p:spPr>
      </p:sp>
      <p:sp>
        <p:nvSpPr>
          <p:cNvPr id="12" name="Text 10"/>
          <p:cNvSpPr/>
          <p:nvPr/>
        </p:nvSpPr>
        <p:spPr>
          <a:xfrm>
            <a:off x="1453896" y="4572000"/>
            <a:ext cx="943661" cy="329184"/>
          </a:xfrm>
          <a:prstGeom prst="rect">
            <a:avLst/>
          </a:prstGeom>
          <a:noFill/>
          <a:ln/>
        </p:spPr>
        <p:txBody>
          <a:bodyPr wrap="square" lIns="0" tIns="0" rIns="0" bIns="0" rtlCol="0" anchor="ctr"/>
          <a:lstStyle/>
          <a:p>
            <a:pPr algn="ctr" indent="0" marL="0">
              <a:buNone/>
            </a:pPr>
            <a:r>
              <a:rPr lang="en-US" sz="1050" dirty="0">
                <a:solidFill>
                  <a:srgbClr val="FFFFFF"/>
                </a:solidFill>
                <a:latin typeface="Inter" pitchFamily="34" charset="0"/>
                <a:ea typeface="Inter" pitchFamily="34" charset="-122"/>
                <a:cs typeface="Inter" pitchFamily="34" charset="-120"/>
              </a:rPr>
              <a:t>Cliniques</a:t>
            </a:r>
            <a:endParaRPr lang="en-US" sz="1050" dirty="0"/>
          </a:p>
        </p:txBody>
      </p:sp>
      <p:sp>
        <p:nvSpPr>
          <p:cNvPr id="13" name="Shape 11"/>
          <p:cNvSpPr/>
          <p:nvPr/>
        </p:nvSpPr>
        <p:spPr>
          <a:xfrm>
            <a:off x="2543861" y="4572000"/>
            <a:ext cx="863194" cy="329184"/>
          </a:xfrm>
          <a:prstGeom prst="roundRect">
            <a:avLst>
              <a:gd name="adj" fmla="val 50000"/>
            </a:avLst>
          </a:prstGeom>
          <a:solidFill>
            <a:srgbClr val="4A1D93"/>
          </a:solidFill>
          <a:ln w="12700">
            <a:solidFill>
              <a:srgbClr val="4A1D93"/>
            </a:solidFill>
            <a:prstDash val="solid"/>
          </a:ln>
        </p:spPr>
      </p:sp>
      <p:sp>
        <p:nvSpPr>
          <p:cNvPr id="14" name="Text 12"/>
          <p:cNvSpPr/>
          <p:nvPr/>
        </p:nvSpPr>
        <p:spPr>
          <a:xfrm>
            <a:off x="2543861" y="4572000"/>
            <a:ext cx="863194" cy="329184"/>
          </a:xfrm>
          <a:prstGeom prst="rect">
            <a:avLst/>
          </a:prstGeom>
          <a:noFill/>
          <a:ln/>
        </p:spPr>
        <p:txBody>
          <a:bodyPr wrap="square" lIns="0" tIns="0" rIns="0" bIns="0" rtlCol="0" anchor="ctr"/>
          <a:lstStyle/>
          <a:p>
            <a:pPr algn="ctr" indent="0" marL="0">
              <a:buNone/>
            </a:pPr>
            <a:r>
              <a:rPr lang="en-US" sz="1050" dirty="0">
                <a:solidFill>
                  <a:srgbClr val="FFFFFF"/>
                </a:solidFill>
                <a:latin typeface="Inter" pitchFamily="34" charset="0"/>
                <a:ea typeface="Inter" pitchFamily="34" charset="-122"/>
                <a:cs typeface="Inter" pitchFamily="34" charset="-120"/>
              </a:rPr>
              <a:t>Hôpitaux</a:t>
            </a:r>
            <a:endParaRPr lang="en-US" sz="1050" dirty="0"/>
          </a:p>
        </p:txBody>
      </p:sp>
      <p:sp>
        <p:nvSpPr>
          <p:cNvPr id="15" name="Shape 13"/>
          <p:cNvSpPr/>
          <p:nvPr/>
        </p:nvSpPr>
        <p:spPr>
          <a:xfrm>
            <a:off x="3553358" y="4572000"/>
            <a:ext cx="1667866" cy="329184"/>
          </a:xfrm>
          <a:prstGeom prst="roundRect">
            <a:avLst>
              <a:gd name="adj" fmla="val 50000"/>
            </a:avLst>
          </a:prstGeom>
          <a:solidFill>
            <a:srgbClr val="4A1D93"/>
          </a:solidFill>
          <a:ln w="12700">
            <a:solidFill>
              <a:srgbClr val="4A1D93"/>
            </a:solidFill>
            <a:prstDash val="solid"/>
          </a:ln>
        </p:spPr>
      </p:sp>
      <p:sp>
        <p:nvSpPr>
          <p:cNvPr id="16" name="Text 14"/>
          <p:cNvSpPr/>
          <p:nvPr/>
        </p:nvSpPr>
        <p:spPr>
          <a:xfrm>
            <a:off x="3553358" y="4572000"/>
            <a:ext cx="1667866" cy="329184"/>
          </a:xfrm>
          <a:prstGeom prst="rect">
            <a:avLst/>
          </a:prstGeom>
          <a:noFill/>
          <a:ln/>
        </p:spPr>
        <p:txBody>
          <a:bodyPr wrap="square" lIns="0" tIns="0" rIns="0" bIns="0" rtlCol="0" anchor="ctr"/>
          <a:lstStyle/>
          <a:p>
            <a:pPr algn="ctr" indent="0" marL="0">
              <a:buNone/>
            </a:pPr>
            <a:r>
              <a:rPr lang="en-US" sz="1050" dirty="0">
                <a:solidFill>
                  <a:srgbClr val="FFFFFF"/>
                </a:solidFill>
                <a:latin typeface="Inter" pitchFamily="34" charset="0"/>
                <a:ea typeface="Inter" pitchFamily="34" charset="-122"/>
                <a:cs typeface="Inter" pitchFamily="34" charset="-120"/>
              </a:rPr>
              <a:t>Résidences seniors</a:t>
            </a:r>
            <a:endParaRPr lang="en-US" sz="1050" dirty="0"/>
          </a:p>
        </p:txBody>
      </p:sp>
      <p:sp>
        <p:nvSpPr>
          <p:cNvPr id="17" name="Shape 15"/>
          <p:cNvSpPr/>
          <p:nvPr/>
        </p:nvSpPr>
        <p:spPr>
          <a:xfrm>
            <a:off x="5367528" y="4572000"/>
            <a:ext cx="702259" cy="329184"/>
          </a:xfrm>
          <a:prstGeom prst="roundRect">
            <a:avLst>
              <a:gd name="adj" fmla="val 50000"/>
            </a:avLst>
          </a:prstGeom>
          <a:solidFill>
            <a:srgbClr val="4A1D93"/>
          </a:solidFill>
          <a:ln w="12700">
            <a:solidFill>
              <a:srgbClr val="4A1D93"/>
            </a:solidFill>
            <a:prstDash val="solid"/>
          </a:ln>
        </p:spPr>
      </p:sp>
      <p:sp>
        <p:nvSpPr>
          <p:cNvPr id="18" name="Text 16"/>
          <p:cNvSpPr/>
          <p:nvPr/>
        </p:nvSpPr>
        <p:spPr>
          <a:xfrm>
            <a:off x="5367528" y="4572000"/>
            <a:ext cx="702259" cy="329184"/>
          </a:xfrm>
          <a:prstGeom prst="rect">
            <a:avLst/>
          </a:prstGeom>
          <a:noFill/>
          <a:ln/>
        </p:spPr>
        <p:txBody>
          <a:bodyPr wrap="square" lIns="0" tIns="0" rIns="0" bIns="0" rtlCol="0" anchor="ctr"/>
          <a:lstStyle/>
          <a:p>
            <a:pPr algn="ctr" indent="0" marL="0">
              <a:buNone/>
            </a:pPr>
            <a:r>
              <a:rPr lang="en-US" sz="1050" dirty="0">
                <a:solidFill>
                  <a:srgbClr val="FFFFFF"/>
                </a:solidFill>
                <a:latin typeface="Inter" pitchFamily="34" charset="0"/>
                <a:ea typeface="Inter" pitchFamily="34" charset="-122"/>
                <a:cs typeface="Inter" pitchFamily="34" charset="-120"/>
              </a:rPr>
              <a:t>Hôtels</a:t>
            </a:r>
            <a:endParaRPr lang="en-US" sz="1050" dirty="0"/>
          </a:p>
        </p:txBody>
      </p:sp>
      <p:sp>
        <p:nvSpPr>
          <p:cNvPr id="19" name="Shape 17"/>
          <p:cNvSpPr/>
          <p:nvPr/>
        </p:nvSpPr>
        <p:spPr>
          <a:xfrm>
            <a:off x="685800" y="5349240"/>
            <a:ext cx="10817352" cy="0"/>
          </a:xfrm>
          <a:prstGeom prst="line">
            <a:avLst/>
          </a:prstGeom>
          <a:noFill/>
          <a:ln w="12700">
            <a:solidFill>
              <a:srgbClr val="4A1D93"/>
            </a:solidFill>
            <a:prstDash val="solid"/>
          </a:ln>
        </p:spPr>
      </p:sp>
      <p:sp>
        <p:nvSpPr>
          <p:cNvPr id="20" name="Text 18"/>
          <p:cNvSpPr/>
          <p:nvPr/>
        </p:nvSpPr>
        <p:spPr>
          <a:xfrm>
            <a:off x="685800" y="5486400"/>
            <a:ext cx="10817352" cy="822960"/>
          </a:xfrm>
          <a:prstGeom prst="rect">
            <a:avLst/>
          </a:prstGeom>
          <a:noFill/>
          <a:ln/>
        </p:spPr>
        <p:txBody>
          <a:bodyPr wrap="square" lIns="0" tIns="0" rIns="0" bIns="0" rtlCol="0" anchor="t"/>
          <a:lstStyle/>
          <a:p>
            <a:pPr indent="0" marL="0">
              <a:lnSpc>
                <a:spcPts val="1700"/>
              </a:lnSpc>
              <a:buNone/>
            </a:pPr>
            <a:r>
              <a:rPr lang="en-US" sz="1100" dirty="0">
                <a:solidFill>
                  <a:srgbClr val="E8E0FB"/>
                </a:solidFill>
                <a:latin typeface="Inter" pitchFamily="34" charset="0"/>
                <a:ea typeface="Inter" pitchFamily="34" charset="-122"/>
                <a:cs typeface="Inter" pitchFamily="34" charset="-120"/>
              </a:rPr>
              <a:t>Présentation destinée aux établissements</a:t>
            </a:r>
            <a:endParaRPr lang="en-US" sz="1100" dirty="0"/>
          </a:p>
          <a:p>
            <a:pPr indent="0" marL="0">
              <a:lnSpc>
                <a:spcPts val="1700"/>
              </a:lnSpc>
              <a:buNone/>
            </a:pPr>
            <a:r>
              <a:rPr lang="en-US" sz="1100" dirty="0">
                <a:solidFill>
                  <a:srgbClr val="E8E0FB"/>
                </a:solidFill>
                <a:latin typeface="Inter" pitchFamily="34" charset="0"/>
                <a:ea typeface="Inter" pitchFamily="34" charset="-122"/>
                <a:cs typeface="Inter" pitchFamily="34" charset="-120"/>
              </a:rPr>
              <a:t>AXIT ComTrafic · août 2026 · fmaamar@comtrafic.com · 06 24 25 73 70</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85800" y="457200"/>
            <a:ext cx="10817352" cy="237744"/>
          </a:xfrm>
          <a:prstGeom prst="rect">
            <a:avLst/>
          </a:prstGeom>
          <a:noFill/>
          <a:ln/>
        </p:spPr>
        <p:txBody>
          <a:bodyPr wrap="square" lIns="0" tIns="0" rIns="0" bIns="0" rtlCol="0" anchor="ctr"/>
          <a:lstStyle/>
          <a:p>
            <a:pPr indent="0" marL="0">
              <a:buNone/>
            </a:pPr>
            <a:r>
              <a:rPr lang="en-US" sz="1050" b="1" spc="160" kern="0" dirty="0">
                <a:solidFill>
                  <a:srgbClr val="6B21C9"/>
                </a:solidFill>
                <a:latin typeface="Inter" pitchFamily="34" charset="0"/>
                <a:ea typeface="Inter" pitchFamily="34" charset="-122"/>
                <a:cs typeface="Inter" pitchFamily="34" charset="-120"/>
              </a:rPr>
              <a:t>QUI VOUS AVEZ EN FACE</a:t>
            </a:r>
            <a:endParaRPr lang="en-US" sz="1050" dirty="0"/>
          </a:p>
        </p:txBody>
      </p:sp>
      <p:sp>
        <p:nvSpPr>
          <p:cNvPr id="3" name="Text 1"/>
          <p:cNvSpPr/>
          <p:nvPr/>
        </p:nvSpPr>
        <p:spPr>
          <a:xfrm>
            <a:off x="685800" y="749808"/>
            <a:ext cx="10817352" cy="658368"/>
          </a:xfrm>
          <a:prstGeom prst="rect">
            <a:avLst/>
          </a:prstGeom>
          <a:noFill/>
          <a:ln/>
        </p:spPr>
        <p:txBody>
          <a:bodyPr wrap="square" lIns="0" tIns="0" rIns="0" bIns="0" rtlCol="0" anchor="t"/>
          <a:lstStyle/>
          <a:p>
            <a:pPr indent="0" marL="0">
              <a:lnSpc>
                <a:spcPts val="3400"/>
              </a:lnSpc>
              <a:buNone/>
            </a:pPr>
            <a:r>
              <a:rPr lang="en-US" sz="3000" b="1" dirty="0">
                <a:solidFill>
                  <a:srgbClr val="14152B"/>
                </a:solidFill>
                <a:latin typeface="Space Grotesk" pitchFamily="34" charset="0"/>
                <a:ea typeface="Space Grotesk" pitchFamily="34" charset="-122"/>
                <a:cs typeface="Space Grotesk" pitchFamily="34" charset="-120"/>
              </a:rPr>
              <a:t>Vingt-huit ans, un seul métier</a:t>
            </a:r>
            <a:endParaRPr lang="en-US" sz="3000" dirty="0"/>
          </a:p>
        </p:txBody>
      </p:sp>
      <p:sp>
        <p:nvSpPr>
          <p:cNvPr id="4" name="Text 2"/>
          <p:cNvSpPr/>
          <p:nvPr/>
        </p:nvSpPr>
        <p:spPr>
          <a:xfrm>
            <a:off x="685800" y="1444752"/>
            <a:ext cx="9720072" cy="402336"/>
          </a:xfrm>
          <a:prstGeom prst="rect">
            <a:avLst/>
          </a:prstGeom>
          <a:noFill/>
          <a:ln/>
        </p:spPr>
        <p:txBody>
          <a:bodyPr wrap="square" lIns="0" tIns="0" rIns="0" bIns="0" rtlCol="0" anchor="t"/>
          <a:lstStyle/>
          <a:p>
            <a:pPr indent="0" marL="0">
              <a:lnSpc>
                <a:spcPts val="1800"/>
              </a:lnSpc>
              <a:buNone/>
            </a:pPr>
            <a:r>
              <a:rPr lang="en-US" sz="1300" dirty="0">
                <a:solidFill>
                  <a:srgbClr val="4E5170"/>
                </a:solidFill>
                <a:latin typeface="Inter" pitchFamily="34" charset="0"/>
                <a:ea typeface="Inter" pitchFamily="34" charset="-122"/>
                <a:cs typeface="Inter" pitchFamily="34" charset="-120"/>
              </a:rPr>
              <a:t>Deux personnes joignables, et deux parcours qui ne se remplacent pas.</a:t>
            </a:r>
            <a:endParaRPr lang="en-US" sz="1300" dirty="0"/>
          </a:p>
        </p:txBody>
      </p:sp>
      <p:sp>
        <p:nvSpPr>
          <p:cNvPr id="5" name="Text 3"/>
          <p:cNvSpPr/>
          <p:nvPr/>
        </p:nvSpPr>
        <p:spPr>
          <a:xfrm>
            <a:off x="685800" y="2212848"/>
            <a:ext cx="2377440" cy="566928"/>
          </a:xfrm>
          <a:prstGeom prst="rect">
            <a:avLst/>
          </a:prstGeom>
          <a:noFill/>
          <a:ln/>
        </p:spPr>
        <p:txBody>
          <a:bodyPr wrap="square" lIns="0" tIns="0" rIns="0" bIns="0" rtlCol="0" anchor="t"/>
          <a:lstStyle/>
          <a:p>
            <a:pPr indent="0" marL="0">
              <a:buNone/>
            </a:pPr>
            <a:r>
              <a:rPr lang="en-US" sz="4000" b="1" dirty="0">
                <a:solidFill>
                  <a:srgbClr val="6B21C9"/>
                </a:solidFill>
                <a:latin typeface="Space Grotesk" pitchFamily="34" charset="0"/>
                <a:ea typeface="Space Grotesk" pitchFamily="34" charset="-122"/>
                <a:cs typeface="Space Grotesk" pitchFamily="34" charset="-120"/>
              </a:rPr>
              <a:t>1998</a:t>
            </a:r>
            <a:endParaRPr lang="en-US" sz="4000" dirty="0"/>
          </a:p>
        </p:txBody>
      </p:sp>
      <p:sp>
        <p:nvSpPr>
          <p:cNvPr id="6" name="Text 4"/>
          <p:cNvSpPr/>
          <p:nvPr/>
        </p:nvSpPr>
        <p:spPr>
          <a:xfrm>
            <a:off x="685800" y="2798064"/>
            <a:ext cx="2377440" cy="256032"/>
          </a:xfrm>
          <a:prstGeom prst="rect">
            <a:avLst/>
          </a:prstGeom>
          <a:noFill/>
          <a:ln/>
        </p:spPr>
        <p:txBody>
          <a:bodyPr wrap="square" lIns="0" tIns="0" rIns="0" bIns="0" rtlCol="0" anchor="t"/>
          <a:lstStyle/>
          <a:p>
            <a:pPr indent="0" marL="0">
              <a:buNone/>
            </a:pPr>
            <a:r>
              <a:rPr lang="en-US" sz="950" b="1" spc="80" kern="0" dirty="0">
                <a:solidFill>
                  <a:srgbClr val="14152B"/>
                </a:solidFill>
                <a:latin typeface="Inter" pitchFamily="34" charset="0"/>
                <a:ea typeface="Inter" pitchFamily="34" charset="-122"/>
                <a:cs typeface="Inter" pitchFamily="34" charset="-120"/>
              </a:rPr>
              <a:t>ÉDITEUR, PAS REVENDEUR</a:t>
            </a:r>
            <a:endParaRPr lang="en-US" sz="950" dirty="0"/>
          </a:p>
        </p:txBody>
      </p:sp>
      <p:sp>
        <p:nvSpPr>
          <p:cNvPr id="7" name="Text 5"/>
          <p:cNvSpPr/>
          <p:nvPr/>
        </p:nvSpPr>
        <p:spPr>
          <a:xfrm>
            <a:off x="685800" y="3063240"/>
            <a:ext cx="2377440" cy="822960"/>
          </a:xfrm>
          <a:prstGeom prst="rect">
            <a:avLst/>
          </a:prstGeom>
          <a:noFill/>
          <a:ln/>
        </p:spPr>
        <p:txBody>
          <a:bodyPr wrap="square" lIns="0" tIns="0" rIns="0" bIns="0" rtlCol="0" anchor="t"/>
          <a:lstStyle/>
          <a:p>
            <a:pPr indent="0" marL="0">
              <a:lnSpc>
                <a:spcPts val="1300"/>
              </a:lnSpc>
              <a:buNone/>
            </a:pPr>
            <a:r>
              <a:rPr lang="en-US" sz="1000" dirty="0">
                <a:solidFill>
                  <a:srgbClr val="4E5170"/>
                </a:solidFill>
                <a:latin typeface="Inter" pitchFamily="34" charset="0"/>
                <a:ea typeface="Inter" pitchFamily="34" charset="-122"/>
                <a:cs typeface="Inter" pitchFamily="34" charset="-120"/>
              </a:rPr>
              <a:t>La gestion financière des télécoms depuis vingt-huit ans, sans jamais changer de sujet.</a:t>
            </a:r>
            <a:endParaRPr lang="en-US" sz="1000" dirty="0"/>
          </a:p>
        </p:txBody>
      </p:sp>
      <p:sp>
        <p:nvSpPr>
          <p:cNvPr id="8" name="Text 6"/>
          <p:cNvSpPr/>
          <p:nvPr/>
        </p:nvSpPr>
        <p:spPr>
          <a:xfrm>
            <a:off x="3337560" y="2212848"/>
            <a:ext cx="2377440" cy="566928"/>
          </a:xfrm>
          <a:prstGeom prst="rect">
            <a:avLst/>
          </a:prstGeom>
          <a:noFill/>
          <a:ln/>
        </p:spPr>
        <p:txBody>
          <a:bodyPr wrap="square" lIns="0" tIns="0" rIns="0" bIns="0" rtlCol="0" anchor="t"/>
          <a:lstStyle/>
          <a:p>
            <a:pPr indent="0" marL="0">
              <a:buNone/>
            </a:pPr>
            <a:r>
              <a:rPr lang="en-US" sz="4000" b="1" dirty="0">
                <a:solidFill>
                  <a:srgbClr val="6B21C9"/>
                </a:solidFill>
                <a:latin typeface="Space Grotesk" pitchFamily="34" charset="0"/>
                <a:ea typeface="Space Grotesk" pitchFamily="34" charset="-122"/>
                <a:cs typeface="Space Grotesk" pitchFamily="34" charset="-120"/>
              </a:rPr>
              <a:t>49</a:t>
            </a:r>
            <a:endParaRPr lang="en-US" sz="4000" dirty="0"/>
          </a:p>
        </p:txBody>
      </p:sp>
      <p:sp>
        <p:nvSpPr>
          <p:cNvPr id="9" name="Text 7"/>
          <p:cNvSpPr/>
          <p:nvPr/>
        </p:nvSpPr>
        <p:spPr>
          <a:xfrm>
            <a:off x="3337560" y="2798064"/>
            <a:ext cx="2377440" cy="256032"/>
          </a:xfrm>
          <a:prstGeom prst="rect">
            <a:avLst/>
          </a:prstGeom>
          <a:noFill/>
          <a:ln/>
        </p:spPr>
        <p:txBody>
          <a:bodyPr wrap="square" lIns="0" tIns="0" rIns="0" bIns="0" rtlCol="0" anchor="t"/>
          <a:lstStyle/>
          <a:p>
            <a:pPr indent="0" marL="0">
              <a:buNone/>
            </a:pPr>
            <a:r>
              <a:rPr lang="en-US" sz="950" b="1" spc="80" kern="0" dirty="0">
                <a:solidFill>
                  <a:srgbClr val="14152B"/>
                </a:solidFill>
                <a:latin typeface="Inter" pitchFamily="34" charset="0"/>
                <a:ea typeface="Inter" pitchFamily="34" charset="-122"/>
                <a:cs typeface="Inter" pitchFamily="34" charset="-120"/>
              </a:rPr>
              <a:t>ANS D’ÉDITION CUMULÉS</a:t>
            </a:r>
            <a:endParaRPr lang="en-US" sz="950" dirty="0"/>
          </a:p>
        </p:txBody>
      </p:sp>
      <p:sp>
        <p:nvSpPr>
          <p:cNvPr id="10" name="Text 8"/>
          <p:cNvSpPr/>
          <p:nvPr/>
        </p:nvSpPr>
        <p:spPr>
          <a:xfrm>
            <a:off x="3337560" y="3063240"/>
            <a:ext cx="2377440" cy="822960"/>
          </a:xfrm>
          <a:prstGeom prst="rect">
            <a:avLst/>
          </a:prstGeom>
          <a:noFill/>
          <a:ln/>
        </p:spPr>
        <p:txBody>
          <a:bodyPr wrap="square" lIns="0" tIns="0" rIns="0" bIns="0" rtlCol="0" anchor="t"/>
          <a:lstStyle/>
          <a:p>
            <a:pPr indent="0" marL="0">
              <a:lnSpc>
                <a:spcPts val="1300"/>
              </a:lnSpc>
              <a:buNone/>
            </a:pPr>
            <a:r>
              <a:rPr lang="en-US" sz="1000" dirty="0">
                <a:solidFill>
                  <a:srgbClr val="4E5170"/>
                </a:solidFill>
                <a:latin typeface="Inter" pitchFamily="34" charset="0"/>
                <a:ea typeface="Inter" pitchFamily="34" charset="-122"/>
                <a:cs typeface="Inter" pitchFamily="34" charset="-120"/>
              </a:rPr>
              <a:t>Philippe Prost écrit ce logiciel depuis 1998. Farid Maamar est dans l’édition télécom depuis vingt et un ans.</a:t>
            </a:r>
            <a:endParaRPr lang="en-US" sz="1000" dirty="0"/>
          </a:p>
        </p:txBody>
      </p:sp>
      <p:sp>
        <p:nvSpPr>
          <p:cNvPr id="11" name="Text 9"/>
          <p:cNvSpPr/>
          <p:nvPr/>
        </p:nvSpPr>
        <p:spPr>
          <a:xfrm>
            <a:off x="5989320" y="2212848"/>
            <a:ext cx="2377440" cy="566928"/>
          </a:xfrm>
          <a:prstGeom prst="rect">
            <a:avLst/>
          </a:prstGeom>
          <a:noFill/>
          <a:ln/>
        </p:spPr>
        <p:txBody>
          <a:bodyPr wrap="square" lIns="0" tIns="0" rIns="0" bIns="0" rtlCol="0" anchor="t"/>
          <a:lstStyle/>
          <a:p>
            <a:pPr indent="0" marL="0">
              <a:buNone/>
            </a:pPr>
            <a:r>
              <a:rPr lang="en-US" sz="4000" b="1" dirty="0">
                <a:solidFill>
                  <a:srgbClr val="6B21C9"/>
                </a:solidFill>
                <a:latin typeface="Space Grotesk" pitchFamily="34" charset="0"/>
                <a:ea typeface="Space Grotesk" pitchFamily="34" charset="-122"/>
                <a:cs typeface="Space Grotesk" pitchFamily="34" charset="-120"/>
              </a:rPr>
              <a:t>0</a:t>
            </a:r>
            <a:endParaRPr lang="en-US" sz="4000" dirty="0"/>
          </a:p>
        </p:txBody>
      </p:sp>
      <p:sp>
        <p:nvSpPr>
          <p:cNvPr id="12" name="Text 10"/>
          <p:cNvSpPr/>
          <p:nvPr/>
        </p:nvSpPr>
        <p:spPr>
          <a:xfrm>
            <a:off x="5989320" y="2798064"/>
            <a:ext cx="2377440" cy="256032"/>
          </a:xfrm>
          <a:prstGeom prst="rect">
            <a:avLst/>
          </a:prstGeom>
          <a:noFill/>
          <a:ln/>
        </p:spPr>
        <p:txBody>
          <a:bodyPr wrap="square" lIns="0" tIns="0" rIns="0" bIns="0" rtlCol="0" anchor="t"/>
          <a:lstStyle/>
          <a:p>
            <a:pPr indent="0" marL="0">
              <a:buNone/>
            </a:pPr>
            <a:r>
              <a:rPr lang="en-US" sz="950" b="1" spc="80" kern="0" dirty="0">
                <a:solidFill>
                  <a:srgbClr val="14152B"/>
                </a:solidFill>
                <a:latin typeface="Inter" pitchFamily="34" charset="0"/>
                <a:ea typeface="Inter" pitchFamily="34" charset="-122"/>
                <a:cs typeface="Inter" pitchFamily="34" charset="-120"/>
              </a:rPr>
              <a:t>CONSTRUCTEUR DERRIÈRE NOUS</a:t>
            </a:r>
            <a:endParaRPr lang="en-US" sz="950" dirty="0"/>
          </a:p>
        </p:txBody>
      </p:sp>
      <p:sp>
        <p:nvSpPr>
          <p:cNvPr id="13" name="Text 11"/>
          <p:cNvSpPr/>
          <p:nvPr/>
        </p:nvSpPr>
        <p:spPr>
          <a:xfrm>
            <a:off x="5989320" y="3063240"/>
            <a:ext cx="2377440" cy="822960"/>
          </a:xfrm>
          <a:prstGeom prst="rect">
            <a:avLst/>
          </a:prstGeom>
          <a:noFill/>
          <a:ln/>
        </p:spPr>
        <p:txBody>
          <a:bodyPr wrap="square" lIns="0" tIns="0" rIns="0" bIns="0" rtlCol="0" anchor="t"/>
          <a:lstStyle/>
          <a:p>
            <a:pPr indent="0" marL="0">
              <a:lnSpc>
                <a:spcPts val="1300"/>
              </a:lnSpc>
              <a:buNone/>
            </a:pPr>
            <a:r>
              <a:rPr lang="en-US" sz="1000" dirty="0">
                <a:solidFill>
                  <a:srgbClr val="4E5170"/>
                </a:solidFill>
                <a:latin typeface="Inter" pitchFamily="34" charset="0"/>
                <a:ea typeface="Inter" pitchFamily="34" charset="-122"/>
                <a:cs typeface="Inter" pitchFamily="34" charset="-120"/>
              </a:rPr>
              <a:t>Nous n’appartenons à aucune marque de téléphonie et n’en revendons aucune.</a:t>
            </a:r>
            <a:endParaRPr lang="en-US" sz="1000" dirty="0"/>
          </a:p>
        </p:txBody>
      </p:sp>
      <p:sp>
        <p:nvSpPr>
          <p:cNvPr id="14" name="Text 12"/>
          <p:cNvSpPr/>
          <p:nvPr/>
        </p:nvSpPr>
        <p:spPr>
          <a:xfrm>
            <a:off x="8641080" y="2212848"/>
            <a:ext cx="2377440" cy="566928"/>
          </a:xfrm>
          <a:prstGeom prst="rect">
            <a:avLst/>
          </a:prstGeom>
          <a:noFill/>
          <a:ln/>
        </p:spPr>
        <p:txBody>
          <a:bodyPr wrap="square" lIns="0" tIns="0" rIns="0" bIns="0" rtlCol="0" anchor="t"/>
          <a:lstStyle/>
          <a:p>
            <a:pPr indent="0" marL="0">
              <a:buNone/>
            </a:pPr>
            <a:r>
              <a:rPr lang="en-US" sz="4000" b="1" dirty="0">
                <a:solidFill>
                  <a:srgbClr val="6B21C9"/>
                </a:solidFill>
                <a:latin typeface="Space Grotesk" pitchFamily="34" charset="0"/>
                <a:ea typeface="Space Grotesk" pitchFamily="34" charset="-122"/>
                <a:cs typeface="Space Grotesk" pitchFamily="34" charset="-120"/>
              </a:rPr>
              <a:t>100 %</a:t>
            </a:r>
            <a:endParaRPr lang="en-US" sz="4000" dirty="0"/>
          </a:p>
        </p:txBody>
      </p:sp>
      <p:sp>
        <p:nvSpPr>
          <p:cNvPr id="15" name="Text 13"/>
          <p:cNvSpPr/>
          <p:nvPr/>
        </p:nvSpPr>
        <p:spPr>
          <a:xfrm>
            <a:off x="8641080" y="2798064"/>
            <a:ext cx="2377440" cy="256032"/>
          </a:xfrm>
          <a:prstGeom prst="rect">
            <a:avLst/>
          </a:prstGeom>
          <a:noFill/>
          <a:ln/>
        </p:spPr>
        <p:txBody>
          <a:bodyPr wrap="square" lIns="0" tIns="0" rIns="0" bIns="0" rtlCol="0" anchor="t"/>
          <a:lstStyle/>
          <a:p>
            <a:pPr indent="0" marL="0">
              <a:buNone/>
            </a:pPr>
            <a:r>
              <a:rPr lang="en-US" sz="950" b="1" spc="80" kern="0" dirty="0">
                <a:solidFill>
                  <a:srgbClr val="14152B"/>
                </a:solidFill>
                <a:latin typeface="Inter" pitchFamily="34" charset="0"/>
                <a:ea typeface="Inter" pitchFamily="34" charset="-122"/>
                <a:cs typeface="Inter" pitchFamily="34" charset="-120"/>
              </a:rPr>
              <a:t>VENTE INDIRECTE</a:t>
            </a:r>
            <a:endParaRPr lang="en-US" sz="950" dirty="0"/>
          </a:p>
        </p:txBody>
      </p:sp>
      <p:sp>
        <p:nvSpPr>
          <p:cNvPr id="16" name="Text 14"/>
          <p:cNvSpPr/>
          <p:nvPr/>
        </p:nvSpPr>
        <p:spPr>
          <a:xfrm>
            <a:off x="8641080" y="3063240"/>
            <a:ext cx="2377440" cy="822960"/>
          </a:xfrm>
          <a:prstGeom prst="rect">
            <a:avLst/>
          </a:prstGeom>
          <a:noFill/>
          <a:ln/>
        </p:spPr>
        <p:txBody>
          <a:bodyPr wrap="square" lIns="0" tIns="0" rIns="0" bIns="0" rtlCol="0" anchor="t"/>
          <a:lstStyle/>
          <a:p>
            <a:pPr indent="0" marL="0">
              <a:lnSpc>
                <a:spcPts val="1300"/>
              </a:lnSpc>
              <a:buNone/>
            </a:pPr>
            <a:r>
              <a:rPr lang="en-US" sz="1000" dirty="0">
                <a:solidFill>
                  <a:srgbClr val="4E5170"/>
                </a:solidFill>
                <a:latin typeface="Inter" pitchFamily="34" charset="0"/>
                <a:ea typeface="Inter" pitchFamily="34" charset="-122"/>
                <a:cs typeface="Inter" pitchFamily="34" charset="-120"/>
              </a:rPr>
              <a:t>Vous achetez par votre intégrateur, jamais chez nous. C’est écrit au contrat.</a:t>
            </a:r>
            <a:endParaRPr lang="en-US" sz="1000" dirty="0"/>
          </a:p>
        </p:txBody>
      </p:sp>
      <p:sp>
        <p:nvSpPr>
          <p:cNvPr id="17" name="Shape 15"/>
          <p:cNvSpPr/>
          <p:nvPr/>
        </p:nvSpPr>
        <p:spPr>
          <a:xfrm>
            <a:off x="685800" y="3950208"/>
            <a:ext cx="10817352" cy="1609344"/>
          </a:xfrm>
          <a:prstGeom prst="roundRect">
            <a:avLst>
              <a:gd name="adj" fmla="val 5114"/>
            </a:avLst>
          </a:prstGeom>
          <a:solidFill>
            <a:srgbClr val="F8F7FC"/>
          </a:solidFill>
          <a:ln w="12700">
            <a:solidFill>
              <a:srgbClr val="E7E5F0"/>
            </a:solidFill>
            <a:prstDash val="solid"/>
          </a:ln>
        </p:spPr>
      </p:sp>
      <p:sp>
        <p:nvSpPr>
          <p:cNvPr id="18" name="Text 16"/>
          <p:cNvSpPr/>
          <p:nvPr/>
        </p:nvSpPr>
        <p:spPr>
          <a:xfrm>
            <a:off x="996696" y="4114800"/>
            <a:ext cx="10195560" cy="310896"/>
          </a:xfrm>
          <a:prstGeom prst="rect">
            <a:avLst/>
          </a:prstGeom>
          <a:noFill/>
          <a:ln/>
        </p:spPr>
        <p:txBody>
          <a:bodyPr wrap="square" lIns="0" tIns="0" rIns="0" bIns="0" rtlCol="0" anchor="t"/>
          <a:lstStyle/>
          <a:p>
            <a:pPr indent="0" marL="0">
              <a:buNone/>
            </a:pPr>
            <a:r>
              <a:rPr lang="en-US" sz="1500" b="1" dirty="0">
                <a:solidFill>
                  <a:srgbClr val="14152B"/>
                </a:solidFill>
                <a:latin typeface="Space Grotesk" pitchFamily="34" charset="0"/>
                <a:ea typeface="Space Grotesk" pitchFamily="34" charset="-122"/>
                <a:cs typeface="Space Grotesk" pitchFamily="34" charset="-120"/>
              </a:rPr>
              <a:t>Ce que vingt-huit ans changent le jour où vous nous appelez</a:t>
            </a:r>
            <a:endParaRPr lang="en-US" sz="1500" dirty="0"/>
          </a:p>
        </p:txBody>
      </p:sp>
      <p:sp>
        <p:nvSpPr>
          <p:cNvPr id="19" name="Text 17"/>
          <p:cNvSpPr/>
          <p:nvPr/>
        </p:nvSpPr>
        <p:spPr>
          <a:xfrm>
            <a:off x="996696" y="4498848"/>
            <a:ext cx="201168" cy="214376"/>
          </a:xfrm>
          <a:prstGeom prst="rect">
            <a:avLst/>
          </a:prstGeom>
          <a:noFill/>
          <a:ln/>
        </p:spPr>
        <p:txBody>
          <a:bodyPr wrap="square" lIns="0" tIns="0" rIns="0" bIns="0" rtlCol="0" anchor="t"/>
          <a:lstStyle/>
          <a:p>
            <a:pPr indent="0" marL="0">
              <a:buNone/>
            </a:pPr>
            <a:r>
              <a:rPr lang="en-US" sz="1050" b="1" dirty="0">
                <a:solidFill>
                  <a:srgbClr val="6B21C9"/>
                </a:solidFill>
                <a:latin typeface="Inter" pitchFamily="34" charset="0"/>
                <a:ea typeface="Inter" pitchFamily="34" charset="-122"/>
                <a:cs typeface="Inter" pitchFamily="34" charset="-120"/>
              </a:rPr>
              <a:t>—</a:t>
            </a:r>
            <a:endParaRPr lang="en-US" sz="1050" dirty="0"/>
          </a:p>
        </p:txBody>
      </p:sp>
      <p:sp>
        <p:nvSpPr>
          <p:cNvPr id="20" name="Text 18"/>
          <p:cNvSpPr/>
          <p:nvPr/>
        </p:nvSpPr>
        <p:spPr>
          <a:xfrm>
            <a:off x="1234440" y="4498848"/>
            <a:ext cx="4485132" cy="392176"/>
          </a:xfrm>
          <a:prstGeom prst="rect">
            <a:avLst/>
          </a:prstGeom>
          <a:noFill/>
          <a:ln/>
        </p:spPr>
        <p:txBody>
          <a:bodyPr wrap="square" lIns="0" tIns="0" rIns="0" bIns="0" rtlCol="0" anchor="t"/>
          <a:lstStyle/>
          <a:p>
            <a:pPr indent="0" marL="0">
              <a:lnSpc>
                <a:spcPts val="1400"/>
              </a:lnSpc>
              <a:buNone/>
            </a:pPr>
            <a:r>
              <a:rPr lang="en-US" sz="1050" b="1" dirty="0">
                <a:solidFill>
                  <a:srgbClr val="14152B"/>
                </a:solidFill>
                <a:latin typeface="Inter" pitchFamily="34" charset="0"/>
                <a:ea typeface="Inter" pitchFamily="34" charset="-122"/>
                <a:cs typeface="Inter" pitchFamily="34" charset="-120"/>
              </a:rPr>
              <a:t>Votre matériel, nous l’avons déjà rencontré</a:t>
            </a:r>
            <a:pPr indent="0" marL="0">
              <a:lnSpc>
                <a:spcPts val="1400"/>
              </a:lnSpc>
              <a:buNone/>
            </a:pPr>
            <a:r>
              <a:rPr lang="en-US" sz="1050" dirty="0">
                <a:solidFill>
                  <a:srgbClr val="4E5170"/>
                </a:solidFill>
                <a:latin typeface="Inter" pitchFamily="34" charset="0"/>
                <a:ea typeface="Inter" pitchFamily="34" charset="-122"/>
                <a:cs typeface="Inter" pitchFamily="34" charset="-120"/>
              </a:rPr>
              <a:t> — nous savons ce qu’il expose et ce qu’il cache</a:t>
            </a:r>
            <a:endParaRPr lang="en-US" sz="1050" dirty="0"/>
          </a:p>
        </p:txBody>
      </p:sp>
      <p:sp>
        <p:nvSpPr>
          <p:cNvPr id="21" name="Text 19"/>
          <p:cNvSpPr/>
          <p:nvPr/>
        </p:nvSpPr>
        <p:spPr>
          <a:xfrm>
            <a:off x="996696" y="4982464"/>
            <a:ext cx="201168" cy="214376"/>
          </a:xfrm>
          <a:prstGeom prst="rect">
            <a:avLst/>
          </a:prstGeom>
          <a:noFill/>
          <a:ln/>
        </p:spPr>
        <p:txBody>
          <a:bodyPr wrap="square" lIns="0" tIns="0" rIns="0" bIns="0" rtlCol="0" anchor="t"/>
          <a:lstStyle/>
          <a:p>
            <a:pPr indent="0" marL="0">
              <a:buNone/>
            </a:pPr>
            <a:r>
              <a:rPr lang="en-US" sz="1050" b="1" dirty="0">
                <a:solidFill>
                  <a:srgbClr val="6B21C9"/>
                </a:solidFill>
                <a:latin typeface="Inter" pitchFamily="34" charset="0"/>
                <a:ea typeface="Inter" pitchFamily="34" charset="-122"/>
                <a:cs typeface="Inter" pitchFamily="34" charset="-120"/>
              </a:rPr>
              <a:t>—</a:t>
            </a:r>
            <a:endParaRPr lang="en-US" sz="1050" dirty="0"/>
          </a:p>
        </p:txBody>
      </p:sp>
      <p:sp>
        <p:nvSpPr>
          <p:cNvPr id="22" name="Text 20"/>
          <p:cNvSpPr/>
          <p:nvPr/>
        </p:nvSpPr>
        <p:spPr>
          <a:xfrm>
            <a:off x="1234440" y="4982464"/>
            <a:ext cx="4485132" cy="392176"/>
          </a:xfrm>
          <a:prstGeom prst="rect">
            <a:avLst/>
          </a:prstGeom>
          <a:noFill/>
          <a:ln/>
        </p:spPr>
        <p:txBody>
          <a:bodyPr wrap="square" lIns="0" tIns="0" rIns="0" bIns="0" rtlCol="0" anchor="t"/>
          <a:lstStyle/>
          <a:p>
            <a:pPr indent="0" marL="0">
              <a:lnSpc>
                <a:spcPts val="1400"/>
              </a:lnSpc>
              <a:buNone/>
            </a:pPr>
            <a:r>
              <a:rPr lang="en-US" sz="1050" b="1" dirty="0">
                <a:solidFill>
                  <a:srgbClr val="14152B"/>
                </a:solidFill>
                <a:latin typeface="Inter" pitchFamily="34" charset="0"/>
                <a:ea typeface="Inter" pitchFamily="34" charset="-122"/>
                <a:cs typeface="Inter" pitchFamily="34" charset="-120"/>
              </a:rPr>
              <a:t>Votre installation ne devient pas orpheline</a:t>
            </a:r>
            <a:pPr indent="0" marL="0">
              <a:lnSpc>
                <a:spcPts val="1400"/>
              </a:lnSpc>
              <a:buNone/>
            </a:pPr>
            <a:r>
              <a:rPr lang="en-US" sz="1050" dirty="0">
                <a:solidFill>
                  <a:srgbClr val="4E5170"/>
                </a:solidFill>
                <a:latin typeface="Inter" pitchFamily="34" charset="0"/>
                <a:ea typeface="Inter" pitchFamily="34" charset="-122"/>
                <a:cs typeface="Inter" pitchFamily="34" charset="-120"/>
              </a:rPr>
              <a:t> — nous avons déjà repris des parcs abandonnés</a:t>
            </a:r>
            <a:endParaRPr lang="en-US" sz="1050" dirty="0"/>
          </a:p>
        </p:txBody>
      </p:sp>
      <p:sp>
        <p:nvSpPr>
          <p:cNvPr id="23" name="Text 21"/>
          <p:cNvSpPr/>
          <p:nvPr/>
        </p:nvSpPr>
        <p:spPr>
          <a:xfrm>
            <a:off x="6451092" y="4498848"/>
            <a:ext cx="201168" cy="214376"/>
          </a:xfrm>
          <a:prstGeom prst="rect">
            <a:avLst/>
          </a:prstGeom>
          <a:noFill/>
          <a:ln/>
        </p:spPr>
        <p:txBody>
          <a:bodyPr wrap="square" lIns="0" tIns="0" rIns="0" bIns="0" rtlCol="0" anchor="t"/>
          <a:lstStyle/>
          <a:p>
            <a:pPr indent="0" marL="0">
              <a:buNone/>
            </a:pPr>
            <a:r>
              <a:rPr lang="en-US" sz="1050" b="1" dirty="0">
                <a:solidFill>
                  <a:srgbClr val="6B21C9"/>
                </a:solidFill>
                <a:latin typeface="Inter" pitchFamily="34" charset="0"/>
                <a:ea typeface="Inter" pitchFamily="34" charset="-122"/>
                <a:cs typeface="Inter" pitchFamily="34" charset="-120"/>
              </a:rPr>
              <a:t>—</a:t>
            </a:r>
            <a:endParaRPr lang="en-US" sz="1050" dirty="0"/>
          </a:p>
        </p:txBody>
      </p:sp>
      <p:sp>
        <p:nvSpPr>
          <p:cNvPr id="24" name="Text 22"/>
          <p:cNvSpPr/>
          <p:nvPr/>
        </p:nvSpPr>
        <p:spPr>
          <a:xfrm>
            <a:off x="6688836" y="4498848"/>
            <a:ext cx="4485132" cy="392176"/>
          </a:xfrm>
          <a:prstGeom prst="rect">
            <a:avLst/>
          </a:prstGeom>
          <a:noFill/>
          <a:ln/>
        </p:spPr>
        <p:txBody>
          <a:bodyPr wrap="square" lIns="0" tIns="0" rIns="0" bIns="0" rtlCol="0" anchor="t"/>
          <a:lstStyle/>
          <a:p>
            <a:pPr indent="0" marL="0">
              <a:lnSpc>
                <a:spcPts val="1400"/>
              </a:lnSpc>
              <a:buNone/>
            </a:pPr>
            <a:r>
              <a:rPr lang="en-US" sz="1050" b="1" dirty="0">
                <a:solidFill>
                  <a:srgbClr val="14152B"/>
                </a:solidFill>
                <a:latin typeface="Inter" pitchFamily="34" charset="0"/>
                <a:ea typeface="Inter" pitchFamily="34" charset="-122"/>
                <a:cs typeface="Inter" pitchFamily="34" charset="-120"/>
              </a:rPr>
              <a:t>Nous vous disons non avant de vous vendre</a:t>
            </a:r>
            <a:pPr indent="0" marL="0">
              <a:lnSpc>
                <a:spcPts val="1400"/>
              </a:lnSpc>
              <a:buNone/>
            </a:pPr>
            <a:r>
              <a:rPr lang="en-US" sz="1050" dirty="0">
                <a:solidFill>
                  <a:srgbClr val="4E5170"/>
                </a:solidFill>
                <a:latin typeface="Inter" pitchFamily="34" charset="0"/>
                <a:ea typeface="Inter" pitchFamily="34" charset="-122"/>
                <a:cs typeface="Inter" pitchFamily="34" charset="-120"/>
              </a:rPr>
              <a:t> — une promesse découverte au premier check-in coûte cher</a:t>
            </a:r>
            <a:endParaRPr lang="en-US" sz="1050" dirty="0"/>
          </a:p>
        </p:txBody>
      </p:sp>
      <p:sp>
        <p:nvSpPr>
          <p:cNvPr id="25" name="Text 23"/>
          <p:cNvSpPr/>
          <p:nvPr/>
        </p:nvSpPr>
        <p:spPr>
          <a:xfrm>
            <a:off x="6451092" y="4982464"/>
            <a:ext cx="201168" cy="214376"/>
          </a:xfrm>
          <a:prstGeom prst="rect">
            <a:avLst/>
          </a:prstGeom>
          <a:noFill/>
          <a:ln/>
        </p:spPr>
        <p:txBody>
          <a:bodyPr wrap="square" lIns="0" tIns="0" rIns="0" bIns="0" rtlCol="0" anchor="t"/>
          <a:lstStyle/>
          <a:p>
            <a:pPr indent="0" marL="0">
              <a:buNone/>
            </a:pPr>
            <a:r>
              <a:rPr lang="en-US" sz="1050" b="1" dirty="0">
                <a:solidFill>
                  <a:srgbClr val="6B21C9"/>
                </a:solidFill>
                <a:latin typeface="Inter" pitchFamily="34" charset="0"/>
                <a:ea typeface="Inter" pitchFamily="34" charset="-122"/>
                <a:cs typeface="Inter" pitchFamily="34" charset="-120"/>
              </a:rPr>
              <a:t>—</a:t>
            </a:r>
            <a:endParaRPr lang="en-US" sz="1050" dirty="0"/>
          </a:p>
        </p:txBody>
      </p:sp>
      <p:sp>
        <p:nvSpPr>
          <p:cNvPr id="26" name="Text 24"/>
          <p:cNvSpPr/>
          <p:nvPr/>
        </p:nvSpPr>
        <p:spPr>
          <a:xfrm>
            <a:off x="6688836" y="4982464"/>
            <a:ext cx="4485132" cy="392176"/>
          </a:xfrm>
          <a:prstGeom prst="rect">
            <a:avLst/>
          </a:prstGeom>
          <a:noFill/>
          <a:ln/>
        </p:spPr>
        <p:txBody>
          <a:bodyPr wrap="square" lIns="0" tIns="0" rIns="0" bIns="0" rtlCol="0" anchor="t"/>
          <a:lstStyle/>
          <a:p>
            <a:pPr indent="0" marL="0">
              <a:lnSpc>
                <a:spcPts val="1400"/>
              </a:lnSpc>
              <a:buNone/>
            </a:pPr>
            <a:r>
              <a:rPr lang="en-US" sz="1050" b="1" dirty="0">
                <a:solidFill>
                  <a:srgbClr val="14152B"/>
                </a:solidFill>
                <a:latin typeface="Inter" pitchFamily="34" charset="0"/>
                <a:ea typeface="Inter" pitchFamily="34" charset="-122"/>
                <a:cs typeface="Inter" pitchFamily="34" charset="-120"/>
              </a:rPr>
              <a:t>Le logiciel tourne chez vous</a:t>
            </a:r>
            <a:pPr indent="0" marL="0">
              <a:lnSpc>
                <a:spcPts val="1400"/>
              </a:lnSpc>
              <a:buNone/>
            </a:pPr>
            <a:r>
              <a:rPr lang="en-US" sz="1050" dirty="0">
                <a:solidFill>
                  <a:srgbClr val="4E5170"/>
                </a:solidFill>
                <a:latin typeface="Inter" pitchFamily="34" charset="0"/>
                <a:ea typeface="Inter" pitchFamily="34" charset="-122"/>
                <a:cs typeface="Inter" pitchFamily="34" charset="-120"/>
              </a:rPr>
              <a:t> — en licence définitive, même si nous disparaissons</a:t>
            </a:r>
            <a:endParaRPr lang="en-US" sz="1050" dirty="0"/>
          </a:p>
        </p:txBody>
      </p:sp>
      <p:sp>
        <p:nvSpPr>
          <p:cNvPr id="27" name="Shape 25"/>
          <p:cNvSpPr/>
          <p:nvPr/>
        </p:nvSpPr>
        <p:spPr>
          <a:xfrm>
            <a:off x="685800" y="5724144"/>
            <a:ext cx="10817352" cy="493776"/>
          </a:xfrm>
          <a:prstGeom prst="roundRect">
            <a:avLst>
              <a:gd name="adj" fmla="val 14815"/>
            </a:avLst>
          </a:prstGeom>
          <a:solidFill>
            <a:srgbClr val="EEECF7"/>
          </a:solidFill>
          <a:ln w="12700">
            <a:solidFill>
              <a:srgbClr val="E7E5F0"/>
            </a:solidFill>
            <a:prstDash val="solid"/>
          </a:ln>
        </p:spPr>
      </p:sp>
      <p:sp>
        <p:nvSpPr>
          <p:cNvPr id="28" name="Text 26"/>
          <p:cNvSpPr/>
          <p:nvPr/>
        </p:nvSpPr>
        <p:spPr>
          <a:xfrm>
            <a:off x="886968" y="5724144"/>
            <a:ext cx="365760" cy="493776"/>
          </a:xfrm>
          <a:prstGeom prst="rect">
            <a:avLst/>
          </a:prstGeom>
          <a:noFill/>
          <a:ln/>
        </p:spPr>
        <p:txBody>
          <a:bodyPr wrap="square" lIns="0" tIns="0" rIns="0" bIns="0" rtlCol="0" anchor="ctr"/>
          <a:lstStyle/>
          <a:p>
            <a:pPr indent="0" marL="0">
              <a:buNone/>
            </a:pPr>
            <a:r>
              <a:rPr lang="en-US" sz="1600" b="1" dirty="0">
                <a:solidFill>
                  <a:srgbClr val="6B21C9"/>
                </a:solidFill>
                <a:latin typeface="Space Grotesk" pitchFamily="34" charset="0"/>
                <a:ea typeface="Space Grotesk" pitchFamily="34" charset="-122"/>
                <a:cs typeface="Space Grotesk" pitchFamily="34" charset="-120"/>
              </a:rPr>
              <a:t>→</a:t>
            </a:r>
            <a:endParaRPr lang="en-US" sz="1600" dirty="0"/>
          </a:p>
        </p:txBody>
      </p:sp>
      <p:sp>
        <p:nvSpPr>
          <p:cNvPr id="29" name="Text 27"/>
          <p:cNvSpPr/>
          <p:nvPr/>
        </p:nvSpPr>
        <p:spPr>
          <a:xfrm>
            <a:off x="1289304" y="5769864"/>
            <a:ext cx="9948672" cy="402336"/>
          </a:xfrm>
          <a:prstGeom prst="rect">
            <a:avLst/>
          </a:prstGeom>
          <a:noFill/>
          <a:ln/>
        </p:spPr>
        <p:txBody>
          <a:bodyPr wrap="square" lIns="0" tIns="0" rIns="0" bIns="0" rtlCol="0" anchor="ctr"/>
          <a:lstStyle/>
          <a:p>
            <a:pPr indent="0" marL="0">
              <a:lnSpc>
                <a:spcPts val="1600"/>
              </a:lnSpc>
              <a:buNone/>
            </a:pPr>
            <a:r>
              <a:rPr lang="en-US" sz="1200" dirty="0">
                <a:solidFill>
                  <a:srgbClr val="14152B"/>
                </a:solidFill>
                <a:latin typeface="Inter" pitchFamily="34" charset="0"/>
                <a:ea typeface="Inter" pitchFamily="34" charset="-122"/>
                <a:cs typeface="Inter" pitchFamily="34" charset="-120"/>
              </a:rPr>
              <a:t>Un logiciel récent peut être brillant. Il ne peut pas avoir vu vingt-huit ans de matériels.</a:t>
            </a:r>
            <a:endParaRPr lang="en-US" sz="1200" dirty="0"/>
          </a:p>
        </p:txBody>
      </p:sp>
      <p:sp>
        <p:nvSpPr>
          <p:cNvPr id="30" name="Text 28"/>
          <p:cNvSpPr/>
          <p:nvPr/>
        </p:nvSpPr>
        <p:spPr>
          <a:xfrm>
            <a:off x="685800" y="6382512"/>
            <a:ext cx="7772400" cy="274320"/>
          </a:xfrm>
          <a:prstGeom prst="rect">
            <a:avLst/>
          </a:prstGeom>
          <a:noFill/>
          <a:ln/>
        </p:spPr>
        <p:txBody>
          <a:bodyPr wrap="square" lIns="0" tIns="0" rIns="0" bIns="0" rtlCol="0" anchor="ctr"/>
          <a:lstStyle/>
          <a:p>
            <a:pPr indent="0" marL="0">
              <a:buNone/>
            </a:pPr>
            <a:r>
              <a:rPr lang="en-US" sz="900" dirty="0">
                <a:solidFill>
                  <a:srgbClr val="726F8C"/>
                </a:solidFill>
                <a:latin typeface="Inter" pitchFamily="34" charset="0"/>
                <a:ea typeface="Inter" pitchFamily="34" charset="-122"/>
                <a:cs typeface="Inter" pitchFamily="34" charset="-120"/>
              </a:rPr>
              <a:t>Comtrafic X Hospitality · santé, EHPAD, hôtellerie</a:t>
            </a:r>
            <a:endParaRPr lang="en-US" sz="900" dirty="0"/>
          </a:p>
        </p:txBody>
      </p:sp>
      <p:sp>
        <p:nvSpPr>
          <p:cNvPr id="31" name="Text 29"/>
          <p:cNvSpPr/>
          <p:nvPr/>
        </p:nvSpPr>
        <p:spPr>
          <a:xfrm>
            <a:off x="10405872" y="6382512"/>
            <a:ext cx="1097280" cy="274320"/>
          </a:xfrm>
          <a:prstGeom prst="rect">
            <a:avLst/>
          </a:prstGeom>
          <a:noFill/>
          <a:ln/>
        </p:spPr>
        <p:txBody>
          <a:bodyPr wrap="square" lIns="0" tIns="0" rIns="0" bIns="0" rtlCol="0" anchor="ctr"/>
          <a:lstStyle/>
          <a:p>
            <a:pPr algn="r" indent="0" marL="0">
              <a:buNone/>
            </a:pPr>
            <a:r>
              <a:rPr lang="en-US" sz="900" dirty="0">
                <a:solidFill>
                  <a:srgbClr val="726F8C"/>
                </a:solidFill>
                <a:latin typeface="Inter" pitchFamily="34" charset="0"/>
                <a:ea typeface="Inter" pitchFamily="34" charset="-122"/>
                <a:cs typeface="Inter" pitchFamily="34" charset="-120"/>
              </a:rPr>
              <a:t>10 / 12</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8F7FC"/>
        </a:solidFill>
      </p:bgPr>
    </p:bg>
    <p:spTree>
      <p:nvGrpSpPr>
        <p:cNvPr id="1" name=""/>
        <p:cNvGrpSpPr/>
        <p:nvPr/>
      </p:nvGrpSpPr>
      <p:grpSpPr>
        <a:xfrm>
          <a:off x="0" y="0"/>
          <a:ext cx="0" cy="0"/>
          <a:chOff x="0" y="0"/>
          <a:chExt cx="0" cy="0"/>
        </a:xfrm>
      </p:grpSpPr>
      <p:sp>
        <p:nvSpPr>
          <p:cNvPr id="2" name="Text 0"/>
          <p:cNvSpPr/>
          <p:nvPr/>
        </p:nvSpPr>
        <p:spPr>
          <a:xfrm>
            <a:off x="685800" y="457200"/>
            <a:ext cx="10817352" cy="237744"/>
          </a:xfrm>
          <a:prstGeom prst="rect">
            <a:avLst/>
          </a:prstGeom>
          <a:noFill/>
          <a:ln/>
        </p:spPr>
        <p:txBody>
          <a:bodyPr wrap="square" lIns="0" tIns="0" rIns="0" bIns="0" rtlCol="0" anchor="ctr"/>
          <a:lstStyle/>
          <a:p>
            <a:pPr indent="0" marL="0">
              <a:buNone/>
            </a:pPr>
            <a:r>
              <a:rPr lang="en-US" sz="1050" b="1" spc="160" kern="0" dirty="0">
                <a:solidFill>
                  <a:srgbClr val="6B21C9"/>
                </a:solidFill>
                <a:latin typeface="Inter" pitchFamily="34" charset="0"/>
                <a:ea typeface="Inter" pitchFamily="34" charset="-122"/>
                <a:cs typeface="Inter" pitchFamily="34" charset="-120"/>
              </a:rPr>
              <a:t>LA QUALIFICATION</a:t>
            </a:r>
            <a:endParaRPr lang="en-US" sz="1050" dirty="0"/>
          </a:p>
        </p:txBody>
      </p:sp>
      <p:sp>
        <p:nvSpPr>
          <p:cNvPr id="3" name="Text 1"/>
          <p:cNvSpPr/>
          <p:nvPr/>
        </p:nvSpPr>
        <p:spPr>
          <a:xfrm>
            <a:off x="685800" y="749808"/>
            <a:ext cx="10817352" cy="658368"/>
          </a:xfrm>
          <a:prstGeom prst="rect">
            <a:avLst/>
          </a:prstGeom>
          <a:noFill/>
          <a:ln/>
        </p:spPr>
        <p:txBody>
          <a:bodyPr wrap="square" lIns="0" tIns="0" rIns="0" bIns="0" rtlCol="0" anchor="t"/>
          <a:lstStyle/>
          <a:p>
            <a:pPr indent="0" marL="0">
              <a:lnSpc>
                <a:spcPts val="3400"/>
              </a:lnSpc>
              <a:buNone/>
            </a:pPr>
            <a:r>
              <a:rPr lang="en-US" sz="3000" b="1" dirty="0">
                <a:solidFill>
                  <a:srgbClr val="14152B"/>
                </a:solidFill>
                <a:latin typeface="Space Grotesk" pitchFamily="34" charset="0"/>
                <a:ea typeface="Space Grotesk" pitchFamily="34" charset="-122"/>
                <a:cs typeface="Space Grotesk" pitchFamily="34" charset="-120"/>
              </a:rPr>
              <a:t>Trente minutes, et vous savez</a:t>
            </a:r>
            <a:endParaRPr lang="en-US" sz="3000" dirty="0"/>
          </a:p>
        </p:txBody>
      </p:sp>
      <p:sp>
        <p:nvSpPr>
          <p:cNvPr id="4" name="Text 2"/>
          <p:cNvSpPr/>
          <p:nvPr/>
        </p:nvSpPr>
        <p:spPr>
          <a:xfrm>
            <a:off x="685800" y="1444752"/>
            <a:ext cx="9720072" cy="402336"/>
          </a:xfrm>
          <a:prstGeom prst="rect">
            <a:avLst/>
          </a:prstGeom>
          <a:noFill/>
          <a:ln/>
        </p:spPr>
        <p:txBody>
          <a:bodyPr wrap="square" lIns="0" tIns="0" rIns="0" bIns="0" rtlCol="0" anchor="t"/>
          <a:lstStyle/>
          <a:p>
            <a:pPr indent="0" marL="0">
              <a:lnSpc>
                <a:spcPts val="1800"/>
              </a:lnSpc>
              <a:buNone/>
            </a:pPr>
            <a:r>
              <a:rPr lang="en-US" sz="1300" dirty="0">
                <a:solidFill>
                  <a:srgbClr val="4E5170"/>
                </a:solidFill>
                <a:latin typeface="Inter" pitchFamily="34" charset="0"/>
                <a:ea typeface="Inter" pitchFamily="34" charset="-122"/>
                <a:cs typeface="Inter" pitchFamily="34" charset="-120"/>
              </a:rPr>
              <a:t>Sur ce produit, la qualification vaut plus que la démonstration : elle évite les six mois perdus.</a:t>
            </a:r>
            <a:endParaRPr lang="en-US" sz="1300" dirty="0"/>
          </a:p>
        </p:txBody>
      </p:sp>
      <p:sp>
        <p:nvSpPr>
          <p:cNvPr id="5" name="Shape 3"/>
          <p:cNvSpPr/>
          <p:nvPr/>
        </p:nvSpPr>
        <p:spPr>
          <a:xfrm>
            <a:off x="685800" y="2157984"/>
            <a:ext cx="3471672" cy="1481328"/>
          </a:xfrm>
          <a:prstGeom prst="roundRect">
            <a:avLst>
              <a:gd name="adj" fmla="val 5556"/>
            </a:avLst>
          </a:prstGeom>
          <a:solidFill>
            <a:srgbClr val="FFFFFF"/>
          </a:solidFill>
          <a:ln w="12700">
            <a:solidFill>
              <a:srgbClr val="E7E5F0"/>
            </a:solidFill>
            <a:prstDash val="solid"/>
          </a:ln>
          <a:effectLst>
            <a:outerShdw sx="100000" sy="100000" kx="0" ky="0" algn="bl" rotWithShape="0" blurRad="177800" dist="25400" dir="5400000">
              <a:srgbClr val="080C1A">
                <a:alpha val="7000"/>
              </a:srgbClr>
            </a:outerShdw>
          </a:effectLst>
        </p:spPr>
      </p:sp>
      <p:sp>
        <p:nvSpPr>
          <p:cNvPr id="6" name="Shape 4"/>
          <p:cNvSpPr/>
          <p:nvPr/>
        </p:nvSpPr>
        <p:spPr>
          <a:xfrm>
            <a:off x="923544" y="2322576"/>
            <a:ext cx="482803" cy="274320"/>
          </a:xfrm>
          <a:prstGeom prst="roundRect">
            <a:avLst>
              <a:gd name="adj" fmla="val 50000"/>
            </a:avLst>
          </a:prstGeom>
          <a:solidFill>
            <a:srgbClr val="F5EEFF"/>
          </a:solidFill>
          <a:ln w="12700">
            <a:solidFill>
              <a:srgbClr val="F5EEFF"/>
            </a:solidFill>
            <a:prstDash val="solid"/>
          </a:ln>
        </p:spPr>
      </p:sp>
      <p:sp>
        <p:nvSpPr>
          <p:cNvPr id="7" name="Text 5"/>
          <p:cNvSpPr/>
          <p:nvPr/>
        </p:nvSpPr>
        <p:spPr>
          <a:xfrm>
            <a:off x="923544" y="2322576"/>
            <a:ext cx="482803" cy="274320"/>
          </a:xfrm>
          <a:prstGeom prst="rect">
            <a:avLst/>
          </a:prstGeom>
          <a:noFill/>
          <a:ln/>
        </p:spPr>
        <p:txBody>
          <a:bodyPr wrap="square" lIns="0" tIns="0" rIns="0" bIns="0" rtlCol="0" anchor="ctr"/>
          <a:lstStyle/>
          <a:p>
            <a:pPr algn="ctr" indent="0" marL="0">
              <a:buNone/>
            </a:pPr>
            <a:r>
              <a:rPr lang="en-US" sz="950" b="1" spc="60" kern="0" dirty="0">
                <a:solidFill>
                  <a:srgbClr val="6B21C9"/>
                </a:solidFill>
                <a:latin typeface="Inter" pitchFamily="34" charset="0"/>
                <a:ea typeface="Inter" pitchFamily="34" charset="-122"/>
                <a:cs typeface="Inter" pitchFamily="34" charset="-120"/>
              </a:rPr>
              <a:t>0-6’</a:t>
            </a:r>
            <a:endParaRPr lang="en-US" sz="950" dirty="0"/>
          </a:p>
        </p:txBody>
      </p:sp>
      <p:sp>
        <p:nvSpPr>
          <p:cNvPr id="8" name="Text 6"/>
          <p:cNvSpPr/>
          <p:nvPr/>
        </p:nvSpPr>
        <p:spPr>
          <a:xfrm>
            <a:off x="923544" y="2688336"/>
            <a:ext cx="2996184" cy="274320"/>
          </a:xfrm>
          <a:prstGeom prst="rect">
            <a:avLst/>
          </a:prstGeom>
          <a:noFill/>
          <a:ln/>
        </p:spPr>
        <p:txBody>
          <a:bodyPr wrap="square" lIns="0" tIns="0" rIns="0" bIns="0" rtlCol="0" anchor="t"/>
          <a:lstStyle/>
          <a:p>
            <a:pPr indent="0" marL="0">
              <a:buNone/>
            </a:pPr>
            <a:r>
              <a:rPr lang="en-US" sz="1500" b="1" dirty="0">
                <a:solidFill>
                  <a:srgbClr val="14152B"/>
                </a:solidFill>
                <a:latin typeface="Space Grotesk" pitchFamily="34" charset="0"/>
                <a:ea typeface="Space Grotesk" pitchFamily="34" charset="-122"/>
                <a:cs typeface="Space Grotesk" pitchFamily="34" charset="-120"/>
              </a:rPr>
              <a:t>Le parc</a:t>
            </a:r>
            <a:endParaRPr lang="en-US" sz="1500" dirty="0"/>
          </a:p>
        </p:txBody>
      </p:sp>
      <p:sp>
        <p:nvSpPr>
          <p:cNvPr id="9" name="Text 7"/>
          <p:cNvSpPr/>
          <p:nvPr/>
        </p:nvSpPr>
        <p:spPr>
          <a:xfrm>
            <a:off x="923544" y="2980944"/>
            <a:ext cx="2996184" cy="603504"/>
          </a:xfrm>
          <a:prstGeom prst="rect">
            <a:avLst/>
          </a:prstGeom>
          <a:noFill/>
          <a:ln/>
        </p:spPr>
        <p:txBody>
          <a:bodyPr wrap="square" lIns="0" tIns="0" rIns="0" bIns="0" rtlCol="0" anchor="t"/>
          <a:lstStyle/>
          <a:p>
            <a:pPr indent="0" marL="0">
              <a:lnSpc>
                <a:spcPts val="1400"/>
              </a:lnSpc>
              <a:buNone/>
            </a:pPr>
            <a:r>
              <a:rPr lang="en-US" sz="1050" dirty="0">
                <a:solidFill>
                  <a:srgbClr val="4E5170"/>
                </a:solidFill>
                <a:latin typeface="Inter" pitchFamily="34" charset="0"/>
                <a:ea typeface="Inter" pitchFamily="34" charset="-122"/>
                <a:cs typeface="Inter" pitchFamily="34" charset="-120"/>
              </a:rPr>
              <a:t>Quelle marque d’IPBX, quel modèle, quelle version, sur combien de sites. Cela détermine les fonctions de chambre disponibles.</a:t>
            </a:r>
            <a:endParaRPr lang="en-US" sz="1050" dirty="0"/>
          </a:p>
        </p:txBody>
      </p:sp>
      <p:sp>
        <p:nvSpPr>
          <p:cNvPr id="10" name="Shape 8"/>
          <p:cNvSpPr/>
          <p:nvPr/>
        </p:nvSpPr>
        <p:spPr>
          <a:xfrm>
            <a:off x="4358640" y="2157984"/>
            <a:ext cx="3471672" cy="1481328"/>
          </a:xfrm>
          <a:prstGeom prst="roundRect">
            <a:avLst>
              <a:gd name="adj" fmla="val 5556"/>
            </a:avLst>
          </a:prstGeom>
          <a:solidFill>
            <a:srgbClr val="FFFFFF"/>
          </a:solidFill>
          <a:ln w="12700">
            <a:solidFill>
              <a:srgbClr val="E7E5F0"/>
            </a:solidFill>
            <a:prstDash val="solid"/>
          </a:ln>
          <a:effectLst>
            <a:outerShdw sx="100000" sy="100000" kx="0" ky="0" algn="bl" rotWithShape="0" blurRad="177800" dist="25400" dir="5400000">
              <a:srgbClr val="080C1A">
                <a:alpha val="7000"/>
              </a:srgbClr>
            </a:outerShdw>
          </a:effectLst>
        </p:spPr>
      </p:sp>
      <p:sp>
        <p:nvSpPr>
          <p:cNvPr id="11" name="Shape 9"/>
          <p:cNvSpPr/>
          <p:nvPr/>
        </p:nvSpPr>
        <p:spPr>
          <a:xfrm>
            <a:off x="4596384" y="2322576"/>
            <a:ext cx="557784" cy="274320"/>
          </a:xfrm>
          <a:prstGeom prst="roundRect">
            <a:avLst>
              <a:gd name="adj" fmla="val 50000"/>
            </a:avLst>
          </a:prstGeom>
          <a:solidFill>
            <a:srgbClr val="F5EEFF"/>
          </a:solidFill>
          <a:ln w="12700">
            <a:solidFill>
              <a:srgbClr val="F5EEFF"/>
            </a:solidFill>
            <a:prstDash val="solid"/>
          </a:ln>
        </p:spPr>
      </p:sp>
      <p:sp>
        <p:nvSpPr>
          <p:cNvPr id="12" name="Text 10"/>
          <p:cNvSpPr/>
          <p:nvPr/>
        </p:nvSpPr>
        <p:spPr>
          <a:xfrm>
            <a:off x="4596384" y="2322576"/>
            <a:ext cx="557784" cy="274320"/>
          </a:xfrm>
          <a:prstGeom prst="rect">
            <a:avLst/>
          </a:prstGeom>
          <a:noFill/>
          <a:ln/>
        </p:spPr>
        <p:txBody>
          <a:bodyPr wrap="square" lIns="0" tIns="0" rIns="0" bIns="0" rtlCol="0" anchor="ctr"/>
          <a:lstStyle/>
          <a:p>
            <a:pPr algn="ctr" indent="0" marL="0">
              <a:buNone/>
            </a:pPr>
            <a:r>
              <a:rPr lang="en-US" sz="950" b="1" spc="60" kern="0" dirty="0">
                <a:solidFill>
                  <a:srgbClr val="6B21C9"/>
                </a:solidFill>
                <a:latin typeface="Inter" pitchFamily="34" charset="0"/>
                <a:ea typeface="Inter" pitchFamily="34" charset="-122"/>
                <a:cs typeface="Inter" pitchFamily="34" charset="-120"/>
              </a:rPr>
              <a:t>6-12’</a:t>
            </a:r>
            <a:endParaRPr lang="en-US" sz="950" dirty="0"/>
          </a:p>
        </p:txBody>
      </p:sp>
      <p:sp>
        <p:nvSpPr>
          <p:cNvPr id="13" name="Text 11"/>
          <p:cNvSpPr/>
          <p:nvPr/>
        </p:nvSpPr>
        <p:spPr>
          <a:xfrm>
            <a:off x="4596384" y="2688336"/>
            <a:ext cx="2996184" cy="274320"/>
          </a:xfrm>
          <a:prstGeom prst="rect">
            <a:avLst/>
          </a:prstGeom>
          <a:noFill/>
          <a:ln/>
        </p:spPr>
        <p:txBody>
          <a:bodyPr wrap="square" lIns="0" tIns="0" rIns="0" bIns="0" rtlCol="0" anchor="t"/>
          <a:lstStyle/>
          <a:p>
            <a:pPr indent="0" marL="0">
              <a:buNone/>
            </a:pPr>
            <a:r>
              <a:rPr lang="en-US" sz="1500" b="1" dirty="0">
                <a:solidFill>
                  <a:srgbClr val="14152B"/>
                </a:solidFill>
                <a:latin typeface="Space Grotesk" pitchFamily="34" charset="0"/>
                <a:ea typeface="Space Grotesk" pitchFamily="34" charset="-122"/>
                <a:cs typeface="Space Grotesk" pitchFamily="34" charset="-120"/>
              </a:rPr>
              <a:t>Le logiciel de séjour</a:t>
            </a:r>
            <a:endParaRPr lang="en-US" sz="1500" dirty="0"/>
          </a:p>
        </p:txBody>
      </p:sp>
      <p:sp>
        <p:nvSpPr>
          <p:cNvPr id="14" name="Text 12"/>
          <p:cNvSpPr/>
          <p:nvPr/>
        </p:nvSpPr>
        <p:spPr>
          <a:xfrm>
            <a:off x="4596384" y="2980944"/>
            <a:ext cx="2996184" cy="603504"/>
          </a:xfrm>
          <a:prstGeom prst="rect">
            <a:avLst/>
          </a:prstGeom>
          <a:noFill/>
          <a:ln/>
        </p:spPr>
        <p:txBody>
          <a:bodyPr wrap="square" lIns="0" tIns="0" rIns="0" bIns="0" rtlCol="0" anchor="t"/>
          <a:lstStyle/>
          <a:p>
            <a:pPr indent="0" marL="0">
              <a:lnSpc>
                <a:spcPts val="1400"/>
              </a:lnSpc>
              <a:buNone/>
            </a:pPr>
            <a:r>
              <a:rPr lang="en-US" sz="1050" dirty="0">
                <a:solidFill>
                  <a:srgbClr val="4E5170"/>
                </a:solidFill>
                <a:latin typeface="Inter" pitchFamily="34" charset="0"/>
                <a:ea typeface="Inter" pitchFamily="34" charset="-122"/>
                <a:cs typeface="Inter" pitchFamily="34" charset="-120"/>
              </a:rPr>
              <a:t>Lequel, dans quelle version, et qui le maintient. Si la réponse est floue, le projet n’est pas mûr — et il vaut mieux le savoir maintenant.</a:t>
            </a:r>
            <a:endParaRPr lang="en-US" sz="1050" dirty="0"/>
          </a:p>
        </p:txBody>
      </p:sp>
      <p:sp>
        <p:nvSpPr>
          <p:cNvPr id="15" name="Shape 13"/>
          <p:cNvSpPr/>
          <p:nvPr/>
        </p:nvSpPr>
        <p:spPr>
          <a:xfrm>
            <a:off x="8031480" y="2157984"/>
            <a:ext cx="3471672" cy="1481328"/>
          </a:xfrm>
          <a:prstGeom prst="roundRect">
            <a:avLst>
              <a:gd name="adj" fmla="val 5556"/>
            </a:avLst>
          </a:prstGeom>
          <a:solidFill>
            <a:srgbClr val="FFFFFF"/>
          </a:solidFill>
          <a:ln w="12700">
            <a:solidFill>
              <a:srgbClr val="E7E5F0"/>
            </a:solidFill>
            <a:prstDash val="solid"/>
          </a:ln>
          <a:effectLst>
            <a:outerShdw sx="100000" sy="100000" kx="0" ky="0" algn="bl" rotWithShape="0" blurRad="177800" dist="25400" dir="5400000">
              <a:srgbClr val="080C1A">
                <a:alpha val="7000"/>
              </a:srgbClr>
            </a:outerShdw>
          </a:effectLst>
        </p:spPr>
      </p:sp>
      <p:sp>
        <p:nvSpPr>
          <p:cNvPr id="16" name="Shape 14"/>
          <p:cNvSpPr/>
          <p:nvPr/>
        </p:nvSpPr>
        <p:spPr>
          <a:xfrm>
            <a:off x="8269224" y="2322576"/>
            <a:ext cx="632765" cy="274320"/>
          </a:xfrm>
          <a:prstGeom prst="roundRect">
            <a:avLst>
              <a:gd name="adj" fmla="val 50000"/>
            </a:avLst>
          </a:prstGeom>
          <a:solidFill>
            <a:srgbClr val="F5EEFF"/>
          </a:solidFill>
          <a:ln w="12700">
            <a:solidFill>
              <a:srgbClr val="F5EEFF"/>
            </a:solidFill>
            <a:prstDash val="solid"/>
          </a:ln>
        </p:spPr>
      </p:sp>
      <p:sp>
        <p:nvSpPr>
          <p:cNvPr id="17" name="Text 15"/>
          <p:cNvSpPr/>
          <p:nvPr/>
        </p:nvSpPr>
        <p:spPr>
          <a:xfrm>
            <a:off x="8269224" y="2322576"/>
            <a:ext cx="632765" cy="274320"/>
          </a:xfrm>
          <a:prstGeom prst="rect">
            <a:avLst/>
          </a:prstGeom>
          <a:noFill/>
          <a:ln/>
        </p:spPr>
        <p:txBody>
          <a:bodyPr wrap="square" lIns="0" tIns="0" rIns="0" bIns="0" rtlCol="0" anchor="ctr"/>
          <a:lstStyle/>
          <a:p>
            <a:pPr algn="ctr" indent="0" marL="0">
              <a:buNone/>
            </a:pPr>
            <a:r>
              <a:rPr lang="en-US" sz="950" b="1" spc="60" kern="0" dirty="0">
                <a:solidFill>
                  <a:srgbClr val="6B21C9"/>
                </a:solidFill>
                <a:latin typeface="Inter" pitchFamily="34" charset="0"/>
                <a:ea typeface="Inter" pitchFamily="34" charset="-122"/>
                <a:cs typeface="Inter" pitchFamily="34" charset="-120"/>
              </a:rPr>
              <a:t>12-18’</a:t>
            </a:r>
            <a:endParaRPr lang="en-US" sz="950" dirty="0"/>
          </a:p>
        </p:txBody>
      </p:sp>
      <p:sp>
        <p:nvSpPr>
          <p:cNvPr id="18" name="Text 16"/>
          <p:cNvSpPr/>
          <p:nvPr/>
        </p:nvSpPr>
        <p:spPr>
          <a:xfrm>
            <a:off x="8269224" y="2688336"/>
            <a:ext cx="2996184" cy="274320"/>
          </a:xfrm>
          <a:prstGeom prst="rect">
            <a:avLst/>
          </a:prstGeom>
          <a:noFill/>
          <a:ln/>
        </p:spPr>
        <p:txBody>
          <a:bodyPr wrap="square" lIns="0" tIns="0" rIns="0" bIns="0" rtlCol="0" anchor="t"/>
          <a:lstStyle/>
          <a:p>
            <a:pPr indent="0" marL="0">
              <a:buNone/>
            </a:pPr>
            <a:r>
              <a:rPr lang="en-US" sz="1500" b="1" dirty="0">
                <a:solidFill>
                  <a:srgbClr val="14152B"/>
                </a:solidFill>
                <a:latin typeface="Space Grotesk" pitchFamily="34" charset="0"/>
                <a:ea typeface="Space Grotesk" pitchFamily="34" charset="-122"/>
                <a:cs typeface="Space Grotesk" pitchFamily="34" charset="-120"/>
              </a:rPr>
              <a:t>Les payeurs</a:t>
            </a:r>
            <a:endParaRPr lang="en-US" sz="1500" dirty="0"/>
          </a:p>
        </p:txBody>
      </p:sp>
      <p:sp>
        <p:nvSpPr>
          <p:cNvPr id="19" name="Text 17"/>
          <p:cNvSpPr/>
          <p:nvPr/>
        </p:nvSpPr>
        <p:spPr>
          <a:xfrm>
            <a:off x="8269224" y="2980944"/>
            <a:ext cx="2996184" cy="603504"/>
          </a:xfrm>
          <a:prstGeom prst="rect">
            <a:avLst/>
          </a:prstGeom>
          <a:noFill/>
          <a:ln/>
        </p:spPr>
        <p:txBody>
          <a:bodyPr wrap="square" lIns="0" tIns="0" rIns="0" bIns="0" rtlCol="0" anchor="t"/>
          <a:lstStyle/>
          <a:p>
            <a:pPr indent="0" marL="0">
              <a:lnSpc>
                <a:spcPts val="1400"/>
              </a:lnSpc>
              <a:buNone/>
            </a:pPr>
            <a:r>
              <a:rPr lang="en-US" sz="1050" dirty="0">
                <a:solidFill>
                  <a:srgbClr val="4E5170"/>
                </a:solidFill>
                <a:latin typeface="Inter" pitchFamily="34" charset="0"/>
                <a:ea typeface="Inter" pitchFamily="34" charset="-122"/>
                <a:cs typeface="Inter" pitchFamily="34" charset="-120"/>
              </a:rPr>
              <a:t>Qui paie la consommation : le résident, la famille, un tiers, l’établissement. C’est ici que le décompte famille devient évident.</a:t>
            </a:r>
            <a:endParaRPr lang="en-US" sz="1050" dirty="0"/>
          </a:p>
        </p:txBody>
      </p:sp>
      <p:sp>
        <p:nvSpPr>
          <p:cNvPr id="20" name="Shape 18"/>
          <p:cNvSpPr/>
          <p:nvPr/>
        </p:nvSpPr>
        <p:spPr>
          <a:xfrm>
            <a:off x="685800" y="3803904"/>
            <a:ext cx="3471672" cy="1481328"/>
          </a:xfrm>
          <a:prstGeom prst="roundRect">
            <a:avLst>
              <a:gd name="adj" fmla="val 5556"/>
            </a:avLst>
          </a:prstGeom>
          <a:solidFill>
            <a:srgbClr val="FFFFFF"/>
          </a:solidFill>
          <a:ln w="12700">
            <a:solidFill>
              <a:srgbClr val="E7E5F0"/>
            </a:solidFill>
            <a:prstDash val="solid"/>
          </a:ln>
          <a:effectLst>
            <a:outerShdw sx="100000" sy="100000" kx="0" ky="0" algn="bl" rotWithShape="0" blurRad="177800" dist="25400" dir="5400000">
              <a:srgbClr val="080C1A">
                <a:alpha val="7000"/>
              </a:srgbClr>
            </a:outerShdw>
          </a:effectLst>
        </p:spPr>
      </p:sp>
      <p:sp>
        <p:nvSpPr>
          <p:cNvPr id="21" name="Shape 19"/>
          <p:cNvSpPr/>
          <p:nvPr/>
        </p:nvSpPr>
        <p:spPr>
          <a:xfrm>
            <a:off x="923544" y="3968496"/>
            <a:ext cx="632765" cy="274320"/>
          </a:xfrm>
          <a:prstGeom prst="roundRect">
            <a:avLst>
              <a:gd name="adj" fmla="val 50000"/>
            </a:avLst>
          </a:prstGeom>
          <a:solidFill>
            <a:srgbClr val="F5EEFF"/>
          </a:solidFill>
          <a:ln w="12700">
            <a:solidFill>
              <a:srgbClr val="F5EEFF"/>
            </a:solidFill>
            <a:prstDash val="solid"/>
          </a:ln>
        </p:spPr>
      </p:sp>
      <p:sp>
        <p:nvSpPr>
          <p:cNvPr id="22" name="Text 20"/>
          <p:cNvSpPr/>
          <p:nvPr/>
        </p:nvSpPr>
        <p:spPr>
          <a:xfrm>
            <a:off x="923544" y="3968496"/>
            <a:ext cx="632765" cy="274320"/>
          </a:xfrm>
          <a:prstGeom prst="rect">
            <a:avLst/>
          </a:prstGeom>
          <a:noFill/>
          <a:ln/>
        </p:spPr>
        <p:txBody>
          <a:bodyPr wrap="square" lIns="0" tIns="0" rIns="0" bIns="0" rtlCol="0" anchor="ctr"/>
          <a:lstStyle/>
          <a:p>
            <a:pPr algn="ctr" indent="0" marL="0">
              <a:buNone/>
            </a:pPr>
            <a:r>
              <a:rPr lang="en-US" sz="950" b="1" spc="60" kern="0" dirty="0">
                <a:solidFill>
                  <a:srgbClr val="6B21C9"/>
                </a:solidFill>
                <a:latin typeface="Inter" pitchFamily="34" charset="0"/>
                <a:ea typeface="Inter" pitchFamily="34" charset="-122"/>
                <a:cs typeface="Inter" pitchFamily="34" charset="-120"/>
              </a:rPr>
              <a:t>18-24’</a:t>
            </a:r>
            <a:endParaRPr lang="en-US" sz="950" dirty="0"/>
          </a:p>
        </p:txBody>
      </p:sp>
      <p:sp>
        <p:nvSpPr>
          <p:cNvPr id="23" name="Text 21"/>
          <p:cNvSpPr/>
          <p:nvPr/>
        </p:nvSpPr>
        <p:spPr>
          <a:xfrm>
            <a:off x="923544" y="4334256"/>
            <a:ext cx="2996184" cy="274320"/>
          </a:xfrm>
          <a:prstGeom prst="rect">
            <a:avLst/>
          </a:prstGeom>
          <a:noFill/>
          <a:ln/>
        </p:spPr>
        <p:txBody>
          <a:bodyPr wrap="square" lIns="0" tIns="0" rIns="0" bIns="0" rtlCol="0" anchor="t"/>
          <a:lstStyle/>
          <a:p>
            <a:pPr indent="0" marL="0">
              <a:buNone/>
            </a:pPr>
            <a:r>
              <a:rPr lang="en-US" sz="1500" b="1" dirty="0">
                <a:solidFill>
                  <a:srgbClr val="14152B"/>
                </a:solidFill>
                <a:latin typeface="Space Grotesk" pitchFamily="34" charset="0"/>
                <a:ea typeface="Space Grotesk" pitchFamily="34" charset="-122"/>
                <a:cs typeface="Space Grotesk" pitchFamily="34" charset="-120"/>
              </a:rPr>
              <a:t>Les contrôles</a:t>
            </a:r>
            <a:endParaRPr lang="en-US" sz="1500" dirty="0"/>
          </a:p>
        </p:txBody>
      </p:sp>
      <p:sp>
        <p:nvSpPr>
          <p:cNvPr id="24" name="Text 22"/>
          <p:cNvSpPr/>
          <p:nvPr/>
        </p:nvSpPr>
        <p:spPr>
          <a:xfrm>
            <a:off x="923544" y="4626864"/>
            <a:ext cx="2996184" cy="603504"/>
          </a:xfrm>
          <a:prstGeom prst="rect">
            <a:avLst/>
          </a:prstGeom>
          <a:noFill/>
          <a:ln/>
        </p:spPr>
        <p:txBody>
          <a:bodyPr wrap="square" lIns="0" tIns="0" rIns="0" bIns="0" rtlCol="0" anchor="t"/>
          <a:lstStyle/>
          <a:p>
            <a:pPr indent="0" marL="0">
              <a:lnSpc>
                <a:spcPts val="1400"/>
              </a:lnSpc>
              <a:buNone/>
            </a:pPr>
            <a:r>
              <a:rPr lang="en-US" sz="1050" dirty="0">
                <a:solidFill>
                  <a:srgbClr val="4E5170"/>
                </a:solidFill>
                <a:latin typeface="Inter" pitchFamily="34" charset="0"/>
                <a:ea typeface="Inter" pitchFamily="34" charset="-122"/>
                <a:cs typeface="Inter" pitchFamily="34" charset="-120"/>
              </a:rPr>
              <a:t>Ce que vous devez produire, à qui, à quelle fréquence — et combien d’heures cela vous prend aujourd’hui.</a:t>
            </a:r>
            <a:endParaRPr lang="en-US" sz="1050" dirty="0"/>
          </a:p>
        </p:txBody>
      </p:sp>
      <p:sp>
        <p:nvSpPr>
          <p:cNvPr id="25" name="Shape 23"/>
          <p:cNvSpPr/>
          <p:nvPr/>
        </p:nvSpPr>
        <p:spPr>
          <a:xfrm>
            <a:off x="4358640" y="3803904"/>
            <a:ext cx="3471672" cy="1481328"/>
          </a:xfrm>
          <a:prstGeom prst="roundRect">
            <a:avLst>
              <a:gd name="adj" fmla="val 5556"/>
            </a:avLst>
          </a:prstGeom>
          <a:solidFill>
            <a:srgbClr val="FFFFFF"/>
          </a:solidFill>
          <a:ln w="12700">
            <a:solidFill>
              <a:srgbClr val="E7E5F0"/>
            </a:solidFill>
            <a:prstDash val="solid"/>
          </a:ln>
          <a:effectLst>
            <a:outerShdw sx="100000" sy="100000" kx="0" ky="0" algn="bl" rotWithShape="0" blurRad="177800" dist="25400" dir="5400000">
              <a:srgbClr val="080C1A">
                <a:alpha val="7000"/>
              </a:srgbClr>
            </a:outerShdw>
          </a:effectLst>
        </p:spPr>
      </p:sp>
      <p:sp>
        <p:nvSpPr>
          <p:cNvPr id="26" name="Shape 24"/>
          <p:cNvSpPr/>
          <p:nvPr/>
        </p:nvSpPr>
        <p:spPr>
          <a:xfrm>
            <a:off x="4596384" y="3968496"/>
            <a:ext cx="632765" cy="274320"/>
          </a:xfrm>
          <a:prstGeom prst="roundRect">
            <a:avLst>
              <a:gd name="adj" fmla="val 50000"/>
            </a:avLst>
          </a:prstGeom>
          <a:solidFill>
            <a:srgbClr val="F5EEFF"/>
          </a:solidFill>
          <a:ln w="12700">
            <a:solidFill>
              <a:srgbClr val="F5EEFF"/>
            </a:solidFill>
            <a:prstDash val="solid"/>
          </a:ln>
        </p:spPr>
      </p:sp>
      <p:sp>
        <p:nvSpPr>
          <p:cNvPr id="27" name="Text 25"/>
          <p:cNvSpPr/>
          <p:nvPr/>
        </p:nvSpPr>
        <p:spPr>
          <a:xfrm>
            <a:off x="4596384" y="3968496"/>
            <a:ext cx="632765" cy="274320"/>
          </a:xfrm>
          <a:prstGeom prst="rect">
            <a:avLst/>
          </a:prstGeom>
          <a:noFill/>
          <a:ln/>
        </p:spPr>
        <p:txBody>
          <a:bodyPr wrap="square" lIns="0" tIns="0" rIns="0" bIns="0" rtlCol="0" anchor="ctr"/>
          <a:lstStyle/>
          <a:p>
            <a:pPr algn="ctr" indent="0" marL="0">
              <a:buNone/>
            </a:pPr>
            <a:r>
              <a:rPr lang="en-US" sz="950" b="1" spc="60" kern="0" dirty="0">
                <a:solidFill>
                  <a:srgbClr val="6B21C9"/>
                </a:solidFill>
                <a:latin typeface="Inter" pitchFamily="34" charset="0"/>
                <a:ea typeface="Inter" pitchFamily="34" charset="-122"/>
                <a:cs typeface="Inter" pitchFamily="34" charset="-120"/>
              </a:rPr>
              <a:t>24-30’</a:t>
            </a:r>
            <a:endParaRPr lang="en-US" sz="950" dirty="0"/>
          </a:p>
        </p:txBody>
      </p:sp>
      <p:sp>
        <p:nvSpPr>
          <p:cNvPr id="28" name="Text 26"/>
          <p:cNvSpPr/>
          <p:nvPr/>
        </p:nvSpPr>
        <p:spPr>
          <a:xfrm>
            <a:off x="4596384" y="4334256"/>
            <a:ext cx="2996184" cy="274320"/>
          </a:xfrm>
          <a:prstGeom prst="rect">
            <a:avLst/>
          </a:prstGeom>
          <a:noFill/>
          <a:ln/>
        </p:spPr>
        <p:txBody>
          <a:bodyPr wrap="square" lIns="0" tIns="0" rIns="0" bIns="0" rtlCol="0" anchor="t"/>
          <a:lstStyle/>
          <a:p>
            <a:pPr indent="0" marL="0">
              <a:buNone/>
            </a:pPr>
            <a:r>
              <a:rPr lang="en-US" sz="1500" b="1" dirty="0">
                <a:solidFill>
                  <a:srgbClr val="14152B"/>
                </a:solidFill>
                <a:latin typeface="Space Grotesk" pitchFamily="34" charset="0"/>
                <a:ea typeface="Space Grotesk" pitchFamily="34" charset="-122"/>
                <a:cs typeface="Space Grotesk" pitchFamily="34" charset="-120"/>
              </a:rPr>
              <a:t>L’installation</a:t>
            </a:r>
            <a:endParaRPr lang="en-US" sz="1500" dirty="0"/>
          </a:p>
        </p:txBody>
      </p:sp>
      <p:sp>
        <p:nvSpPr>
          <p:cNvPr id="29" name="Text 27"/>
          <p:cNvSpPr/>
          <p:nvPr/>
        </p:nvSpPr>
        <p:spPr>
          <a:xfrm>
            <a:off x="4596384" y="4626864"/>
            <a:ext cx="2996184" cy="603504"/>
          </a:xfrm>
          <a:prstGeom prst="rect">
            <a:avLst/>
          </a:prstGeom>
          <a:noFill/>
          <a:ln/>
        </p:spPr>
        <p:txBody>
          <a:bodyPr wrap="square" lIns="0" tIns="0" rIns="0" bIns="0" rtlCol="0" anchor="t"/>
          <a:lstStyle/>
          <a:p>
            <a:pPr indent="0" marL="0">
              <a:lnSpc>
                <a:spcPts val="1400"/>
              </a:lnSpc>
              <a:buNone/>
            </a:pPr>
            <a:r>
              <a:rPr lang="en-US" sz="1050" dirty="0">
                <a:solidFill>
                  <a:srgbClr val="4E5170"/>
                </a:solidFill>
                <a:latin typeface="Inter" pitchFamily="34" charset="0"/>
                <a:ea typeface="Inter" pitchFamily="34" charset="-122"/>
                <a:cs typeface="Inter" pitchFamily="34" charset="-120"/>
              </a:rPr>
              <a:t>Où la donnée doit résider, et qui décide. On nomme votre DSI ou votre prestataire d’hébergement.</a:t>
            </a:r>
            <a:endParaRPr lang="en-US" sz="1050" dirty="0"/>
          </a:p>
        </p:txBody>
      </p:sp>
      <p:sp>
        <p:nvSpPr>
          <p:cNvPr id="30" name="Shape 28"/>
          <p:cNvSpPr/>
          <p:nvPr/>
        </p:nvSpPr>
        <p:spPr>
          <a:xfrm>
            <a:off x="8031480" y="3803904"/>
            <a:ext cx="3471672" cy="1481328"/>
          </a:xfrm>
          <a:prstGeom prst="roundRect">
            <a:avLst>
              <a:gd name="adj" fmla="val 5556"/>
            </a:avLst>
          </a:prstGeom>
          <a:solidFill>
            <a:srgbClr val="080C1A"/>
          </a:solidFill>
          <a:ln w="12700">
            <a:solidFill>
              <a:srgbClr val="E7E5F0"/>
            </a:solidFill>
            <a:prstDash val="solid"/>
          </a:ln>
          <a:effectLst>
            <a:outerShdw sx="100000" sy="100000" kx="0" ky="0" algn="bl" rotWithShape="0" blurRad="177800" dist="25400" dir="5400000">
              <a:srgbClr val="080C1A">
                <a:alpha val="7000"/>
              </a:srgbClr>
            </a:outerShdw>
          </a:effectLst>
        </p:spPr>
      </p:sp>
      <p:sp>
        <p:nvSpPr>
          <p:cNvPr id="31" name="Text 29"/>
          <p:cNvSpPr/>
          <p:nvPr/>
        </p:nvSpPr>
        <p:spPr>
          <a:xfrm>
            <a:off x="8269224" y="3968496"/>
            <a:ext cx="2996184" cy="274320"/>
          </a:xfrm>
          <a:prstGeom prst="rect">
            <a:avLst/>
          </a:prstGeom>
          <a:noFill/>
          <a:ln/>
        </p:spPr>
        <p:txBody>
          <a:bodyPr wrap="square" lIns="0" tIns="0" rIns="0" bIns="0" rtlCol="0" anchor="t"/>
          <a:lstStyle/>
          <a:p>
            <a:pPr indent="0" marL="0">
              <a:buNone/>
            </a:pPr>
            <a:r>
              <a:rPr lang="en-US" sz="1500" b="1" dirty="0">
                <a:solidFill>
                  <a:srgbClr val="FFFFFF"/>
                </a:solidFill>
                <a:latin typeface="Space Grotesk" pitchFamily="34" charset="0"/>
                <a:ea typeface="Space Grotesk" pitchFamily="34" charset="-122"/>
                <a:cs typeface="Space Grotesk" pitchFamily="34" charset="-120"/>
              </a:rPr>
              <a:t>Le résultat</a:t>
            </a:r>
            <a:endParaRPr lang="en-US" sz="1500" dirty="0"/>
          </a:p>
        </p:txBody>
      </p:sp>
      <p:sp>
        <p:nvSpPr>
          <p:cNvPr id="32" name="Text 30"/>
          <p:cNvSpPr/>
          <p:nvPr/>
        </p:nvSpPr>
        <p:spPr>
          <a:xfrm>
            <a:off x="8269224" y="4297680"/>
            <a:ext cx="2996184" cy="859536"/>
          </a:xfrm>
          <a:prstGeom prst="rect">
            <a:avLst/>
          </a:prstGeom>
          <a:noFill/>
          <a:ln/>
        </p:spPr>
        <p:txBody>
          <a:bodyPr wrap="square" lIns="0" tIns="0" rIns="0" bIns="0" rtlCol="0" anchor="t"/>
          <a:lstStyle/>
          <a:p>
            <a:pPr indent="0" marL="0">
              <a:lnSpc>
                <a:spcPts val="1400"/>
              </a:lnSpc>
              <a:buNone/>
            </a:pPr>
            <a:r>
              <a:rPr lang="en-US" sz="1050" dirty="0">
                <a:solidFill>
                  <a:srgbClr val="D8DEF2"/>
                </a:solidFill>
                <a:latin typeface="Inter" pitchFamily="34" charset="0"/>
                <a:ea typeface="Inter" pitchFamily="34" charset="-122"/>
                <a:cs typeface="Inter" pitchFamily="34" charset="-120"/>
              </a:rPr>
              <a:t>Une qualification écrite et gratuite : ce qui est raccordable en l’état, ce qui demande une étude, ce qui ne se fera pas. Elle comporte des non — c’est ce qui la rend utile.</a:t>
            </a:r>
            <a:endParaRPr lang="en-US" sz="1050" dirty="0"/>
          </a:p>
        </p:txBody>
      </p:sp>
      <p:sp>
        <p:nvSpPr>
          <p:cNvPr id="33" name="Shape 31"/>
          <p:cNvSpPr/>
          <p:nvPr/>
        </p:nvSpPr>
        <p:spPr>
          <a:xfrm>
            <a:off x="685800" y="5468112"/>
            <a:ext cx="10817352" cy="512064"/>
          </a:xfrm>
          <a:prstGeom prst="roundRect">
            <a:avLst>
              <a:gd name="adj" fmla="val 14286"/>
            </a:avLst>
          </a:prstGeom>
          <a:solidFill>
            <a:srgbClr val="EEECF7"/>
          </a:solidFill>
          <a:ln w="12700">
            <a:solidFill>
              <a:srgbClr val="E7E5F0"/>
            </a:solidFill>
            <a:prstDash val="solid"/>
          </a:ln>
        </p:spPr>
      </p:sp>
      <p:sp>
        <p:nvSpPr>
          <p:cNvPr id="34" name="Text 32"/>
          <p:cNvSpPr/>
          <p:nvPr/>
        </p:nvSpPr>
        <p:spPr>
          <a:xfrm>
            <a:off x="886968" y="5468112"/>
            <a:ext cx="365760" cy="512064"/>
          </a:xfrm>
          <a:prstGeom prst="rect">
            <a:avLst/>
          </a:prstGeom>
          <a:noFill/>
          <a:ln/>
        </p:spPr>
        <p:txBody>
          <a:bodyPr wrap="square" lIns="0" tIns="0" rIns="0" bIns="0" rtlCol="0" anchor="ctr"/>
          <a:lstStyle/>
          <a:p>
            <a:pPr indent="0" marL="0">
              <a:buNone/>
            </a:pPr>
            <a:r>
              <a:rPr lang="en-US" sz="1600" b="1" dirty="0">
                <a:solidFill>
                  <a:srgbClr val="6B21C9"/>
                </a:solidFill>
                <a:latin typeface="Space Grotesk" pitchFamily="34" charset="0"/>
                <a:ea typeface="Space Grotesk" pitchFamily="34" charset="-122"/>
                <a:cs typeface="Space Grotesk" pitchFamily="34" charset="-120"/>
              </a:rPr>
              <a:t>→</a:t>
            </a:r>
            <a:endParaRPr lang="en-US" sz="1600" dirty="0"/>
          </a:p>
        </p:txBody>
      </p:sp>
      <p:sp>
        <p:nvSpPr>
          <p:cNvPr id="35" name="Text 33"/>
          <p:cNvSpPr/>
          <p:nvPr/>
        </p:nvSpPr>
        <p:spPr>
          <a:xfrm>
            <a:off x="1289304" y="5513832"/>
            <a:ext cx="9948672" cy="420624"/>
          </a:xfrm>
          <a:prstGeom prst="rect">
            <a:avLst/>
          </a:prstGeom>
          <a:noFill/>
          <a:ln/>
        </p:spPr>
        <p:txBody>
          <a:bodyPr wrap="square" lIns="0" tIns="0" rIns="0" bIns="0" rtlCol="0" anchor="ctr"/>
          <a:lstStyle/>
          <a:p>
            <a:pPr indent="0" marL="0">
              <a:lnSpc>
                <a:spcPts val="1600"/>
              </a:lnSpc>
              <a:buNone/>
            </a:pPr>
            <a:r>
              <a:rPr lang="en-US" sz="1200" dirty="0">
                <a:solidFill>
                  <a:srgbClr val="14152B"/>
                </a:solidFill>
                <a:latin typeface="Inter" pitchFamily="34" charset="0"/>
                <a:ea typeface="Inter" pitchFamily="34" charset="-122"/>
                <a:cs typeface="Inter" pitchFamily="34" charset="-120"/>
              </a:rPr>
              <a:t>Poser ces cinq questions tôt évite six mois de discussion sur un projet qui n’aboutira pas.</a:t>
            </a:r>
            <a:endParaRPr lang="en-US" sz="1200" dirty="0"/>
          </a:p>
        </p:txBody>
      </p:sp>
      <p:sp>
        <p:nvSpPr>
          <p:cNvPr id="36" name="Text 34"/>
          <p:cNvSpPr/>
          <p:nvPr/>
        </p:nvSpPr>
        <p:spPr>
          <a:xfrm>
            <a:off x="685800" y="6382512"/>
            <a:ext cx="7772400" cy="274320"/>
          </a:xfrm>
          <a:prstGeom prst="rect">
            <a:avLst/>
          </a:prstGeom>
          <a:noFill/>
          <a:ln/>
        </p:spPr>
        <p:txBody>
          <a:bodyPr wrap="square" lIns="0" tIns="0" rIns="0" bIns="0" rtlCol="0" anchor="ctr"/>
          <a:lstStyle/>
          <a:p>
            <a:pPr indent="0" marL="0">
              <a:buNone/>
            </a:pPr>
            <a:r>
              <a:rPr lang="en-US" sz="900" dirty="0">
                <a:solidFill>
                  <a:srgbClr val="726F8C"/>
                </a:solidFill>
                <a:latin typeface="Inter" pitchFamily="34" charset="0"/>
                <a:ea typeface="Inter" pitchFamily="34" charset="-122"/>
                <a:cs typeface="Inter" pitchFamily="34" charset="-120"/>
              </a:rPr>
              <a:t>Comtrafic X Hospitality · santé, EHPAD, hôtellerie</a:t>
            </a:r>
            <a:endParaRPr lang="en-US" sz="900" dirty="0"/>
          </a:p>
        </p:txBody>
      </p:sp>
      <p:sp>
        <p:nvSpPr>
          <p:cNvPr id="37" name="Text 35"/>
          <p:cNvSpPr/>
          <p:nvPr/>
        </p:nvSpPr>
        <p:spPr>
          <a:xfrm>
            <a:off x="10405872" y="6382512"/>
            <a:ext cx="1097280" cy="274320"/>
          </a:xfrm>
          <a:prstGeom prst="rect">
            <a:avLst/>
          </a:prstGeom>
          <a:noFill/>
          <a:ln/>
        </p:spPr>
        <p:txBody>
          <a:bodyPr wrap="square" lIns="0" tIns="0" rIns="0" bIns="0" rtlCol="0" anchor="ctr"/>
          <a:lstStyle/>
          <a:p>
            <a:pPr algn="r" indent="0" marL="0">
              <a:buNone/>
            </a:pPr>
            <a:r>
              <a:rPr lang="en-US" sz="900" dirty="0">
                <a:solidFill>
                  <a:srgbClr val="726F8C"/>
                </a:solidFill>
                <a:latin typeface="Inter" pitchFamily="34" charset="0"/>
                <a:ea typeface="Inter" pitchFamily="34" charset="-122"/>
                <a:cs typeface="Inter" pitchFamily="34" charset="-120"/>
              </a:rPr>
              <a:t>11 / 12</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080C1A"/>
        </a:solidFill>
      </p:bgPr>
    </p:bg>
    <p:spTree>
      <p:nvGrpSpPr>
        <p:cNvPr id="1" name=""/>
        <p:cNvGrpSpPr/>
        <p:nvPr/>
      </p:nvGrpSpPr>
      <p:grpSpPr>
        <a:xfrm>
          <a:off x="0" y="0"/>
          <a:ext cx="0" cy="0"/>
          <a:chOff x="0" y="0"/>
          <a:chExt cx="0" cy="0"/>
        </a:xfrm>
      </p:grpSpPr>
      <p:sp>
        <p:nvSpPr>
          <p:cNvPr id="2" name="Shape 0"/>
          <p:cNvSpPr/>
          <p:nvPr/>
        </p:nvSpPr>
        <p:spPr>
          <a:xfrm>
            <a:off x="9262872" y="-1280160"/>
            <a:ext cx="5486400" cy="5486400"/>
          </a:xfrm>
          <a:prstGeom prst="roundRect">
            <a:avLst>
              <a:gd name="adj" fmla="val 50000"/>
            </a:avLst>
          </a:prstGeom>
          <a:solidFill>
            <a:srgbClr val="121834"/>
          </a:solidFill>
          <a:ln w="12700">
            <a:solidFill>
              <a:srgbClr val="121834"/>
            </a:solidFill>
            <a:prstDash val="solid"/>
          </a:ln>
        </p:spPr>
      </p:sp>
      <p:sp>
        <p:nvSpPr>
          <p:cNvPr id="3" name="Text 1"/>
          <p:cNvSpPr/>
          <p:nvPr/>
        </p:nvSpPr>
        <p:spPr>
          <a:xfrm>
            <a:off x="685800" y="1371600"/>
            <a:ext cx="5486400" cy="274320"/>
          </a:xfrm>
          <a:prstGeom prst="rect">
            <a:avLst/>
          </a:prstGeom>
          <a:noFill/>
          <a:ln/>
        </p:spPr>
        <p:txBody>
          <a:bodyPr wrap="square" lIns="0" tIns="0" rIns="0" bIns="0" rtlCol="0" anchor="ctr"/>
          <a:lstStyle/>
          <a:p>
            <a:pPr indent="0" marL="0">
              <a:buNone/>
            </a:pPr>
            <a:r>
              <a:rPr lang="en-US" sz="1050" b="1" spc="180" kern="0" dirty="0">
                <a:solidFill>
                  <a:srgbClr val="25E4F2"/>
                </a:solidFill>
                <a:latin typeface="Inter" pitchFamily="34" charset="0"/>
                <a:ea typeface="Inter" pitchFamily="34" charset="-122"/>
                <a:cs typeface="Inter" pitchFamily="34" charset="-120"/>
              </a:rPr>
              <a:t>LA SUITE</a:t>
            </a:r>
            <a:endParaRPr lang="en-US" sz="1050" dirty="0"/>
          </a:p>
        </p:txBody>
      </p:sp>
      <p:sp>
        <p:nvSpPr>
          <p:cNvPr id="4" name="Text 2"/>
          <p:cNvSpPr/>
          <p:nvPr/>
        </p:nvSpPr>
        <p:spPr>
          <a:xfrm>
            <a:off x="685800" y="1783080"/>
            <a:ext cx="8229600" cy="2103120"/>
          </a:xfrm>
          <a:prstGeom prst="rect">
            <a:avLst/>
          </a:prstGeom>
          <a:noFill/>
          <a:ln/>
        </p:spPr>
        <p:txBody>
          <a:bodyPr wrap="square" lIns="0" tIns="0" rIns="0" bIns="0" rtlCol="0" anchor="t"/>
          <a:lstStyle/>
          <a:p>
            <a:pPr indent="0" marL="0">
              <a:lnSpc>
                <a:spcPts val="4000"/>
              </a:lnSpc>
              <a:buNone/>
            </a:pPr>
            <a:r>
              <a:rPr lang="en-US" sz="3200" b="1" dirty="0">
                <a:solidFill>
                  <a:srgbClr val="FFFFFF"/>
                </a:solidFill>
                <a:latin typeface="Space Grotesk" pitchFamily="34" charset="0"/>
                <a:ea typeface="Space Grotesk" pitchFamily="34" charset="-122"/>
                <a:cs typeface="Space Grotesk" pitchFamily="34" charset="-120"/>
              </a:rPr>
              <a:t>Donnez-nous une marque d’IPBX</a:t>
            </a:r>
            <a:endParaRPr lang="en-US" sz="3200" dirty="0"/>
          </a:p>
          <a:p>
            <a:pPr indent="0" marL="0">
              <a:lnSpc>
                <a:spcPts val="4000"/>
              </a:lnSpc>
              <a:buNone/>
            </a:pPr>
            <a:r>
              <a:rPr lang="en-US" sz="3200" b="1" dirty="0">
                <a:solidFill>
                  <a:srgbClr val="FFFFFF"/>
                </a:solidFill>
                <a:latin typeface="Space Grotesk" pitchFamily="34" charset="0"/>
                <a:ea typeface="Space Grotesk" pitchFamily="34" charset="-122"/>
                <a:cs typeface="Space Grotesk" pitchFamily="34" charset="-120"/>
              </a:rPr>
              <a:t>et un nom de logiciel de séjour.</a:t>
            </a:r>
            <a:endParaRPr lang="en-US" sz="3200" dirty="0"/>
          </a:p>
          <a:p>
            <a:pPr indent="0" marL="0">
              <a:lnSpc>
                <a:spcPts val="4000"/>
              </a:lnSpc>
              <a:buNone/>
            </a:pPr>
            <a:r>
              <a:rPr lang="en-US" sz="3200" b="1" dirty="0">
                <a:solidFill>
                  <a:srgbClr val="FFFFFF"/>
                </a:solidFill>
                <a:latin typeface="Space Grotesk" pitchFamily="34" charset="0"/>
                <a:ea typeface="Space Grotesk" pitchFamily="34" charset="-122"/>
                <a:cs typeface="Space Grotesk" pitchFamily="34" charset="-120"/>
              </a:rPr>
              <a:t>Nous répondons par écrit.</a:t>
            </a:r>
            <a:endParaRPr lang="en-US" sz="3200" dirty="0"/>
          </a:p>
        </p:txBody>
      </p:sp>
      <p:sp>
        <p:nvSpPr>
          <p:cNvPr id="5" name="Text 3"/>
          <p:cNvSpPr/>
          <p:nvPr/>
        </p:nvSpPr>
        <p:spPr>
          <a:xfrm>
            <a:off x="685800" y="3931920"/>
            <a:ext cx="8046720" cy="914400"/>
          </a:xfrm>
          <a:prstGeom prst="rect">
            <a:avLst/>
          </a:prstGeom>
          <a:noFill/>
          <a:ln/>
        </p:spPr>
        <p:txBody>
          <a:bodyPr wrap="square" lIns="0" tIns="0" rIns="0" bIns="0" rtlCol="0" anchor="t"/>
          <a:lstStyle/>
          <a:p>
            <a:pPr indent="0" marL="0">
              <a:lnSpc>
                <a:spcPts val="2000"/>
              </a:lnSpc>
              <a:buNone/>
            </a:pPr>
            <a:r>
              <a:rPr lang="en-US" sz="1300" dirty="0">
                <a:solidFill>
                  <a:srgbClr val="D8DEF2"/>
                </a:solidFill>
                <a:latin typeface="Inter" pitchFamily="34" charset="0"/>
                <a:ea typeface="Inter" pitchFamily="34" charset="-122"/>
                <a:cs typeface="Inter" pitchFamily="34" charset="-120"/>
              </a:rPr>
              <a:t>La qualification de votre parc et de votre logiciel de séjour est gratuite, et elle est écrite. Elle vous dit ce qui est raccordable aujourd’hui, ce qui demande une étude, et ce qui ne se fera pas — avant que vous n’engagiez quoi que ce soit.</a:t>
            </a:r>
            <a:endParaRPr lang="en-US" sz="1300" dirty="0"/>
          </a:p>
        </p:txBody>
      </p:sp>
      <p:sp>
        <p:nvSpPr>
          <p:cNvPr id="6" name="Shape 4"/>
          <p:cNvSpPr/>
          <p:nvPr/>
        </p:nvSpPr>
        <p:spPr>
          <a:xfrm>
            <a:off x="685800" y="5029200"/>
            <a:ext cx="10817352" cy="0"/>
          </a:xfrm>
          <a:prstGeom prst="line">
            <a:avLst/>
          </a:prstGeom>
          <a:noFill/>
          <a:ln w="12700">
            <a:solidFill>
              <a:srgbClr val="1D2549"/>
            </a:solidFill>
            <a:prstDash val="solid"/>
          </a:ln>
        </p:spPr>
      </p:sp>
      <p:sp>
        <p:nvSpPr>
          <p:cNvPr id="7" name="Text 5"/>
          <p:cNvSpPr/>
          <p:nvPr/>
        </p:nvSpPr>
        <p:spPr>
          <a:xfrm>
            <a:off x="685800" y="5230368"/>
            <a:ext cx="4572000" cy="822960"/>
          </a:xfrm>
          <a:prstGeom prst="rect">
            <a:avLst/>
          </a:prstGeom>
          <a:noFill/>
          <a:ln/>
        </p:spPr>
        <p:txBody>
          <a:bodyPr wrap="square" lIns="0" tIns="0" rIns="0" bIns="0" rtlCol="0" anchor="t"/>
          <a:lstStyle/>
          <a:p>
            <a:pPr indent="0" marL="0">
              <a:lnSpc>
                <a:spcPts val="1700"/>
              </a:lnSpc>
              <a:buNone/>
            </a:pPr>
            <a:r>
              <a:rPr lang="en-US" sz="1300" b="1" dirty="0">
                <a:solidFill>
                  <a:srgbClr val="FFFFFF"/>
                </a:solidFill>
                <a:latin typeface="Inter" pitchFamily="34" charset="0"/>
                <a:ea typeface="Inter" pitchFamily="34" charset="-122"/>
                <a:cs typeface="Inter" pitchFamily="34" charset="-120"/>
              </a:rPr>
              <a:t>Farid Maamar
</a:t>
            </a:r>
            <a:pPr indent="0" marL="0">
              <a:lnSpc>
                <a:spcPts val="1700"/>
              </a:lnSpc>
              <a:buNone/>
            </a:pPr>
            <a:r>
              <a:rPr lang="en-US" sz="1100" dirty="0">
                <a:solidFill>
                  <a:srgbClr val="93A6C6"/>
                </a:solidFill>
                <a:latin typeface="Inter" pitchFamily="34" charset="0"/>
                <a:ea typeface="Inter" pitchFamily="34" charset="-122"/>
                <a:cs typeface="Inter" pitchFamily="34" charset="-120"/>
              </a:rPr>
              <a:t>Direction · développement commercial</a:t>
            </a:r>
            <a:endParaRPr lang="en-US" sz="1300" dirty="0"/>
          </a:p>
          <a:p>
            <a:pPr indent="0" marL="0">
              <a:lnSpc>
                <a:spcPts val="1700"/>
              </a:lnSpc>
              <a:buNone/>
            </a:pPr>
            <a:r>
              <a:rPr lang="en-US" sz="1100" dirty="0">
                <a:solidFill>
                  <a:srgbClr val="93A6C6"/>
                </a:solidFill>
                <a:latin typeface="Inter" pitchFamily="34" charset="0"/>
                <a:ea typeface="Inter" pitchFamily="34" charset="-122"/>
                <a:cs typeface="Inter" pitchFamily="34" charset="-120"/>
              </a:rPr>
              <a:t>fmaamar@comtrafic.com · 06 24 25 73 70</a:t>
            </a:r>
            <a:endParaRPr lang="en-US" sz="1300" dirty="0"/>
          </a:p>
        </p:txBody>
      </p:sp>
      <p:sp>
        <p:nvSpPr>
          <p:cNvPr id="8" name="Text 6"/>
          <p:cNvSpPr/>
          <p:nvPr/>
        </p:nvSpPr>
        <p:spPr>
          <a:xfrm>
            <a:off x="5440680" y="5230368"/>
            <a:ext cx="4023360" cy="822960"/>
          </a:xfrm>
          <a:prstGeom prst="rect">
            <a:avLst/>
          </a:prstGeom>
          <a:noFill/>
          <a:ln/>
        </p:spPr>
        <p:txBody>
          <a:bodyPr wrap="square" lIns="0" tIns="0" rIns="0" bIns="0" rtlCol="0" anchor="t"/>
          <a:lstStyle/>
          <a:p>
            <a:pPr indent="0" marL="0">
              <a:lnSpc>
                <a:spcPts val="1700"/>
              </a:lnSpc>
              <a:buNone/>
            </a:pPr>
            <a:r>
              <a:rPr lang="en-US" sz="1300" b="1" dirty="0">
                <a:solidFill>
                  <a:srgbClr val="FFFFFF"/>
                </a:solidFill>
                <a:latin typeface="Inter" pitchFamily="34" charset="0"/>
                <a:ea typeface="Inter" pitchFamily="34" charset="-122"/>
                <a:cs typeface="Inter" pitchFamily="34" charset="-120"/>
              </a:rPr>
              <a:t>Philippe Prost
</a:t>
            </a:r>
            <a:pPr indent="0" marL="0">
              <a:lnSpc>
                <a:spcPts val="1700"/>
              </a:lnSpc>
              <a:buNone/>
            </a:pPr>
            <a:r>
              <a:rPr lang="en-US" sz="1100" dirty="0">
                <a:solidFill>
                  <a:srgbClr val="93A6C6"/>
                </a:solidFill>
                <a:latin typeface="Inter" pitchFamily="34" charset="0"/>
                <a:ea typeface="Inter" pitchFamily="34" charset="-122"/>
                <a:cs typeface="Inter" pitchFamily="34" charset="-120"/>
              </a:rPr>
              <a:t>Direction technique</a:t>
            </a:r>
            <a:endParaRPr lang="en-US" sz="1300" dirty="0"/>
          </a:p>
          <a:p>
            <a:pPr indent="0" marL="0">
              <a:lnSpc>
                <a:spcPts val="1700"/>
              </a:lnSpc>
              <a:buNone/>
            </a:pPr>
            <a:r>
              <a:rPr lang="en-US" sz="1100" dirty="0">
                <a:solidFill>
                  <a:srgbClr val="93A6C6"/>
                </a:solidFill>
                <a:latin typeface="Inter" pitchFamily="34" charset="0"/>
                <a:ea typeface="Inter" pitchFamily="34" charset="-122"/>
                <a:cs typeface="Inter" pitchFamily="34" charset="-120"/>
              </a:rPr>
              <a:t>php@comtrafic.com</a:t>
            </a:r>
            <a:endParaRPr lang="en-US" sz="1300" dirty="0"/>
          </a:p>
        </p:txBody>
      </p:sp>
      <p:sp>
        <p:nvSpPr>
          <p:cNvPr id="9" name="Text 7"/>
          <p:cNvSpPr/>
          <p:nvPr/>
        </p:nvSpPr>
        <p:spPr>
          <a:xfrm>
            <a:off x="8211312" y="5230368"/>
            <a:ext cx="3291840" cy="822960"/>
          </a:xfrm>
          <a:prstGeom prst="rect">
            <a:avLst/>
          </a:prstGeom>
          <a:noFill/>
          <a:ln/>
        </p:spPr>
        <p:txBody>
          <a:bodyPr wrap="square" lIns="0" tIns="0" rIns="0" bIns="0" rtlCol="0" anchor="t"/>
          <a:lstStyle/>
          <a:p>
            <a:pPr algn="r" indent="0" marL="0">
              <a:lnSpc>
                <a:spcPts val="1400"/>
              </a:lnSpc>
              <a:buNone/>
            </a:pPr>
            <a:r>
              <a:rPr lang="en-US" sz="1000" dirty="0">
                <a:solidFill>
                  <a:srgbClr val="B98CFF"/>
                </a:solidFill>
                <a:latin typeface="Inter" pitchFamily="34" charset="0"/>
                <a:ea typeface="Inter" pitchFamily="34" charset="-122"/>
                <a:cs typeface="Inter" pitchFamily="34" charset="-120"/>
              </a:rPr>
              <a:t>Réponse sous 4 heures ouvrées</a:t>
            </a:r>
            <a:endParaRPr lang="en-US" sz="1000" dirty="0"/>
          </a:p>
          <a:p>
            <a:pPr algn="r" indent="0" marL="0">
              <a:lnSpc>
                <a:spcPts val="1400"/>
              </a:lnSpc>
              <a:buNone/>
            </a:pPr>
            <a:r>
              <a:rPr lang="en-US" sz="1000" dirty="0">
                <a:solidFill>
                  <a:srgbClr val="B98CFF"/>
                </a:solidFill>
                <a:latin typeface="Inter" pitchFamily="34" charset="0"/>
                <a:ea typeface="Inter" pitchFamily="34" charset="-122"/>
                <a:cs typeface="Inter" pitchFamily="34" charset="-120"/>
              </a:rPr>
              <a:t>Nous ne vendons jamais en direct :</a:t>
            </a:r>
            <a:endParaRPr lang="en-US" sz="1000" dirty="0"/>
          </a:p>
          <a:p>
            <a:pPr algn="r" indent="0" marL="0">
              <a:lnSpc>
                <a:spcPts val="1400"/>
              </a:lnSpc>
              <a:buNone/>
            </a:pPr>
            <a:r>
              <a:rPr lang="en-US" sz="1000" dirty="0">
                <a:solidFill>
                  <a:srgbClr val="B98CFF"/>
                </a:solidFill>
                <a:latin typeface="Inter" pitchFamily="34" charset="0"/>
                <a:ea typeface="Inter" pitchFamily="34" charset="-122"/>
                <a:cs typeface="Inter" pitchFamily="34" charset="-120"/>
              </a:rPr>
              <a:t>l’installation est faite par votre intégrateur.</a:t>
            </a:r>
            <a:endParaRPr lang="en-US" sz="1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85800" y="457200"/>
            <a:ext cx="10817352" cy="237744"/>
          </a:xfrm>
          <a:prstGeom prst="rect">
            <a:avLst/>
          </a:prstGeom>
          <a:noFill/>
          <a:ln/>
        </p:spPr>
        <p:txBody>
          <a:bodyPr wrap="square" lIns="0" tIns="0" rIns="0" bIns="0" rtlCol="0" anchor="ctr"/>
          <a:lstStyle/>
          <a:p>
            <a:pPr indent="0" marL="0">
              <a:buNone/>
            </a:pPr>
            <a:r>
              <a:rPr lang="en-US" sz="1050" b="1" spc="160" kern="0" dirty="0">
                <a:solidFill>
                  <a:srgbClr val="6B21C9"/>
                </a:solidFill>
                <a:latin typeface="Inter" pitchFamily="34" charset="0"/>
                <a:ea typeface="Inter" pitchFamily="34" charset="-122"/>
                <a:cs typeface="Inter" pitchFamily="34" charset="-120"/>
              </a:rPr>
              <a:t>LE POINT DE DÉPART</a:t>
            </a:r>
            <a:endParaRPr lang="en-US" sz="1050" dirty="0"/>
          </a:p>
        </p:txBody>
      </p:sp>
      <p:sp>
        <p:nvSpPr>
          <p:cNvPr id="3" name="Text 1"/>
          <p:cNvSpPr/>
          <p:nvPr/>
        </p:nvSpPr>
        <p:spPr>
          <a:xfrm>
            <a:off x="685800" y="749808"/>
            <a:ext cx="10817352" cy="658368"/>
          </a:xfrm>
          <a:prstGeom prst="rect">
            <a:avLst/>
          </a:prstGeom>
          <a:noFill/>
          <a:ln/>
        </p:spPr>
        <p:txBody>
          <a:bodyPr wrap="square" lIns="0" tIns="0" rIns="0" bIns="0" rtlCol="0" anchor="t"/>
          <a:lstStyle/>
          <a:p>
            <a:pPr indent="0" marL="0">
              <a:lnSpc>
                <a:spcPts val="3400"/>
              </a:lnSpc>
              <a:buNone/>
            </a:pPr>
            <a:r>
              <a:rPr lang="en-US" sz="3000" b="1" dirty="0">
                <a:solidFill>
                  <a:srgbClr val="14152B"/>
                </a:solidFill>
                <a:latin typeface="Space Grotesk" pitchFamily="34" charset="0"/>
                <a:ea typeface="Space Grotesk" pitchFamily="34" charset="-122"/>
                <a:cs typeface="Space Grotesk" pitchFamily="34" charset="-120"/>
              </a:rPr>
              <a:t>Deux payeurs pour une seule consommation</a:t>
            </a:r>
            <a:endParaRPr lang="en-US" sz="3000" dirty="0"/>
          </a:p>
        </p:txBody>
      </p:sp>
      <p:sp>
        <p:nvSpPr>
          <p:cNvPr id="4" name="Text 2"/>
          <p:cNvSpPr/>
          <p:nvPr/>
        </p:nvSpPr>
        <p:spPr>
          <a:xfrm>
            <a:off x="685800" y="1444752"/>
            <a:ext cx="9720072" cy="402336"/>
          </a:xfrm>
          <a:prstGeom prst="rect">
            <a:avLst/>
          </a:prstGeom>
          <a:noFill/>
          <a:ln/>
        </p:spPr>
        <p:txBody>
          <a:bodyPr wrap="square" lIns="0" tIns="0" rIns="0" bIns="0" rtlCol="0" anchor="t"/>
          <a:lstStyle/>
          <a:p>
            <a:pPr indent="0" marL="0">
              <a:lnSpc>
                <a:spcPts val="1800"/>
              </a:lnSpc>
              <a:buNone/>
            </a:pPr>
            <a:r>
              <a:rPr lang="en-US" sz="1300" dirty="0">
                <a:solidFill>
                  <a:srgbClr val="4E5170"/>
                </a:solidFill>
                <a:latin typeface="Inter" pitchFamily="34" charset="0"/>
                <a:ea typeface="Inter" pitchFamily="34" charset="-122"/>
                <a:cs typeface="Inter" pitchFamily="34" charset="-120"/>
              </a:rPr>
              <a:t>C’est le point dur de ce métier, et c’est celui qui décide du dossier.</a:t>
            </a:r>
            <a:endParaRPr lang="en-US" sz="1300" dirty="0"/>
          </a:p>
        </p:txBody>
      </p:sp>
      <p:sp>
        <p:nvSpPr>
          <p:cNvPr id="5" name="Shape 3"/>
          <p:cNvSpPr/>
          <p:nvPr/>
        </p:nvSpPr>
        <p:spPr>
          <a:xfrm>
            <a:off x="685800" y="2157984"/>
            <a:ext cx="5271516" cy="1828800"/>
          </a:xfrm>
          <a:prstGeom prst="roundRect">
            <a:avLst>
              <a:gd name="adj" fmla="val 4500"/>
            </a:avLst>
          </a:prstGeom>
          <a:solidFill>
            <a:srgbClr val="FFFFFF"/>
          </a:solidFill>
          <a:ln w="12700">
            <a:solidFill>
              <a:srgbClr val="E7E5F0"/>
            </a:solidFill>
            <a:prstDash val="solid"/>
          </a:ln>
          <a:effectLst>
            <a:outerShdw sx="100000" sy="100000" kx="0" ky="0" algn="bl" rotWithShape="0" blurRad="177800" dist="25400" dir="5400000">
              <a:srgbClr val="080C1A">
                <a:alpha val="7000"/>
              </a:srgbClr>
            </a:outerShdw>
          </a:effectLst>
        </p:spPr>
      </p:sp>
      <p:sp>
        <p:nvSpPr>
          <p:cNvPr id="6" name="Text 4"/>
          <p:cNvSpPr/>
          <p:nvPr/>
        </p:nvSpPr>
        <p:spPr>
          <a:xfrm>
            <a:off x="960120" y="2359152"/>
            <a:ext cx="4722876" cy="329184"/>
          </a:xfrm>
          <a:prstGeom prst="rect">
            <a:avLst/>
          </a:prstGeom>
          <a:noFill/>
          <a:ln/>
        </p:spPr>
        <p:txBody>
          <a:bodyPr wrap="square" lIns="0" tIns="0" rIns="0" bIns="0" rtlCol="0" anchor="t"/>
          <a:lstStyle/>
          <a:p>
            <a:pPr indent="0" marL="0">
              <a:buNone/>
            </a:pPr>
            <a:r>
              <a:rPr lang="en-US" sz="1700" b="1" dirty="0">
                <a:solidFill>
                  <a:srgbClr val="14152B"/>
                </a:solidFill>
                <a:latin typeface="Space Grotesk" pitchFamily="34" charset="0"/>
                <a:ea typeface="Space Grotesk" pitchFamily="34" charset="-122"/>
                <a:cs typeface="Space Grotesk" pitchFamily="34" charset="-120"/>
              </a:rPr>
              <a:t>La note du résident</a:t>
            </a:r>
            <a:endParaRPr lang="en-US" sz="1700" dirty="0"/>
          </a:p>
        </p:txBody>
      </p:sp>
      <p:sp>
        <p:nvSpPr>
          <p:cNvPr id="7" name="Text 5"/>
          <p:cNvSpPr/>
          <p:nvPr/>
        </p:nvSpPr>
        <p:spPr>
          <a:xfrm>
            <a:off x="960120" y="2743200"/>
            <a:ext cx="4722876" cy="1060704"/>
          </a:xfrm>
          <a:prstGeom prst="rect">
            <a:avLst/>
          </a:prstGeom>
          <a:noFill/>
          <a:ln/>
        </p:spPr>
        <p:txBody>
          <a:bodyPr wrap="square" lIns="0" tIns="0" rIns="0" bIns="0" rtlCol="0" anchor="t"/>
          <a:lstStyle/>
          <a:p>
            <a:pPr indent="0" marL="0">
              <a:lnSpc>
                <a:spcPts val="1600"/>
              </a:lnSpc>
              <a:buNone/>
            </a:pPr>
            <a:r>
              <a:rPr lang="en-US" sz="1150" dirty="0">
                <a:solidFill>
                  <a:srgbClr val="4E5170"/>
                </a:solidFill>
                <a:latin typeface="Inter" pitchFamily="34" charset="0"/>
                <a:ea typeface="Inter" pitchFamily="34" charset="-122"/>
                <a:cs typeface="Inter" pitchFamily="34" charset="-120"/>
              </a:rPr>
              <a:t>Ce que le résident consomme depuis sa chambre, sur la période de son séjour ou du mois, avec sa grille et son mode de règlement. Éditée avec le reste de sa note, ou séparément selon votre organisation.</a:t>
            </a:r>
            <a:endParaRPr lang="en-US" sz="1150" dirty="0"/>
          </a:p>
        </p:txBody>
      </p:sp>
      <p:sp>
        <p:nvSpPr>
          <p:cNvPr id="8" name="Shape 6"/>
          <p:cNvSpPr/>
          <p:nvPr/>
        </p:nvSpPr>
        <p:spPr>
          <a:xfrm>
            <a:off x="6231636" y="2157984"/>
            <a:ext cx="5271516" cy="1828800"/>
          </a:xfrm>
          <a:prstGeom prst="roundRect">
            <a:avLst>
              <a:gd name="adj" fmla="val 4500"/>
            </a:avLst>
          </a:prstGeom>
          <a:solidFill>
            <a:srgbClr val="F5EEFF"/>
          </a:solidFill>
          <a:ln w="12700">
            <a:solidFill>
              <a:srgbClr val="E4D6FA"/>
            </a:solidFill>
            <a:prstDash val="solid"/>
          </a:ln>
          <a:effectLst>
            <a:outerShdw sx="100000" sy="100000" kx="0" ky="0" algn="bl" rotWithShape="0" blurRad="177800" dist="25400" dir="5400000">
              <a:srgbClr val="080C1A">
                <a:alpha val="7000"/>
              </a:srgbClr>
            </a:outerShdw>
          </a:effectLst>
        </p:spPr>
      </p:sp>
      <p:sp>
        <p:nvSpPr>
          <p:cNvPr id="9" name="Text 7"/>
          <p:cNvSpPr/>
          <p:nvPr/>
        </p:nvSpPr>
        <p:spPr>
          <a:xfrm>
            <a:off x="6505956" y="2359152"/>
            <a:ext cx="4722876" cy="329184"/>
          </a:xfrm>
          <a:prstGeom prst="rect">
            <a:avLst/>
          </a:prstGeom>
          <a:noFill/>
          <a:ln/>
        </p:spPr>
        <p:txBody>
          <a:bodyPr wrap="square" lIns="0" tIns="0" rIns="0" bIns="0" rtlCol="0" anchor="t"/>
          <a:lstStyle/>
          <a:p>
            <a:pPr indent="0" marL="0">
              <a:buNone/>
            </a:pPr>
            <a:r>
              <a:rPr lang="en-US" sz="1700" b="1" dirty="0">
                <a:solidFill>
                  <a:srgbClr val="55179F"/>
                </a:solidFill>
                <a:latin typeface="Space Grotesk" pitchFamily="34" charset="0"/>
                <a:ea typeface="Space Grotesk" pitchFamily="34" charset="-122"/>
                <a:cs typeface="Space Grotesk" pitchFamily="34" charset="-120"/>
              </a:rPr>
              <a:t>Le décompte famille</a:t>
            </a:r>
            <a:endParaRPr lang="en-US" sz="1700" dirty="0"/>
          </a:p>
        </p:txBody>
      </p:sp>
      <p:sp>
        <p:nvSpPr>
          <p:cNvPr id="10" name="Text 8"/>
          <p:cNvSpPr/>
          <p:nvPr/>
        </p:nvSpPr>
        <p:spPr>
          <a:xfrm>
            <a:off x="6505956" y="2743200"/>
            <a:ext cx="4722876" cy="1060704"/>
          </a:xfrm>
          <a:prstGeom prst="rect">
            <a:avLst/>
          </a:prstGeom>
          <a:noFill/>
          <a:ln/>
        </p:spPr>
        <p:txBody>
          <a:bodyPr wrap="square" lIns="0" tIns="0" rIns="0" bIns="0" rtlCol="0" anchor="t"/>
          <a:lstStyle/>
          <a:p>
            <a:pPr indent="0" marL="0">
              <a:lnSpc>
                <a:spcPts val="1600"/>
              </a:lnSpc>
              <a:buNone/>
            </a:pPr>
            <a:r>
              <a:rPr lang="en-US" sz="1150" dirty="0">
                <a:solidFill>
                  <a:srgbClr val="4E5170"/>
                </a:solidFill>
                <a:latin typeface="Inter" pitchFamily="34" charset="0"/>
                <a:ea typeface="Inter" pitchFamily="34" charset="-122"/>
                <a:cs typeface="Inter" pitchFamily="34" charset="-120"/>
              </a:rPr>
              <a:t>Le même trafic, adressé à un tiers payeur : un enfant, un tuteur, une curatelle, une mutuelle. Autre destinataire, autre périodicité, autre document — et souvent autre grille. C’est une seconde chaîne, pas une variante d’en-tête.</a:t>
            </a:r>
            <a:endParaRPr lang="en-US" sz="1150" dirty="0"/>
          </a:p>
        </p:txBody>
      </p:sp>
      <p:sp>
        <p:nvSpPr>
          <p:cNvPr id="11" name="Shape 9"/>
          <p:cNvSpPr/>
          <p:nvPr/>
        </p:nvSpPr>
        <p:spPr>
          <a:xfrm>
            <a:off x="685800" y="4169664"/>
            <a:ext cx="10817352" cy="1207008"/>
          </a:xfrm>
          <a:prstGeom prst="roundRect">
            <a:avLst>
              <a:gd name="adj" fmla="val 6818"/>
            </a:avLst>
          </a:prstGeom>
          <a:solidFill>
            <a:srgbClr val="F8F7FC"/>
          </a:solidFill>
          <a:ln w="12700">
            <a:solidFill>
              <a:srgbClr val="E7E5F0"/>
            </a:solidFill>
            <a:prstDash val="solid"/>
          </a:ln>
        </p:spPr>
      </p:sp>
      <p:sp>
        <p:nvSpPr>
          <p:cNvPr id="12" name="Text 10"/>
          <p:cNvSpPr/>
          <p:nvPr/>
        </p:nvSpPr>
        <p:spPr>
          <a:xfrm>
            <a:off x="996696" y="4315968"/>
            <a:ext cx="10195560" cy="292608"/>
          </a:xfrm>
          <a:prstGeom prst="rect">
            <a:avLst/>
          </a:prstGeom>
          <a:noFill/>
          <a:ln/>
        </p:spPr>
        <p:txBody>
          <a:bodyPr wrap="square" lIns="0" tIns="0" rIns="0" bIns="0" rtlCol="0" anchor="t"/>
          <a:lstStyle/>
          <a:p>
            <a:pPr indent="0" marL="0">
              <a:buNone/>
            </a:pPr>
            <a:r>
              <a:rPr lang="en-US" sz="1500" b="1" dirty="0">
                <a:solidFill>
                  <a:srgbClr val="14152B"/>
                </a:solidFill>
                <a:latin typeface="Space Grotesk" pitchFamily="34" charset="0"/>
                <a:ea typeface="Space Grotesk" pitchFamily="34" charset="-122"/>
                <a:cs typeface="Space Grotesk" pitchFamily="34" charset="-120"/>
              </a:rPr>
              <a:t>Pourquoi ça décide</a:t>
            </a:r>
            <a:endParaRPr lang="en-US" sz="1500" dirty="0"/>
          </a:p>
        </p:txBody>
      </p:sp>
      <p:sp>
        <p:nvSpPr>
          <p:cNvPr id="13" name="Text 11"/>
          <p:cNvSpPr/>
          <p:nvPr/>
        </p:nvSpPr>
        <p:spPr>
          <a:xfrm>
            <a:off x="996696" y="4663440"/>
            <a:ext cx="10195560" cy="603504"/>
          </a:xfrm>
          <a:prstGeom prst="rect">
            <a:avLst/>
          </a:prstGeom>
          <a:noFill/>
          <a:ln/>
        </p:spPr>
        <p:txBody>
          <a:bodyPr wrap="square" lIns="0" tIns="0" rIns="0" bIns="0" rtlCol="0" anchor="t"/>
          <a:lstStyle/>
          <a:p>
            <a:pPr indent="0" marL="0">
              <a:lnSpc>
                <a:spcPts val="1600"/>
              </a:lnSpc>
              <a:buNone/>
            </a:pPr>
            <a:r>
              <a:rPr lang="en-US" sz="1150" dirty="0">
                <a:solidFill>
                  <a:srgbClr val="4E5170"/>
                </a:solidFill>
                <a:latin typeface="Inter" pitchFamily="34" charset="0"/>
                <a:ea typeface="Inter" pitchFamily="34" charset="-122"/>
                <a:cs typeface="Inter" pitchFamily="34" charset="-120"/>
              </a:rPr>
              <a:t>Un logiciel qui n’adresse qu’un seul payeur oblige votre personnel administratif à refaire le travail à la main, chaque mois, pour chaque résident concerné. C’est le genre de détail qui ne figure sur aucun cahier des charges — et qui coûte des heures tous les mois.</a:t>
            </a:r>
            <a:endParaRPr lang="en-US" sz="1150" dirty="0"/>
          </a:p>
        </p:txBody>
      </p:sp>
      <p:sp>
        <p:nvSpPr>
          <p:cNvPr id="14" name="Shape 12"/>
          <p:cNvSpPr/>
          <p:nvPr/>
        </p:nvSpPr>
        <p:spPr>
          <a:xfrm>
            <a:off x="685800" y="5541264"/>
            <a:ext cx="10817352" cy="512064"/>
          </a:xfrm>
          <a:prstGeom prst="roundRect">
            <a:avLst>
              <a:gd name="adj" fmla="val 14286"/>
            </a:avLst>
          </a:prstGeom>
          <a:solidFill>
            <a:srgbClr val="EEECF7"/>
          </a:solidFill>
          <a:ln w="12700">
            <a:solidFill>
              <a:srgbClr val="E7E5F0"/>
            </a:solidFill>
            <a:prstDash val="solid"/>
          </a:ln>
        </p:spPr>
      </p:sp>
      <p:sp>
        <p:nvSpPr>
          <p:cNvPr id="15" name="Text 13"/>
          <p:cNvSpPr/>
          <p:nvPr/>
        </p:nvSpPr>
        <p:spPr>
          <a:xfrm>
            <a:off x="886968" y="5541264"/>
            <a:ext cx="365760" cy="512064"/>
          </a:xfrm>
          <a:prstGeom prst="rect">
            <a:avLst/>
          </a:prstGeom>
          <a:noFill/>
          <a:ln/>
        </p:spPr>
        <p:txBody>
          <a:bodyPr wrap="square" lIns="0" tIns="0" rIns="0" bIns="0" rtlCol="0" anchor="ctr"/>
          <a:lstStyle/>
          <a:p>
            <a:pPr indent="0" marL="0">
              <a:buNone/>
            </a:pPr>
            <a:r>
              <a:rPr lang="en-US" sz="1600" b="1" dirty="0">
                <a:solidFill>
                  <a:srgbClr val="6B21C9"/>
                </a:solidFill>
                <a:latin typeface="Space Grotesk" pitchFamily="34" charset="0"/>
                <a:ea typeface="Space Grotesk" pitchFamily="34" charset="-122"/>
                <a:cs typeface="Space Grotesk" pitchFamily="34" charset="-120"/>
              </a:rPr>
              <a:t>→</a:t>
            </a:r>
            <a:endParaRPr lang="en-US" sz="1600" dirty="0"/>
          </a:p>
        </p:txBody>
      </p:sp>
      <p:sp>
        <p:nvSpPr>
          <p:cNvPr id="16" name="Text 14"/>
          <p:cNvSpPr/>
          <p:nvPr/>
        </p:nvSpPr>
        <p:spPr>
          <a:xfrm>
            <a:off x="1289304" y="5586984"/>
            <a:ext cx="9948672" cy="420624"/>
          </a:xfrm>
          <a:prstGeom prst="rect">
            <a:avLst/>
          </a:prstGeom>
          <a:noFill/>
          <a:ln/>
        </p:spPr>
        <p:txBody>
          <a:bodyPr wrap="square" lIns="0" tIns="0" rIns="0" bIns="0" rtlCol="0" anchor="ctr"/>
          <a:lstStyle/>
          <a:p>
            <a:pPr indent="0" marL="0">
              <a:lnSpc>
                <a:spcPts val="1600"/>
              </a:lnSpc>
              <a:buNone/>
            </a:pPr>
            <a:r>
              <a:rPr lang="en-US" sz="1200" dirty="0">
                <a:solidFill>
                  <a:srgbClr val="14152B"/>
                </a:solidFill>
                <a:latin typeface="Inter" pitchFamily="34" charset="0"/>
                <a:ea typeface="Inter" pitchFamily="34" charset="-122"/>
                <a:cs typeface="Inter" pitchFamily="34" charset="-120"/>
              </a:rPr>
              <a:t>La même consommation, deux décomptes, deux destinataires — et un seul clic.</a:t>
            </a:r>
            <a:endParaRPr lang="en-US" sz="1200" dirty="0"/>
          </a:p>
        </p:txBody>
      </p:sp>
      <p:sp>
        <p:nvSpPr>
          <p:cNvPr id="17" name="Text 15"/>
          <p:cNvSpPr/>
          <p:nvPr/>
        </p:nvSpPr>
        <p:spPr>
          <a:xfrm>
            <a:off x="685800" y="6382512"/>
            <a:ext cx="7772400" cy="274320"/>
          </a:xfrm>
          <a:prstGeom prst="rect">
            <a:avLst/>
          </a:prstGeom>
          <a:noFill/>
          <a:ln/>
        </p:spPr>
        <p:txBody>
          <a:bodyPr wrap="square" lIns="0" tIns="0" rIns="0" bIns="0" rtlCol="0" anchor="ctr"/>
          <a:lstStyle/>
          <a:p>
            <a:pPr indent="0" marL="0">
              <a:buNone/>
            </a:pPr>
            <a:r>
              <a:rPr lang="en-US" sz="900" dirty="0">
                <a:solidFill>
                  <a:srgbClr val="726F8C"/>
                </a:solidFill>
                <a:latin typeface="Inter" pitchFamily="34" charset="0"/>
                <a:ea typeface="Inter" pitchFamily="34" charset="-122"/>
                <a:cs typeface="Inter" pitchFamily="34" charset="-120"/>
              </a:rPr>
              <a:t>Comtrafic X Hospitality · santé, EHPAD, hôtellerie</a:t>
            </a:r>
            <a:endParaRPr lang="en-US" sz="900" dirty="0"/>
          </a:p>
        </p:txBody>
      </p:sp>
      <p:sp>
        <p:nvSpPr>
          <p:cNvPr id="18" name="Text 16"/>
          <p:cNvSpPr/>
          <p:nvPr/>
        </p:nvSpPr>
        <p:spPr>
          <a:xfrm>
            <a:off x="10405872" y="6382512"/>
            <a:ext cx="1097280" cy="274320"/>
          </a:xfrm>
          <a:prstGeom prst="rect">
            <a:avLst/>
          </a:prstGeom>
          <a:noFill/>
          <a:ln/>
        </p:spPr>
        <p:txBody>
          <a:bodyPr wrap="square" lIns="0" tIns="0" rIns="0" bIns="0" rtlCol="0" anchor="ctr"/>
          <a:lstStyle/>
          <a:p>
            <a:pPr algn="r" indent="0" marL="0">
              <a:buNone/>
            </a:pPr>
            <a:r>
              <a:rPr lang="en-US" sz="900" dirty="0">
                <a:solidFill>
                  <a:srgbClr val="726F8C"/>
                </a:solidFill>
                <a:latin typeface="Inter" pitchFamily="34" charset="0"/>
                <a:ea typeface="Inter" pitchFamily="34" charset="-122"/>
                <a:cs typeface="Inter" pitchFamily="34" charset="-120"/>
              </a:rPr>
              <a:t>2 / 12</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80C1A"/>
        </a:solidFill>
      </p:bgPr>
    </p:bg>
    <p:spTree>
      <p:nvGrpSpPr>
        <p:cNvPr id="1" name=""/>
        <p:cNvGrpSpPr/>
        <p:nvPr/>
      </p:nvGrpSpPr>
      <p:grpSpPr>
        <a:xfrm>
          <a:off x="0" y="0"/>
          <a:ext cx="0" cy="0"/>
          <a:chOff x="0" y="0"/>
          <a:chExt cx="0" cy="0"/>
        </a:xfrm>
      </p:grpSpPr>
      <p:sp>
        <p:nvSpPr>
          <p:cNvPr id="2" name="Text 0"/>
          <p:cNvSpPr/>
          <p:nvPr/>
        </p:nvSpPr>
        <p:spPr>
          <a:xfrm>
            <a:off x="685800" y="457200"/>
            <a:ext cx="10817352" cy="237744"/>
          </a:xfrm>
          <a:prstGeom prst="rect">
            <a:avLst/>
          </a:prstGeom>
          <a:noFill/>
          <a:ln/>
        </p:spPr>
        <p:txBody>
          <a:bodyPr wrap="square" lIns="0" tIns="0" rIns="0" bIns="0" rtlCol="0" anchor="ctr"/>
          <a:lstStyle/>
          <a:p>
            <a:pPr indent="0" marL="0">
              <a:buNone/>
            </a:pPr>
            <a:r>
              <a:rPr lang="en-US" sz="1050" b="1" spc="160" kern="0" dirty="0">
                <a:solidFill>
                  <a:srgbClr val="25E4F2"/>
                </a:solidFill>
                <a:latin typeface="Inter" pitchFamily="34" charset="0"/>
                <a:ea typeface="Inter" pitchFamily="34" charset="-122"/>
                <a:cs typeface="Inter" pitchFamily="34" charset="-120"/>
              </a:rPr>
              <a:t>LE PARCOURS</a:t>
            </a:r>
            <a:endParaRPr lang="en-US" sz="1050" dirty="0"/>
          </a:p>
        </p:txBody>
      </p:sp>
      <p:sp>
        <p:nvSpPr>
          <p:cNvPr id="3" name="Text 1"/>
          <p:cNvSpPr/>
          <p:nvPr/>
        </p:nvSpPr>
        <p:spPr>
          <a:xfrm>
            <a:off x="685800" y="749808"/>
            <a:ext cx="10817352" cy="658368"/>
          </a:xfrm>
          <a:prstGeom prst="rect">
            <a:avLst/>
          </a:prstGeom>
          <a:noFill/>
          <a:ln/>
        </p:spPr>
        <p:txBody>
          <a:bodyPr wrap="square" lIns="0" tIns="0" rIns="0" bIns="0" rtlCol="0" anchor="t"/>
          <a:lstStyle/>
          <a:p>
            <a:pPr indent="0" marL="0">
              <a:lnSpc>
                <a:spcPts val="3400"/>
              </a:lnSpc>
              <a:buNone/>
            </a:pPr>
            <a:r>
              <a:rPr lang="en-US" sz="3000" b="1" dirty="0">
                <a:solidFill>
                  <a:srgbClr val="FFFFFF"/>
                </a:solidFill>
                <a:latin typeface="Space Grotesk" pitchFamily="34" charset="0"/>
                <a:ea typeface="Space Grotesk" pitchFamily="34" charset="-122"/>
                <a:cs typeface="Space Grotesk" pitchFamily="34" charset="-120"/>
              </a:rPr>
              <a:t>De l’arrivée au départ</a:t>
            </a:r>
            <a:endParaRPr lang="en-US" sz="3000" dirty="0"/>
          </a:p>
        </p:txBody>
      </p:sp>
      <p:sp>
        <p:nvSpPr>
          <p:cNvPr id="4" name="Text 2"/>
          <p:cNvSpPr/>
          <p:nvPr/>
        </p:nvSpPr>
        <p:spPr>
          <a:xfrm>
            <a:off x="685800" y="1444752"/>
            <a:ext cx="9720072" cy="402336"/>
          </a:xfrm>
          <a:prstGeom prst="rect">
            <a:avLst/>
          </a:prstGeom>
          <a:noFill/>
          <a:ln/>
        </p:spPr>
        <p:txBody>
          <a:bodyPr wrap="square" lIns="0" tIns="0" rIns="0" bIns="0" rtlCol="0" anchor="t"/>
          <a:lstStyle/>
          <a:p>
            <a:pPr indent="0" marL="0">
              <a:lnSpc>
                <a:spcPts val="1800"/>
              </a:lnSpc>
              <a:buNone/>
            </a:pPr>
            <a:r>
              <a:rPr lang="en-US" sz="1300" dirty="0">
                <a:solidFill>
                  <a:srgbClr val="D8DEF2"/>
                </a:solidFill>
                <a:latin typeface="Inter" pitchFamily="34" charset="0"/>
                <a:ea typeface="Inter" pitchFamily="34" charset="-122"/>
                <a:cs typeface="Inter" pitchFamily="34" charset="-120"/>
              </a:rPr>
              <a:t>Quatre moments où votre téléphonie doit suivre, sans que personne ne ressaisisse rien.</a:t>
            </a:r>
            <a:endParaRPr lang="en-US" sz="1300" dirty="0"/>
          </a:p>
        </p:txBody>
      </p:sp>
      <p:sp>
        <p:nvSpPr>
          <p:cNvPr id="5" name="Shape 3"/>
          <p:cNvSpPr/>
          <p:nvPr/>
        </p:nvSpPr>
        <p:spPr>
          <a:xfrm>
            <a:off x="685800" y="2212848"/>
            <a:ext cx="2622042" cy="2743200"/>
          </a:xfrm>
          <a:prstGeom prst="roundRect">
            <a:avLst>
              <a:gd name="adj" fmla="val 3139"/>
            </a:avLst>
          </a:prstGeom>
          <a:solidFill>
            <a:srgbClr val="121834"/>
          </a:solidFill>
          <a:ln w="12700">
            <a:solidFill>
              <a:srgbClr val="1D2549"/>
            </a:solidFill>
            <a:prstDash val="solid"/>
          </a:ln>
        </p:spPr>
      </p:sp>
      <p:sp>
        <p:nvSpPr>
          <p:cNvPr id="6" name="Text 4"/>
          <p:cNvSpPr/>
          <p:nvPr/>
        </p:nvSpPr>
        <p:spPr>
          <a:xfrm>
            <a:off x="905256" y="2414016"/>
            <a:ext cx="2183130" cy="237744"/>
          </a:xfrm>
          <a:prstGeom prst="rect">
            <a:avLst/>
          </a:prstGeom>
          <a:noFill/>
          <a:ln/>
        </p:spPr>
        <p:txBody>
          <a:bodyPr wrap="square" lIns="0" tIns="0" rIns="0" bIns="0" rtlCol="0" anchor="ctr"/>
          <a:lstStyle/>
          <a:p>
            <a:pPr indent="0" marL="0">
              <a:buNone/>
            </a:pPr>
            <a:r>
              <a:rPr lang="en-US" sz="950" b="1" spc="100" kern="0" dirty="0">
                <a:solidFill>
                  <a:srgbClr val="25E4F2"/>
                </a:solidFill>
                <a:latin typeface="Inter" pitchFamily="34" charset="0"/>
                <a:ea typeface="Inter" pitchFamily="34" charset="-122"/>
                <a:cs typeface="Inter" pitchFamily="34" charset="-120"/>
              </a:rPr>
              <a:t>01 · ARRIVÉE</a:t>
            </a:r>
            <a:endParaRPr lang="en-US" sz="950" dirty="0"/>
          </a:p>
        </p:txBody>
      </p:sp>
      <p:sp>
        <p:nvSpPr>
          <p:cNvPr id="7" name="Text 5"/>
          <p:cNvSpPr/>
          <p:nvPr/>
        </p:nvSpPr>
        <p:spPr>
          <a:xfrm>
            <a:off x="905256" y="2706624"/>
            <a:ext cx="2183130" cy="603504"/>
          </a:xfrm>
          <a:prstGeom prst="rect">
            <a:avLst/>
          </a:prstGeom>
          <a:noFill/>
          <a:ln/>
        </p:spPr>
        <p:txBody>
          <a:bodyPr wrap="square" lIns="0" tIns="0" rIns="0" bIns="0" rtlCol="0" anchor="t"/>
          <a:lstStyle/>
          <a:p>
            <a:pPr indent="0" marL="0">
              <a:lnSpc>
                <a:spcPts val="1900"/>
              </a:lnSpc>
              <a:buNone/>
            </a:pPr>
            <a:r>
              <a:rPr lang="en-US" sz="1500" b="1" dirty="0">
                <a:solidFill>
                  <a:srgbClr val="FFFFFF"/>
                </a:solidFill>
                <a:latin typeface="Space Grotesk" pitchFamily="34" charset="0"/>
                <a:ea typeface="Space Grotesk" pitchFamily="34" charset="-122"/>
                <a:cs typeface="Space Grotesk" pitchFamily="34" charset="-120"/>
              </a:rPr>
              <a:t>La ligne s’ouvre</a:t>
            </a:r>
            <a:endParaRPr lang="en-US" sz="1500" dirty="0"/>
          </a:p>
        </p:txBody>
      </p:sp>
      <p:sp>
        <p:nvSpPr>
          <p:cNvPr id="8" name="Text 6"/>
          <p:cNvSpPr/>
          <p:nvPr/>
        </p:nvSpPr>
        <p:spPr>
          <a:xfrm>
            <a:off x="905256" y="3383280"/>
            <a:ext cx="2183130" cy="1060704"/>
          </a:xfrm>
          <a:prstGeom prst="rect">
            <a:avLst/>
          </a:prstGeom>
          <a:noFill/>
          <a:ln/>
        </p:spPr>
        <p:txBody>
          <a:bodyPr wrap="square" lIns="0" tIns="0" rIns="0" bIns="0" rtlCol="0" anchor="t"/>
          <a:lstStyle/>
          <a:p>
            <a:pPr indent="0" marL="0">
              <a:lnSpc>
                <a:spcPts val="1400"/>
              </a:lnSpc>
              <a:buNone/>
            </a:pPr>
            <a:r>
              <a:rPr lang="en-US" sz="1050" dirty="0">
                <a:solidFill>
                  <a:srgbClr val="93A6C6"/>
                </a:solidFill>
                <a:latin typeface="Inter" pitchFamily="34" charset="0"/>
                <a:ea typeface="Inter" pitchFamily="34" charset="-122"/>
                <a:cs typeface="Inter" pitchFamily="34" charset="-120"/>
              </a:rPr>
              <a:t>Le logiciel de séjour annonce l’arrivée. La ligne de la chambre s’active, le compteur repart de zéro, le nom s’affiche sur le poste.</a:t>
            </a:r>
            <a:endParaRPr lang="en-US" sz="1050" dirty="0"/>
          </a:p>
        </p:txBody>
      </p:sp>
      <p:sp>
        <p:nvSpPr>
          <p:cNvPr id="9" name="Text 7"/>
          <p:cNvSpPr/>
          <p:nvPr/>
        </p:nvSpPr>
        <p:spPr>
          <a:xfrm>
            <a:off x="905256" y="4480560"/>
            <a:ext cx="2183130" cy="384048"/>
          </a:xfrm>
          <a:prstGeom prst="rect">
            <a:avLst/>
          </a:prstGeom>
          <a:noFill/>
          <a:ln/>
        </p:spPr>
        <p:txBody>
          <a:bodyPr wrap="square" lIns="0" tIns="0" rIns="0" bIns="0" rtlCol="0" anchor="t"/>
          <a:lstStyle/>
          <a:p>
            <a:pPr indent="0" marL="0">
              <a:lnSpc>
                <a:spcPts val="1200"/>
              </a:lnSpc>
              <a:buNone/>
            </a:pPr>
            <a:r>
              <a:rPr lang="en-US" sz="950" i="1" dirty="0">
                <a:solidFill>
                  <a:srgbClr val="B98CFF"/>
                </a:solidFill>
                <a:latin typeface="Inter" pitchFamily="34" charset="0"/>
                <a:ea typeface="Inter" pitchFamily="34" charset="-122"/>
                <a:cs typeface="Inter" pitchFamily="34" charset="-120"/>
              </a:rPr>
              <a:t>Personne ne touche à l’autocommutateur.</a:t>
            </a:r>
            <a:endParaRPr lang="en-US" sz="950" dirty="0"/>
          </a:p>
        </p:txBody>
      </p:sp>
      <p:sp>
        <p:nvSpPr>
          <p:cNvPr id="10" name="Shape 8"/>
          <p:cNvSpPr/>
          <p:nvPr/>
        </p:nvSpPr>
        <p:spPr>
          <a:xfrm>
            <a:off x="3417570" y="2212848"/>
            <a:ext cx="2622042" cy="2743200"/>
          </a:xfrm>
          <a:prstGeom prst="roundRect">
            <a:avLst>
              <a:gd name="adj" fmla="val 3139"/>
            </a:avLst>
          </a:prstGeom>
          <a:solidFill>
            <a:srgbClr val="121834"/>
          </a:solidFill>
          <a:ln w="12700">
            <a:solidFill>
              <a:srgbClr val="1D2549"/>
            </a:solidFill>
            <a:prstDash val="solid"/>
          </a:ln>
        </p:spPr>
      </p:sp>
      <p:sp>
        <p:nvSpPr>
          <p:cNvPr id="11" name="Text 9"/>
          <p:cNvSpPr/>
          <p:nvPr/>
        </p:nvSpPr>
        <p:spPr>
          <a:xfrm>
            <a:off x="3637026" y="2414016"/>
            <a:ext cx="2183130" cy="237744"/>
          </a:xfrm>
          <a:prstGeom prst="rect">
            <a:avLst/>
          </a:prstGeom>
          <a:noFill/>
          <a:ln/>
        </p:spPr>
        <p:txBody>
          <a:bodyPr wrap="square" lIns="0" tIns="0" rIns="0" bIns="0" rtlCol="0" anchor="ctr"/>
          <a:lstStyle/>
          <a:p>
            <a:pPr indent="0" marL="0">
              <a:buNone/>
            </a:pPr>
            <a:r>
              <a:rPr lang="en-US" sz="950" b="1" spc="100" kern="0" dirty="0">
                <a:solidFill>
                  <a:srgbClr val="25E4F2"/>
                </a:solidFill>
                <a:latin typeface="Inter" pitchFamily="34" charset="0"/>
                <a:ea typeface="Inter" pitchFamily="34" charset="-122"/>
                <a:cs typeface="Inter" pitchFamily="34" charset="-120"/>
              </a:rPr>
              <a:t>02 · SÉJOUR</a:t>
            </a:r>
            <a:endParaRPr lang="en-US" sz="950" dirty="0"/>
          </a:p>
        </p:txBody>
      </p:sp>
      <p:sp>
        <p:nvSpPr>
          <p:cNvPr id="12" name="Text 10"/>
          <p:cNvSpPr/>
          <p:nvPr/>
        </p:nvSpPr>
        <p:spPr>
          <a:xfrm>
            <a:off x="3637026" y="2706624"/>
            <a:ext cx="2183130" cy="603504"/>
          </a:xfrm>
          <a:prstGeom prst="rect">
            <a:avLst/>
          </a:prstGeom>
          <a:noFill/>
          <a:ln/>
        </p:spPr>
        <p:txBody>
          <a:bodyPr wrap="square" lIns="0" tIns="0" rIns="0" bIns="0" rtlCol="0" anchor="t"/>
          <a:lstStyle/>
          <a:p>
            <a:pPr indent="0" marL="0">
              <a:lnSpc>
                <a:spcPts val="1900"/>
              </a:lnSpc>
              <a:buNone/>
            </a:pPr>
            <a:r>
              <a:rPr lang="en-US" sz="1500" b="1" dirty="0">
                <a:solidFill>
                  <a:srgbClr val="FFFFFF"/>
                </a:solidFill>
                <a:latin typeface="Space Grotesk" pitchFamily="34" charset="0"/>
                <a:ea typeface="Space Grotesk" pitchFamily="34" charset="-122"/>
                <a:cs typeface="Space Grotesk" pitchFamily="34" charset="-120"/>
              </a:rPr>
              <a:t>La consommation se rattache</a:t>
            </a:r>
            <a:endParaRPr lang="en-US" sz="1500" dirty="0"/>
          </a:p>
        </p:txBody>
      </p:sp>
      <p:sp>
        <p:nvSpPr>
          <p:cNvPr id="13" name="Text 11"/>
          <p:cNvSpPr/>
          <p:nvPr/>
        </p:nvSpPr>
        <p:spPr>
          <a:xfrm>
            <a:off x="3637026" y="3383280"/>
            <a:ext cx="2183130" cy="1060704"/>
          </a:xfrm>
          <a:prstGeom prst="rect">
            <a:avLst/>
          </a:prstGeom>
          <a:noFill/>
          <a:ln/>
        </p:spPr>
        <p:txBody>
          <a:bodyPr wrap="square" lIns="0" tIns="0" rIns="0" bIns="0" rtlCol="0" anchor="t"/>
          <a:lstStyle/>
          <a:p>
            <a:pPr indent="0" marL="0">
              <a:lnSpc>
                <a:spcPts val="1400"/>
              </a:lnSpc>
              <a:buNone/>
            </a:pPr>
            <a:r>
              <a:rPr lang="en-US" sz="1050" dirty="0">
                <a:solidFill>
                  <a:srgbClr val="93A6C6"/>
                </a:solidFill>
                <a:latin typeface="Inter" pitchFamily="34" charset="0"/>
                <a:ea typeface="Inter" pitchFamily="34" charset="-122"/>
                <a:cs typeface="Inter" pitchFamily="34" charset="-120"/>
              </a:rPr>
              <a:t>Chaque appel est rattaché à la chambre, donc à la personne, donc au payeur. Les restrictions de destination s’appliquent seules.</a:t>
            </a:r>
            <a:endParaRPr lang="en-US" sz="1050" dirty="0"/>
          </a:p>
        </p:txBody>
      </p:sp>
      <p:sp>
        <p:nvSpPr>
          <p:cNvPr id="14" name="Text 12"/>
          <p:cNvSpPr/>
          <p:nvPr/>
        </p:nvSpPr>
        <p:spPr>
          <a:xfrm>
            <a:off x="3637026" y="4480560"/>
            <a:ext cx="2183130" cy="384048"/>
          </a:xfrm>
          <a:prstGeom prst="rect">
            <a:avLst/>
          </a:prstGeom>
          <a:noFill/>
          <a:ln/>
        </p:spPr>
        <p:txBody>
          <a:bodyPr wrap="square" lIns="0" tIns="0" rIns="0" bIns="0" rtlCol="0" anchor="t"/>
          <a:lstStyle/>
          <a:p>
            <a:pPr indent="0" marL="0">
              <a:lnSpc>
                <a:spcPts val="1200"/>
              </a:lnSpc>
              <a:buNone/>
            </a:pPr>
            <a:r>
              <a:rPr lang="en-US" sz="950" i="1" dirty="0">
                <a:solidFill>
                  <a:srgbClr val="B98CFF"/>
                </a:solidFill>
                <a:latin typeface="Inter" pitchFamily="34" charset="0"/>
                <a:ea typeface="Inter" pitchFamily="34" charset="-122"/>
                <a:cs typeface="Inter" pitchFamily="34" charset="-120"/>
              </a:rPr>
              <a:t>Statut de chambre, ménage, réveil : selon le modèle.</a:t>
            </a:r>
            <a:endParaRPr lang="en-US" sz="950" dirty="0"/>
          </a:p>
        </p:txBody>
      </p:sp>
      <p:sp>
        <p:nvSpPr>
          <p:cNvPr id="15" name="Shape 13"/>
          <p:cNvSpPr/>
          <p:nvPr/>
        </p:nvSpPr>
        <p:spPr>
          <a:xfrm>
            <a:off x="6149340" y="2212848"/>
            <a:ext cx="2622042" cy="2743200"/>
          </a:xfrm>
          <a:prstGeom prst="roundRect">
            <a:avLst>
              <a:gd name="adj" fmla="val 3139"/>
            </a:avLst>
          </a:prstGeom>
          <a:solidFill>
            <a:srgbClr val="121834"/>
          </a:solidFill>
          <a:ln w="12700">
            <a:solidFill>
              <a:srgbClr val="1D2549"/>
            </a:solidFill>
            <a:prstDash val="solid"/>
          </a:ln>
        </p:spPr>
      </p:sp>
      <p:sp>
        <p:nvSpPr>
          <p:cNvPr id="16" name="Text 14"/>
          <p:cNvSpPr/>
          <p:nvPr/>
        </p:nvSpPr>
        <p:spPr>
          <a:xfrm>
            <a:off x="6368796" y="2414016"/>
            <a:ext cx="2183130" cy="237744"/>
          </a:xfrm>
          <a:prstGeom prst="rect">
            <a:avLst/>
          </a:prstGeom>
          <a:noFill/>
          <a:ln/>
        </p:spPr>
        <p:txBody>
          <a:bodyPr wrap="square" lIns="0" tIns="0" rIns="0" bIns="0" rtlCol="0" anchor="ctr"/>
          <a:lstStyle/>
          <a:p>
            <a:pPr indent="0" marL="0">
              <a:buNone/>
            </a:pPr>
            <a:r>
              <a:rPr lang="en-US" sz="950" b="1" spc="100" kern="0" dirty="0">
                <a:solidFill>
                  <a:srgbClr val="25E4F2"/>
                </a:solidFill>
                <a:latin typeface="Inter" pitchFamily="34" charset="0"/>
                <a:ea typeface="Inter" pitchFamily="34" charset="-122"/>
                <a:cs typeface="Inter" pitchFamily="34" charset="-120"/>
              </a:rPr>
              <a:t>03 · FACTURATION</a:t>
            </a:r>
            <a:endParaRPr lang="en-US" sz="950" dirty="0"/>
          </a:p>
        </p:txBody>
      </p:sp>
      <p:sp>
        <p:nvSpPr>
          <p:cNvPr id="17" name="Text 15"/>
          <p:cNvSpPr/>
          <p:nvPr/>
        </p:nvSpPr>
        <p:spPr>
          <a:xfrm>
            <a:off x="6368796" y="2706624"/>
            <a:ext cx="2183130" cy="603504"/>
          </a:xfrm>
          <a:prstGeom prst="rect">
            <a:avLst/>
          </a:prstGeom>
          <a:noFill/>
          <a:ln/>
        </p:spPr>
        <p:txBody>
          <a:bodyPr wrap="square" lIns="0" tIns="0" rIns="0" bIns="0" rtlCol="0" anchor="t"/>
          <a:lstStyle/>
          <a:p>
            <a:pPr indent="0" marL="0">
              <a:lnSpc>
                <a:spcPts val="1900"/>
              </a:lnSpc>
              <a:buNone/>
            </a:pPr>
            <a:r>
              <a:rPr lang="en-US" sz="1500" b="1" dirty="0">
                <a:solidFill>
                  <a:srgbClr val="FFFFFF"/>
                </a:solidFill>
                <a:latin typeface="Space Grotesk" pitchFamily="34" charset="0"/>
                <a:ea typeface="Space Grotesk" pitchFamily="34" charset="-122"/>
                <a:cs typeface="Space Grotesk" pitchFamily="34" charset="-120"/>
              </a:rPr>
              <a:t>Le décompte se prépare</a:t>
            </a:r>
            <a:endParaRPr lang="en-US" sz="1500" dirty="0"/>
          </a:p>
        </p:txBody>
      </p:sp>
      <p:sp>
        <p:nvSpPr>
          <p:cNvPr id="18" name="Text 16"/>
          <p:cNvSpPr/>
          <p:nvPr/>
        </p:nvSpPr>
        <p:spPr>
          <a:xfrm>
            <a:off x="6368796" y="3383280"/>
            <a:ext cx="2183130" cy="1060704"/>
          </a:xfrm>
          <a:prstGeom prst="rect">
            <a:avLst/>
          </a:prstGeom>
          <a:noFill/>
          <a:ln/>
        </p:spPr>
        <p:txBody>
          <a:bodyPr wrap="square" lIns="0" tIns="0" rIns="0" bIns="0" rtlCol="0" anchor="t"/>
          <a:lstStyle/>
          <a:p>
            <a:pPr indent="0" marL="0">
              <a:lnSpc>
                <a:spcPts val="1400"/>
              </a:lnSpc>
              <a:buNone/>
            </a:pPr>
            <a:r>
              <a:rPr lang="en-US" sz="1050" dirty="0">
                <a:solidFill>
                  <a:srgbClr val="93A6C6"/>
                </a:solidFill>
                <a:latin typeface="Inter" pitchFamily="34" charset="0"/>
                <a:ea typeface="Inter" pitchFamily="34" charset="-122"/>
                <a:cs typeface="Inter" pitchFamily="34" charset="-120"/>
              </a:rPr>
              <a:t>La note du résident d’un côté, le décompte de la famille de l’autre. Même consommation, deux destinataires, deux documents.</a:t>
            </a:r>
            <a:endParaRPr lang="en-US" sz="1050" dirty="0"/>
          </a:p>
        </p:txBody>
      </p:sp>
      <p:sp>
        <p:nvSpPr>
          <p:cNvPr id="19" name="Text 17"/>
          <p:cNvSpPr/>
          <p:nvPr/>
        </p:nvSpPr>
        <p:spPr>
          <a:xfrm>
            <a:off x="6368796" y="4480560"/>
            <a:ext cx="2183130" cy="384048"/>
          </a:xfrm>
          <a:prstGeom prst="rect">
            <a:avLst/>
          </a:prstGeom>
          <a:noFill/>
          <a:ln/>
        </p:spPr>
        <p:txBody>
          <a:bodyPr wrap="square" lIns="0" tIns="0" rIns="0" bIns="0" rtlCol="0" anchor="t"/>
          <a:lstStyle/>
          <a:p>
            <a:pPr indent="0" marL="0">
              <a:lnSpc>
                <a:spcPts val="1200"/>
              </a:lnSpc>
              <a:buNone/>
            </a:pPr>
            <a:r>
              <a:rPr lang="en-US" sz="950" i="1" dirty="0">
                <a:solidFill>
                  <a:srgbClr val="B98CFF"/>
                </a:solidFill>
                <a:latin typeface="Inter" pitchFamily="34" charset="0"/>
                <a:ea typeface="Inter" pitchFamily="34" charset="-122"/>
                <a:cs typeface="Inter" pitchFamily="34" charset="-120"/>
              </a:rPr>
              <a:t>C’est ici que se joue la différence.</a:t>
            </a:r>
            <a:endParaRPr lang="en-US" sz="950" dirty="0"/>
          </a:p>
        </p:txBody>
      </p:sp>
      <p:sp>
        <p:nvSpPr>
          <p:cNvPr id="20" name="Shape 18"/>
          <p:cNvSpPr/>
          <p:nvPr/>
        </p:nvSpPr>
        <p:spPr>
          <a:xfrm>
            <a:off x="8881110" y="2212848"/>
            <a:ext cx="2622042" cy="2743200"/>
          </a:xfrm>
          <a:prstGeom prst="roundRect">
            <a:avLst>
              <a:gd name="adj" fmla="val 3139"/>
            </a:avLst>
          </a:prstGeom>
          <a:solidFill>
            <a:srgbClr val="121834"/>
          </a:solidFill>
          <a:ln w="12700">
            <a:solidFill>
              <a:srgbClr val="1D2549"/>
            </a:solidFill>
            <a:prstDash val="solid"/>
          </a:ln>
        </p:spPr>
      </p:sp>
      <p:sp>
        <p:nvSpPr>
          <p:cNvPr id="21" name="Text 19"/>
          <p:cNvSpPr/>
          <p:nvPr/>
        </p:nvSpPr>
        <p:spPr>
          <a:xfrm>
            <a:off x="9100566" y="2414016"/>
            <a:ext cx="2183130" cy="237744"/>
          </a:xfrm>
          <a:prstGeom prst="rect">
            <a:avLst/>
          </a:prstGeom>
          <a:noFill/>
          <a:ln/>
        </p:spPr>
        <p:txBody>
          <a:bodyPr wrap="square" lIns="0" tIns="0" rIns="0" bIns="0" rtlCol="0" anchor="ctr"/>
          <a:lstStyle/>
          <a:p>
            <a:pPr indent="0" marL="0">
              <a:buNone/>
            </a:pPr>
            <a:r>
              <a:rPr lang="en-US" sz="950" b="1" spc="100" kern="0" dirty="0">
                <a:solidFill>
                  <a:srgbClr val="25E4F2"/>
                </a:solidFill>
                <a:latin typeface="Inter" pitchFamily="34" charset="0"/>
                <a:ea typeface="Inter" pitchFamily="34" charset="-122"/>
                <a:cs typeface="Inter" pitchFamily="34" charset="-120"/>
              </a:rPr>
              <a:t>04 · DÉPART</a:t>
            </a:r>
            <a:endParaRPr lang="en-US" sz="950" dirty="0"/>
          </a:p>
        </p:txBody>
      </p:sp>
      <p:sp>
        <p:nvSpPr>
          <p:cNvPr id="22" name="Text 20"/>
          <p:cNvSpPr/>
          <p:nvPr/>
        </p:nvSpPr>
        <p:spPr>
          <a:xfrm>
            <a:off x="9100566" y="2706624"/>
            <a:ext cx="2183130" cy="603504"/>
          </a:xfrm>
          <a:prstGeom prst="rect">
            <a:avLst/>
          </a:prstGeom>
          <a:noFill/>
          <a:ln/>
        </p:spPr>
        <p:txBody>
          <a:bodyPr wrap="square" lIns="0" tIns="0" rIns="0" bIns="0" rtlCol="0" anchor="t"/>
          <a:lstStyle/>
          <a:p>
            <a:pPr indent="0" marL="0">
              <a:lnSpc>
                <a:spcPts val="1900"/>
              </a:lnSpc>
              <a:buNone/>
            </a:pPr>
            <a:r>
              <a:rPr lang="en-US" sz="1500" b="1" dirty="0">
                <a:solidFill>
                  <a:srgbClr val="FFFFFF"/>
                </a:solidFill>
                <a:latin typeface="Space Grotesk" pitchFamily="34" charset="0"/>
                <a:ea typeface="Space Grotesk" pitchFamily="34" charset="-122"/>
                <a:cs typeface="Space Grotesk" pitchFamily="34" charset="-120"/>
              </a:rPr>
              <a:t>La ligne se ferme</a:t>
            </a:r>
            <a:endParaRPr lang="en-US" sz="1500" dirty="0"/>
          </a:p>
        </p:txBody>
      </p:sp>
      <p:sp>
        <p:nvSpPr>
          <p:cNvPr id="23" name="Text 21"/>
          <p:cNvSpPr/>
          <p:nvPr/>
        </p:nvSpPr>
        <p:spPr>
          <a:xfrm>
            <a:off x="9100566" y="3383280"/>
            <a:ext cx="2183130" cy="1060704"/>
          </a:xfrm>
          <a:prstGeom prst="rect">
            <a:avLst/>
          </a:prstGeom>
          <a:noFill/>
          <a:ln/>
        </p:spPr>
        <p:txBody>
          <a:bodyPr wrap="square" lIns="0" tIns="0" rIns="0" bIns="0" rtlCol="0" anchor="t"/>
          <a:lstStyle/>
          <a:p>
            <a:pPr indent="0" marL="0">
              <a:lnSpc>
                <a:spcPts val="1400"/>
              </a:lnSpc>
              <a:buNone/>
            </a:pPr>
            <a:r>
              <a:rPr lang="en-US" sz="1050" dirty="0">
                <a:solidFill>
                  <a:srgbClr val="93A6C6"/>
                </a:solidFill>
                <a:latin typeface="Inter" pitchFamily="34" charset="0"/>
                <a:ea typeface="Inter" pitchFamily="34" charset="-122"/>
                <a:cs typeface="Inter" pitchFamily="34" charset="-120"/>
              </a:rPr>
              <a:t>Les consommations sont arrêtées, transmises au logiciel de séjour, et la ligne se libère pour l’occupant suivant.</a:t>
            </a:r>
            <a:endParaRPr lang="en-US" sz="1050" dirty="0"/>
          </a:p>
        </p:txBody>
      </p:sp>
      <p:sp>
        <p:nvSpPr>
          <p:cNvPr id="24" name="Text 22"/>
          <p:cNvSpPr/>
          <p:nvPr/>
        </p:nvSpPr>
        <p:spPr>
          <a:xfrm>
            <a:off x="9100566" y="4480560"/>
            <a:ext cx="2183130" cy="384048"/>
          </a:xfrm>
          <a:prstGeom prst="rect">
            <a:avLst/>
          </a:prstGeom>
          <a:noFill/>
          <a:ln/>
        </p:spPr>
        <p:txBody>
          <a:bodyPr wrap="square" lIns="0" tIns="0" rIns="0" bIns="0" rtlCol="0" anchor="t"/>
          <a:lstStyle/>
          <a:p>
            <a:pPr indent="0" marL="0">
              <a:lnSpc>
                <a:spcPts val="1200"/>
              </a:lnSpc>
              <a:buNone/>
            </a:pPr>
            <a:r>
              <a:rPr lang="en-US" sz="950" i="1" dirty="0">
                <a:solidFill>
                  <a:srgbClr val="B98CFF"/>
                </a:solidFill>
                <a:latin typeface="Inter" pitchFamily="34" charset="0"/>
                <a:ea typeface="Inter" pitchFamily="34" charset="-122"/>
                <a:cs typeface="Inter" pitchFamily="34" charset="-120"/>
              </a:rPr>
              <a:t>Aucune ressaisie, aucun oubli de coupure.</a:t>
            </a:r>
            <a:endParaRPr lang="en-US" sz="950" dirty="0"/>
          </a:p>
        </p:txBody>
      </p:sp>
      <p:sp>
        <p:nvSpPr>
          <p:cNvPr id="25" name="Shape 23"/>
          <p:cNvSpPr/>
          <p:nvPr/>
        </p:nvSpPr>
        <p:spPr>
          <a:xfrm>
            <a:off x="685800" y="5138928"/>
            <a:ext cx="10817352" cy="566928"/>
          </a:xfrm>
          <a:prstGeom prst="roundRect">
            <a:avLst>
              <a:gd name="adj" fmla="val 12903"/>
            </a:avLst>
          </a:prstGeom>
          <a:solidFill>
            <a:srgbClr val="121834"/>
          </a:solidFill>
          <a:ln w="12700">
            <a:solidFill>
              <a:srgbClr val="1D2549"/>
            </a:solidFill>
            <a:prstDash val="solid"/>
          </a:ln>
        </p:spPr>
      </p:sp>
      <p:sp>
        <p:nvSpPr>
          <p:cNvPr id="26" name="Text 24"/>
          <p:cNvSpPr/>
          <p:nvPr/>
        </p:nvSpPr>
        <p:spPr>
          <a:xfrm>
            <a:off x="886968" y="5138928"/>
            <a:ext cx="365760" cy="566928"/>
          </a:xfrm>
          <a:prstGeom prst="rect">
            <a:avLst/>
          </a:prstGeom>
          <a:noFill/>
          <a:ln/>
        </p:spPr>
        <p:txBody>
          <a:bodyPr wrap="square" lIns="0" tIns="0" rIns="0" bIns="0" rtlCol="0" anchor="ctr"/>
          <a:lstStyle/>
          <a:p>
            <a:pPr indent="0" marL="0">
              <a:buNone/>
            </a:pPr>
            <a:r>
              <a:rPr lang="en-US" sz="1600" b="1" dirty="0">
                <a:solidFill>
                  <a:srgbClr val="25E4F2"/>
                </a:solidFill>
                <a:latin typeface="Space Grotesk" pitchFamily="34" charset="0"/>
                <a:ea typeface="Space Grotesk" pitchFamily="34" charset="-122"/>
                <a:cs typeface="Space Grotesk" pitchFamily="34" charset="-120"/>
              </a:rPr>
              <a:t>→</a:t>
            </a:r>
            <a:endParaRPr lang="en-US" sz="1600" dirty="0"/>
          </a:p>
        </p:txBody>
      </p:sp>
      <p:sp>
        <p:nvSpPr>
          <p:cNvPr id="27" name="Text 25"/>
          <p:cNvSpPr/>
          <p:nvPr/>
        </p:nvSpPr>
        <p:spPr>
          <a:xfrm>
            <a:off x="1289304" y="5184648"/>
            <a:ext cx="9948672" cy="475488"/>
          </a:xfrm>
          <a:prstGeom prst="rect">
            <a:avLst/>
          </a:prstGeom>
          <a:noFill/>
          <a:ln/>
        </p:spPr>
        <p:txBody>
          <a:bodyPr wrap="square" lIns="0" tIns="0" rIns="0" bIns="0" rtlCol="0" anchor="ctr"/>
          <a:lstStyle/>
          <a:p>
            <a:pPr indent="0" marL="0">
              <a:lnSpc>
                <a:spcPts val="1600"/>
              </a:lnSpc>
              <a:buNone/>
            </a:pPr>
            <a:r>
              <a:rPr lang="en-US" sz="1200" dirty="0">
                <a:solidFill>
                  <a:srgbClr val="D8DEF2"/>
                </a:solidFill>
                <a:latin typeface="Inter" pitchFamily="34" charset="0"/>
                <a:ea typeface="Inter" pitchFamily="34" charset="-122"/>
                <a:cs typeface="Inter" pitchFamily="34" charset="-120"/>
              </a:rPr>
              <a:t>Le point dur est le troisième. Deux payeurs pour une seule consommation : personne ne construit cette logique par accident.</a:t>
            </a:r>
            <a:endParaRPr lang="en-US" sz="1200" dirty="0"/>
          </a:p>
        </p:txBody>
      </p:sp>
      <p:sp>
        <p:nvSpPr>
          <p:cNvPr id="28" name="Text 26"/>
          <p:cNvSpPr/>
          <p:nvPr/>
        </p:nvSpPr>
        <p:spPr>
          <a:xfrm>
            <a:off x="685800" y="6382512"/>
            <a:ext cx="7772400" cy="274320"/>
          </a:xfrm>
          <a:prstGeom prst="rect">
            <a:avLst/>
          </a:prstGeom>
          <a:noFill/>
          <a:ln/>
        </p:spPr>
        <p:txBody>
          <a:bodyPr wrap="square" lIns="0" tIns="0" rIns="0" bIns="0" rtlCol="0" anchor="ctr"/>
          <a:lstStyle/>
          <a:p>
            <a:pPr indent="0" marL="0">
              <a:buNone/>
            </a:pPr>
            <a:r>
              <a:rPr lang="en-US" sz="900" dirty="0">
                <a:solidFill>
                  <a:srgbClr val="93A6C6"/>
                </a:solidFill>
                <a:latin typeface="Inter" pitchFamily="34" charset="0"/>
                <a:ea typeface="Inter" pitchFamily="34" charset="-122"/>
                <a:cs typeface="Inter" pitchFamily="34" charset="-120"/>
              </a:rPr>
              <a:t>Comtrafic X Hospitality · santé, EHPAD, hôtellerie</a:t>
            </a:r>
            <a:endParaRPr lang="en-US" sz="900" dirty="0"/>
          </a:p>
        </p:txBody>
      </p:sp>
      <p:sp>
        <p:nvSpPr>
          <p:cNvPr id="29" name="Text 27"/>
          <p:cNvSpPr/>
          <p:nvPr/>
        </p:nvSpPr>
        <p:spPr>
          <a:xfrm>
            <a:off x="10405872" y="6382512"/>
            <a:ext cx="1097280" cy="274320"/>
          </a:xfrm>
          <a:prstGeom prst="rect">
            <a:avLst/>
          </a:prstGeom>
          <a:noFill/>
          <a:ln/>
        </p:spPr>
        <p:txBody>
          <a:bodyPr wrap="square" lIns="0" tIns="0" rIns="0" bIns="0" rtlCol="0" anchor="ctr"/>
          <a:lstStyle/>
          <a:p>
            <a:pPr algn="r" indent="0" marL="0">
              <a:buNone/>
            </a:pPr>
            <a:r>
              <a:rPr lang="en-US" sz="900" dirty="0">
                <a:solidFill>
                  <a:srgbClr val="93A6C6"/>
                </a:solidFill>
                <a:latin typeface="Inter" pitchFamily="34" charset="0"/>
                <a:ea typeface="Inter" pitchFamily="34" charset="-122"/>
                <a:cs typeface="Inter" pitchFamily="34" charset="-120"/>
              </a:rPr>
              <a:t>3 / 12</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85800" y="457200"/>
            <a:ext cx="10817352" cy="237744"/>
          </a:xfrm>
          <a:prstGeom prst="rect">
            <a:avLst/>
          </a:prstGeom>
          <a:noFill/>
          <a:ln/>
        </p:spPr>
        <p:txBody>
          <a:bodyPr wrap="square" lIns="0" tIns="0" rIns="0" bIns="0" rtlCol="0" anchor="ctr"/>
          <a:lstStyle/>
          <a:p>
            <a:pPr indent="0" marL="0">
              <a:buNone/>
            </a:pPr>
            <a:r>
              <a:rPr lang="en-US" sz="1050" b="1" spc="160" kern="0" dirty="0">
                <a:solidFill>
                  <a:srgbClr val="6B21C9"/>
                </a:solidFill>
                <a:latin typeface="Inter" pitchFamily="34" charset="0"/>
                <a:ea typeface="Inter" pitchFamily="34" charset="-122"/>
                <a:cs typeface="Inter" pitchFamily="34" charset="-120"/>
              </a:rPr>
              <a:t>CE QUI A FALLU CONSTRUIRE</a:t>
            </a:r>
            <a:endParaRPr lang="en-US" sz="1050" dirty="0"/>
          </a:p>
        </p:txBody>
      </p:sp>
      <p:sp>
        <p:nvSpPr>
          <p:cNvPr id="3" name="Text 1"/>
          <p:cNvSpPr/>
          <p:nvPr/>
        </p:nvSpPr>
        <p:spPr>
          <a:xfrm>
            <a:off x="685800" y="749808"/>
            <a:ext cx="10817352" cy="658368"/>
          </a:xfrm>
          <a:prstGeom prst="rect">
            <a:avLst/>
          </a:prstGeom>
          <a:noFill/>
          <a:ln/>
        </p:spPr>
        <p:txBody>
          <a:bodyPr wrap="square" lIns="0" tIns="0" rIns="0" bIns="0" rtlCol="0" anchor="t"/>
          <a:lstStyle/>
          <a:p>
            <a:pPr indent="0" marL="0">
              <a:lnSpc>
                <a:spcPts val="3400"/>
              </a:lnSpc>
              <a:buNone/>
            </a:pPr>
            <a:r>
              <a:rPr lang="en-US" sz="3000" b="1" dirty="0">
                <a:solidFill>
                  <a:srgbClr val="14152B"/>
                </a:solidFill>
                <a:latin typeface="Space Grotesk" pitchFamily="34" charset="0"/>
                <a:ea typeface="Space Grotesk" pitchFamily="34" charset="-122"/>
                <a:cs typeface="Space Grotesk" pitchFamily="34" charset="-120"/>
              </a:rPr>
              <a:t>Quatre choses qu’un généraliste ne sait pas faire</a:t>
            </a:r>
            <a:endParaRPr lang="en-US" sz="3000" dirty="0"/>
          </a:p>
        </p:txBody>
      </p:sp>
      <p:sp>
        <p:nvSpPr>
          <p:cNvPr id="4" name="Text 2"/>
          <p:cNvSpPr/>
          <p:nvPr/>
        </p:nvSpPr>
        <p:spPr>
          <a:xfrm>
            <a:off x="685800" y="1444752"/>
            <a:ext cx="9720072" cy="402336"/>
          </a:xfrm>
          <a:prstGeom prst="rect">
            <a:avLst/>
          </a:prstGeom>
          <a:noFill/>
          <a:ln/>
        </p:spPr>
        <p:txBody>
          <a:bodyPr wrap="square" lIns="0" tIns="0" rIns="0" bIns="0" rtlCol="0" anchor="t"/>
          <a:lstStyle/>
          <a:p>
            <a:pPr indent="0" marL="0">
              <a:lnSpc>
                <a:spcPts val="1800"/>
              </a:lnSpc>
              <a:buNone/>
            </a:pPr>
            <a:r>
              <a:rPr lang="en-US" sz="1300" dirty="0">
                <a:solidFill>
                  <a:srgbClr val="4E5170"/>
                </a:solidFill>
                <a:latin typeface="Inter" pitchFamily="34" charset="0"/>
                <a:ea typeface="Inter" pitchFamily="34" charset="-122"/>
                <a:cs typeface="Inter" pitchFamily="34" charset="-120"/>
              </a:rPr>
              <a:t>Ce n’est pas « Comtrafic avec des chambres ». C’est un métier à part — et sa difficulté est ce qui protège les établissements qui l’ont choisi.</a:t>
            </a:r>
            <a:endParaRPr lang="en-US" sz="1300" dirty="0"/>
          </a:p>
        </p:txBody>
      </p:sp>
      <p:sp>
        <p:nvSpPr>
          <p:cNvPr id="5" name="Shape 3"/>
          <p:cNvSpPr/>
          <p:nvPr/>
        </p:nvSpPr>
        <p:spPr>
          <a:xfrm>
            <a:off x="685800" y="2212848"/>
            <a:ext cx="5271516" cy="1316736"/>
          </a:xfrm>
          <a:prstGeom prst="roundRect">
            <a:avLst>
              <a:gd name="adj" fmla="val 6250"/>
            </a:avLst>
          </a:prstGeom>
          <a:solidFill>
            <a:srgbClr val="FFFFFF"/>
          </a:solidFill>
          <a:ln w="12700">
            <a:solidFill>
              <a:srgbClr val="E7E5F0"/>
            </a:solidFill>
            <a:prstDash val="solid"/>
          </a:ln>
          <a:effectLst>
            <a:outerShdw sx="100000" sy="100000" kx="0" ky="0" algn="bl" rotWithShape="0" blurRad="177800" dist="25400" dir="5400000">
              <a:srgbClr val="080C1A">
                <a:alpha val="7000"/>
              </a:srgbClr>
            </a:outerShdw>
          </a:effectLst>
        </p:spPr>
      </p:sp>
      <p:sp>
        <p:nvSpPr>
          <p:cNvPr id="6" name="Text 4"/>
          <p:cNvSpPr/>
          <p:nvPr/>
        </p:nvSpPr>
        <p:spPr>
          <a:xfrm>
            <a:off x="941832" y="2377440"/>
            <a:ext cx="548640" cy="310896"/>
          </a:xfrm>
          <a:prstGeom prst="rect">
            <a:avLst/>
          </a:prstGeom>
          <a:noFill/>
          <a:ln/>
        </p:spPr>
        <p:txBody>
          <a:bodyPr wrap="square" lIns="0" tIns="0" rIns="0" bIns="0" rtlCol="0" anchor="t"/>
          <a:lstStyle/>
          <a:p>
            <a:pPr indent="0" marL="0">
              <a:buNone/>
            </a:pPr>
            <a:r>
              <a:rPr lang="en-US" sz="2000" b="1" dirty="0">
                <a:solidFill>
                  <a:srgbClr val="B98CFF"/>
                </a:solidFill>
                <a:latin typeface="Space Grotesk" pitchFamily="34" charset="0"/>
                <a:ea typeface="Space Grotesk" pitchFamily="34" charset="-122"/>
                <a:cs typeface="Space Grotesk" pitchFamily="34" charset="-120"/>
              </a:rPr>
              <a:t>01</a:t>
            </a:r>
            <a:endParaRPr lang="en-US" sz="2000" dirty="0"/>
          </a:p>
        </p:txBody>
      </p:sp>
      <p:sp>
        <p:nvSpPr>
          <p:cNvPr id="7" name="Text 5"/>
          <p:cNvSpPr/>
          <p:nvPr/>
        </p:nvSpPr>
        <p:spPr>
          <a:xfrm>
            <a:off x="1453896" y="2395728"/>
            <a:ext cx="4265676" cy="292608"/>
          </a:xfrm>
          <a:prstGeom prst="rect">
            <a:avLst/>
          </a:prstGeom>
          <a:noFill/>
          <a:ln/>
        </p:spPr>
        <p:txBody>
          <a:bodyPr wrap="square" lIns="0" tIns="0" rIns="0" bIns="0" rtlCol="0" anchor="t"/>
          <a:lstStyle/>
          <a:p>
            <a:pPr indent="0" marL="0">
              <a:buNone/>
            </a:pPr>
            <a:r>
              <a:rPr lang="en-US" sz="1600" b="1" dirty="0">
                <a:solidFill>
                  <a:srgbClr val="14152B"/>
                </a:solidFill>
                <a:latin typeface="Space Grotesk" pitchFamily="34" charset="0"/>
                <a:ea typeface="Space Grotesk" pitchFamily="34" charset="-122"/>
                <a:cs typeface="Space Grotesk" pitchFamily="34" charset="-120"/>
              </a:rPr>
              <a:t>Les connecteurs PMS</a:t>
            </a:r>
            <a:endParaRPr lang="en-US" sz="1600" dirty="0"/>
          </a:p>
        </p:txBody>
      </p:sp>
      <p:sp>
        <p:nvSpPr>
          <p:cNvPr id="8" name="Text 6"/>
          <p:cNvSpPr/>
          <p:nvPr/>
        </p:nvSpPr>
        <p:spPr>
          <a:xfrm>
            <a:off x="941832" y="2761488"/>
            <a:ext cx="4759452" cy="694944"/>
          </a:xfrm>
          <a:prstGeom prst="rect">
            <a:avLst/>
          </a:prstGeom>
          <a:noFill/>
          <a:ln/>
        </p:spPr>
        <p:txBody>
          <a:bodyPr wrap="square" lIns="0" tIns="0" rIns="0" bIns="0" rtlCol="0" anchor="t"/>
          <a:lstStyle/>
          <a:p>
            <a:pPr indent="0" marL="0">
              <a:lnSpc>
                <a:spcPts val="1500"/>
              </a:lnSpc>
              <a:buNone/>
            </a:pPr>
            <a:r>
              <a:rPr lang="en-US" sz="1100" dirty="0">
                <a:solidFill>
                  <a:srgbClr val="4E5170"/>
                </a:solidFill>
                <a:latin typeface="Inter" pitchFamily="34" charset="0"/>
                <a:ea typeface="Inter" pitchFamily="34" charset="-122"/>
                <a:cs typeface="Inter" pitchFamily="34" charset="-120"/>
              </a:rPr>
              <a:t>Opera, Fols, Mister Booking, Hoxell, Réserv IT — chaque logiciel de séjour a son protocole, son vocabulaire d’événements, sa façon de nommer une chambre. Il n’existe aucun standard universel.</a:t>
            </a:r>
            <a:endParaRPr lang="en-US" sz="1100" dirty="0"/>
          </a:p>
        </p:txBody>
      </p:sp>
      <p:sp>
        <p:nvSpPr>
          <p:cNvPr id="9" name="Shape 7"/>
          <p:cNvSpPr/>
          <p:nvPr/>
        </p:nvSpPr>
        <p:spPr>
          <a:xfrm>
            <a:off x="6231636" y="2212848"/>
            <a:ext cx="5271516" cy="1316736"/>
          </a:xfrm>
          <a:prstGeom prst="roundRect">
            <a:avLst>
              <a:gd name="adj" fmla="val 6250"/>
            </a:avLst>
          </a:prstGeom>
          <a:solidFill>
            <a:srgbClr val="FFFFFF"/>
          </a:solidFill>
          <a:ln w="12700">
            <a:solidFill>
              <a:srgbClr val="E7E5F0"/>
            </a:solidFill>
            <a:prstDash val="solid"/>
          </a:ln>
          <a:effectLst>
            <a:outerShdw sx="100000" sy="100000" kx="0" ky="0" algn="bl" rotWithShape="0" blurRad="177800" dist="25400" dir="5400000">
              <a:srgbClr val="080C1A">
                <a:alpha val="7000"/>
              </a:srgbClr>
            </a:outerShdw>
          </a:effectLst>
        </p:spPr>
      </p:sp>
      <p:sp>
        <p:nvSpPr>
          <p:cNvPr id="10" name="Text 8"/>
          <p:cNvSpPr/>
          <p:nvPr/>
        </p:nvSpPr>
        <p:spPr>
          <a:xfrm>
            <a:off x="6487668" y="2377440"/>
            <a:ext cx="548640" cy="310896"/>
          </a:xfrm>
          <a:prstGeom prst="rect">
            <a:avLst/>
          </a:prstGeom>
          <a:noFill/>
          <a:ln/>
        </p:spPr>
        <p:txBody>
          <a:bodyPr wrap="square" lIns="0" tIns="0" rIns="0" bIns="0" rtlCol="0" anchor="t"/>
          <a:lstStyle/>
          <a:p>
            <a:pPr indent="0" marL="0">
              <a:buNone/>
            </a:pPr>
            <a:r>
              <a:rPr lang="en-US" sz="2000" b="1" dirty="0">
                <a:solidFill>
                  <a:srgbClr val="B98CFF"/>
                </a:solidFill>
                <a:latin typeface="Space Grotesk" pitchFamily="34" charset="0"/>
                <a:ea typeface="Space Grotesk" pitchFamily="34" charset="-122"/>
                <a:cs typeface="Space Grotesk" pitchFamily="34" charset="-120"/>
              </a:rPr>
              <a:t>02</a:t>
            </a:r>
            <a:endParaRPr lang="en-US" sz="2000" dirty="0"/>
          </a:p>
        </p:txBody>
      </p:sp>
      <p:sp>
        <p:nvSpPr>
          <p:cNvPr id="11" name="Text 9"/>
          <p:cNvSpPr/>
          <p:nvPr/>
        </p:nvSpPr>
        <p:spPr>
          <a:xfrm>
            <a:off x="6999732" y="2395728"/>
            <a:ext cx="4265676" cy="292608"/>
          </a:xfrm>
          <a:prstGeom prst="rect">
            <a:avLst/>
          </a:prstGeom>
          <a:noFill/>
          <a:ln/>
        </p:spPr>
        <p:txBody>
          <a:bodyPr wrap="square" lIns="0" tIns="0" rIns="0" bIns="0" rtlCol="0" anchor="t"/>
          <a:lstStyle/>
          <a:p>
            <a:pPr indent="0" marL="0">
              <a:buNone/>
            </a:pPr>
            <a:r>
              <a:rPr lang="en-US" sz="1600" b="1" dirty="0">
                <a:solidFill>
                  <a:srgbClr val="14152B"/>
                </a:solidFill>
                <a:latin typeface="Space Grotesk" pitchFamily="34" charset="0"/>
                <a:ea typeface="Space Grotesk" pitchFamily="34" charset="-122"/>
                <a:cs typeface="Space Grotesk" pitchFamily="34" charset="-120"/>
              </a:rPr>
              <a:t>Les fonctions de chambre</a:t>
            </a:r>
            <a:endParaRPr lang="en-US" sz="1600" dirty="0"/>
          </a:p>
        </p:txBody>
      </p:sp>
      <p:sp>
        <p:nvSpPr>
          <p:cNvPr id="12" name="Text 10"/>
          <p:cNvSpPr/>
          <p:nvPr/>
        </p:nvSpPr>
        <p:spPr>
          <a:xfrm>
            <a:off x="6487668" y="2761488"/>
            <a:ext cx="4759452" cy="694944"/>
          </a:xfrm>
          <a:prstGeom prst="rect">
            <a:avLst/>
          </a:prstGeom>
          <a:noFill/>
          <a:ln/>
        </p:spPr>
        <p:txBody>
          <a:bodyPr wrap="square" lIns="0" tIns="0" rIns="0" bIns="0" rtlCol="0" anchor="t"/>
          <a:lstStyle/>
          <a:p>
            <a:pPr indent="0" marL="0">
              <a:lnSpc>
                <a:spcPts val="1500"/>
              </a:lnSpc>
              <a:buNone/>
            </a:pPr>
            <a:r>
              <a:rPr lang="en-US" sz="1100" dirty="0">
                <a:solidFill>
                  <a:srgbClr val="4E5170"/>
                </a:solidFill>
                <a:latin typeface="Inter" pitchFamily="34" charset="0"/>
                <a:ea typeface="Inter" pitchFamily="34" charset="-122"/>
                <a:cs typeface="Inter" pitchFamily="34" charset="-120"/>
              </a:rPr>
              <a:t>Arrivée, départ, statut chambre, ménage, minibar, réveil, blocage de ligne. Elles dépendent du modèle et de la version de votre autocommutateur : c’est un travail par marque.</a:t>
            </a:r>
            <a:endParaRPr lang="en-US" sz="1100" dirty="0"/>
          </a:p>
        </p:txBody>
      </p:sp>
      <p:sp>
        <p:nvSpPr>
          <p:cNvPr id="13" name="Shape 11"/>
          <p:cNvSpPr/>
          <p:nvPr/>
        </p:nvSpPr>
        <p:spPr>
          <a:xfrm>
            <a:off x="685800" y="3694176"/>
            <a:ext cx="5271516" cy="1316736"/>
          </a:xfrm>
          <a:prstGeom prst="roundRect">
            <a:avLst>
              <a:gd name="adj" fmla="val 6250"/>
            </a:avLst>
          </a:prstGeom>
          <a:solidFill>
            <a:srgbClr val="FFFFFF"/>
          </a:solidFill>
          <a:ln w="12700">
            <a:solidFill>
              <a:srgbClr val="E7E5F0"/>
            </a:solidFill>
            <a:prstDash val="solid"/>
          </a:ln>
          <a:effectLst>
            <a:outerShdw sx="100000" sy="100000" kx="0" ky="0" algn="bl" rotWithShape="0" blurRad="177800" dist="25400" dir="5400000">
              <a:srgbClr val="080C1A">
                <a:alpha val="7000"/>
              </a:srgbClr>
            </a:outerShdw>
          </a:effectLst>
        </p:spPr>
      </p:sp>
      <p:sp>
        <p:nvSpPr>
          <p:cNvPr id="14" name="Text 12"/>
          <p:cNvSpPr/>
          <p:nvPr/>
        </p:nvSpPr>
        <p:spPr>
          <a:xfrm>
            <a:off x="941832" y="3858768"/>
            <a:ext cx="548640" cy="310896"/>
          </a:xfrm>
          <a:prstGeom prst="rect">
            <a:avLst/>
          </a:prstGeom>
          <a:noFill/>
          <a:ln/>
        </p:spPr>
        <p:txBody>
          <a:bodyPr wrap="square" lIns="0" tIns="0" rIns="0" bIns="0" rtlCol="0" anchor="t"/>
          <a:lstStyle/>
          <a:p>
            <a:pPr indent="0" marL="0">
              <a:buNone/>
            </a:pPr>
            <a:r>
              <a:rPr lang="en-US" sz="2000" b="1" dirty="0">
                <a:solidFill>
                  <a:srgbClr val="B98CFF"/>
                </a:solidFill>
                <a:latin typeface="Space Grotesk" pitchFamily="34" charset="0"/>
                <a:ea typeface="Space Grotesk" pitchFamily="34" charset="-122"/>
                <a:cs typeface="Space Grotesk" pitchFamily="34" charset="-120"/>
              </a:rPr>
              <a:t>03</a:t>
            </a:r>
            <a:endParaRPr lang="en-US" sz="2000" dirty="0"/>
          </a:p>
        </p:txBody>
      </p:sp>
      <p:sp>
        <p:nvSpPr>
          <p:cNvPr id="15" name="Text 13"/>
          <p:cNvSpPr/>
          <p:nvPr/>
        </p:nvSpPr>
        <p:spPr>
          <a:xfrm>
            <a:off x="1453896" y="3877056"/>
            <a:ext cx="4265676" cy="292608"/>
          </a:xfrm>
          <a:prstGeom prst="rect">
            <a:avLst/>
          </a:prstGeom>
          <a:noFill/>
          <a:ln/>
        </p:spPr>
        <p:txBody>
          <a:bodyPr wrap="square" lIns="0" tIns="0" rIns="0" bIns="0" rtlCol="0" anchor="t"/>
          <a:lstStyle/>
          <a:p>
            <a:pPr indent="0" marL="0">
              <a:buNone/>
            </a:pPr>
            <a:r>
              <a:rPr lang="en-US" sz="1600" b="1" dirty="0">
                <a:solidFill>
                  <a:srgbClr val="14152B"/>
                </a:solidFill>
                <a:latin typeface="Space Grotesk" pitchFamily="34" charset="0"/>
                <a:ea typeface="Space Grotesk" pitchFamily="34" charset="-122"/>
                <a:cs typeface="Space Grotesk" pitchFamily="34" charset="-120"/>
              </a:rPr>
              <a:t>Le décompte famille</a:t>
            </a:r>
            <a:endParaRPr lang="en-US" sz="1600" dirty="0"/>
          </a:p>
        </p:txBody>
      </p:sp>
      <p:sp>
        <p:nvSpPr>
          <p:cNvPr id="16" name="Text 14"/>
          <p:cNvSpPr/>
          <p:nvPr/>
        </p:nvSpPr>
        <p:spPr>
          <a:xfrm>
            <a:off x="941832" y="4242816"/>
            <a:ext cx="4759452" cy="694944"/>
          </a:xfrm>
          <a:prstGeom prst="rect">
            <a:avLst/>
          </a:prstGeom>
          <a:noFill/>
          <a:ln/>
        </p:spPr>
        <p:txBody>
          <a:bodyPr wrap="square" lIns="0" tIns="0" rIns="0" bIns="0" rtlCol="0" anchor="t"/>
          <a:lstStyle/>
          <a:p>
            <a:pPr indent="0" marL="0">
              <a:lnSpc>
                <a:spcPts val="1500"/>
              </a:lnSpc>
              <a:buNone/>
            </a:pPr>
            <a:r>
              <a:rPr lang="en-US" sz="1100" dirty="0">
                <a:solidFill>
                  <a:srgbClr val="4E5170"/>
                </a:solidFill>
                <a:latin typeface="Inter" pitchFamily="34" charset="0"/>
                <a:ea typeface="Inter" pitchFamily="34" charset="-122"/>
                <a:cs typeface="Inter" pitchFamily="34" charset="-120"/>
              </a:rPr>
              <a:t>Deux payeurs pour une même consommation : le résident et le payeur externe. Deux logiques de facturation distinctes, pas une variante.</a:t>
            </a:r>
            <a:endParaRPr lang="en-US" sz="1100" dirty="0"/>
          </a:p>
        </p:txBody>
      </p:sp>
      <p:sp>
        <p:nvSpPr>
          <p:cNvPr id="17" name="Shape 15"/>
          <p:cNvSpPr/>
          <p:nvPr/>
        </p:nvSpPr>
        <p:spPr>
          <a:xfrm>
            <a:off x="6231636" y="3694176"/>
            <a:ext cx="5271516" cy="1316736"/>
          </a:xfrm>
          <a:prstGeom prst="roundRect">
            <a:avLst>
              <a:gd name="adj" fmla="val 6250"/>
            </a:avLst>
          </a:prstGeom>
          <a:solidFill>
            <a:srgbClr val="FFFFFF"/>
          </a:solidFill>
          <a:ln w="12700">
            <a:solidFill>
              <a:srgbClr val="E7E5F0"/>
            </a:solidFill>
            <a:prstDash val="solid"/>
          </a:ln>
          <a:effectLst>
            <a:outerShdw sx="100000" sy="100000" kx="0" ky="0" algn="bl" rotWithShape="0" blurRad="177800" dist="25400" dir="5400000">
              <a:srgbClr val="080C1A">
                <a:alpha val="7000"/>
              </a:srgbClr>
            </a:outerShdw>
          </a:effectLst>
        </p:spPr>
      </p:sp>
      <p:sp>
        <p:nvSpPr>
          <p:cNvPr id="18" name="Text 16"/>
          <p:cNvSpPr/>
          <p:nvPr/>
        </p:nvSpPr>
        <p:spPr>
          <a:xfrm>
            <a:off x="6487668" y="3858768"/>
            <a:ext cx="548640" cy="310896"/>
          </a:xfrm>
          <a:prstGeom prst="rect">
            <a:avLst/>
          </a:prstGeom>
          <a:noFill/>
          <a:ln/>
        </p:spPr>
        <p:txBody>
          <a:bodyPr wrap="square" lIns="0" tIns="0" rIns="0" bIns="0" rtlCol="0" anchor="t"/>
          <a:lstStyle/>
          <a:p>
            <a:pPr indent="0" marL="0">
              <a:buNone/>
            </a:pPr>
            <a:r>
              <a:rPr lang="en-US" sz="2000" b="1" dirty="0">
                <a:solidFill>
                  <a:srgbClr val="B98CFF"/>
                </a:solidFill>
                <a:latin typeface="Space Grotesk" pitchFamily="34" charset="0"/>
                <a:ea typeface="Space Grotesk" pitchFamily="34" charset="-122"/>
                <a:cs typeface="Space Grotesk" pitchFamily="34" charset="-120"/>
              </a:rPr>
              <a:t>04</a:t>
            </a:r>
            <a:endParaRPr lang="en-US" sz="2000" dirty="0"/>
          </a:p>
        </p:txBody>
      </p:sp>
      <p:sp>
        <p:nvSpPr>
          <p:cNvPr id="19" name="Text 17"/>
          <p:cNvSpPr/>
          <p:nvPr/>
        </p:nvSpPr>
        <p:spPr>
          <a:xfrm>
            <a:off x="6999732" y="3877056"/>
            <a:ext cx="4265676" cy="292608"/>
          </a:xfrm>
          <a:prstGeom prst="rect">
            <a:avLst/>
          </a:prstGeom>
          <a:noFill/>
          <a:ln/>
        </p:spPr>
        <p:txBody>
          <a:bodyPr wrap="square" lIns="0" tIns="0" rIns="0" bIns="0" rtlCol="0" anchor="t"/>
          <a:lstStyle/>
          <a:p>
            <a:pPr indent="0" marL="0">
              <a:buNone/>
            </a:pPr>
            <a:r>
              <a:rPr lang="en-US" sz="1600" b="1" dirty="0">
                <a:solidFill>
                  <a:srgbClr val="14152B"/>
                </a:solidFill>
                <a:latin typeface="Space Grotesk" pitchFamily="34" charset="0"/>
                <a:ea typeface="Space Grotesk" pitchFamily="34" charset="-122"/>
                <a:cs typeface="Space Grotesk" pitchFamily="34" charset="-120"/>
              </a:rPr>
              <a:t>Le cadre santé</a:t>
            </a:r>
            <a:endParaRPr lang="en-US" sz="1600" dirty="0"/>
          </a:p>
        </p:txBody>
      </p:sp>
      <p:sp>
        <p:nvSpPr>
          <p:cNvPr id="20" name="Text 18"/>
          <p:cNvSpPr/>
          <p:nvPr/>
        </p:nvSpPr>
        <p:spPr>
          <a:xfrm>
            <a:off x="6487668" y="4242816"/>
            <a:ext cx="4759452" cy="694944"/>
          </a:xfrm>
          <a:prstGeom prst="rect">
            <a:avLst/>
          </a:prstGeom>
          <a:noFill/>
          <a:ln/>
        </p:spPr>
        <p:txBody>
          <a:bodyPr wrap="square" lIns="0" tIns="0" rIns="0" bIns="0" rtlCol="0" anchor="t"/>
          <a:lstStyle/>
          <a:p>
            <a:pPr indent="0" marL="0">
              <a:lnSpc>
                <a:spcPts val="1500"/>
              </a:lnSpc>
              <a:buNone/>
            </a:pPr>
            <a:r>
              <a:rPr lang="en-US" sz="1100" dirty="0">
                <a:solidFill>
                  <a:srgbClr val="4E5170"/>
                </a:solidFill>
                <a:latin typeface="Inter" pitchFamily="34" charset="0"/>
                <a:ea typeface="Inter" pitchFamily="34" charset="-122"/>
                <a:cs typeface="Inter" pitchFamily="34" charset="-120"/>
              </a:rPr>
              <a:t>Exports pour le contrôle ARS, registre article 30, conservation paramétrable et RGPD renforcé : dans un établissement, un relevé d’appels dit qui a appelé un résident, et quand.</a:t>
            </a:r>
            <a:endParaRPr lang="en-US" sz="1100" dirty="0"/>
          </a:p>
        </p:txBody>
      </p:sp>
      <p:sp>
        <p:nvSpPr>
          <p:cNvPr id="21" name="Shape 19"/>
          <p:cNvSpPr/>
          <p:nvPr/>
        </p:nvSpPr>
        <p:spPr>
          <a:xfrm>
            <a:off x="685800" y="5285232"/>
            <a:ext cx="10817352" cy="548640"/>
          </a:xfrm>
          <a:prstGeom prst="roundRect">
            <a:avLst>
              <a:gd name="adj" fmla="val 13333"/>
            </a:avLst>
          </a:prstGeom>
          <a:solidFill>
            <a:srgbClr val="EEECF7"/>
          </a:solidFill>
          <a:ln w="12700">
            <a:solidFill>
              <a:srgbClr val="E7E5F0"/>
            </a:solidFill>
            <a:prstDash val="solid"/>
          </a:ln>
        </p:spPr>
      </p:sp>
      <p:sp>
        <p:nvSpPr>
          <p:cNvPr id="22" name="Text 20"/>
          <p:cNvSpPr/>
          <p:nvPr/>
        </p:nvSpPr>
        <p:spPr>
          <a:xfrm>
            <a:off x="886968" y="5285232"/>
            <a:ext cx="365760" cy="548640"/>
          </a:xfrm>
          <a:prstGeom prst="rect">
            <a:avLst/>
          </a:prstGeom>
          <a:noFill/>
          <a:ln/>
        </p:spPr>
        <p:txBody>
          <a:bodyPr wrap="square" lIns="0" tIns="0" rIns="0" bIns="0" rtlCol="0" anchor="ctr"/>
          <a:lstStyle/>
          <a:p>
            <a:pPr indent="0" marL="0">
              <a:buNone/>
            </a:pPr>
            <a:r>
              <a:rPr lang="en-US" sz="1600" b="1" dirty="0">
                <a:solidFill>
                  <a:srgbClr val="6B21C9"/>
                </a:solidFill>
                <a:latin typeface="Space Grotesk" pitchFamily="34" charset="0"/>
                <a:ea typeface="Space Grotesk" pitchFamily="34" charset="-122"/>
                <a:cs typeface="Space Grotesk" pitchFamily="34" charset="-120"/>
              </a:rPr>
              <a:t>→</a:t>
            </a:r>
            <a:endParaRPr lang="en-US" sz="1600" dirty="0"/>
          </a:p>
        </p:txBody>
      </p:sp>
      <p:sp>
        <p:nvSpPr>
          <p:cNvPr id="23" name="Text 21"/>
          <p:cNvSpPr/>
          <p:nvPr/>
        </p:nvSpPr>
        <p:spPr>
          <a:xfrm>
            <a:off x="1289304" y="5330952"/>
            <a:ext cx="9948672" cy="457200"/>
          </a:xfrm>
          <a:prstGeom prst="rect">
            <a:avLst/>
          </a:prstGeom>
          <a:noFill/>
          <a:ln/>
        </p:spPr>
        <p:txBody>
          <a:bodyPr wrap="square" lIns="0" tIns="0" rIns="0" bIns="0" rtlCol="0" anchor="ctr"/>
          <a:lstStyle/>
          <a:p>
            <a:pPr indent="0" marL="0">
              <a:lnSpc>
                <a:spcPts val="1600"/>
              </a:lnSpc>
              <a:buNone/>
            </a:pPr>
            <a:r>
              <a:rPr lang="en-US" sz="1200" dirty="0">
                <a:solidFill>
                  <a:srgbClr val="14152B"/>
                </a:solidFill>
                <a:latin typeface="Inter" pitchFamily="34" charset="0"/>
                <a:ea typeface="Inter" pitchFamily="34" charset="-122"/>
                <a:cs typeface="Inter" pitchFamily="34" charset="-120"/>
              </a:rPr>
              <a:t>La première question à nous poser : quel logiciel de séjour utilisez-vous, et dans quelle version ? La réponse détermine tout le reste.</a:t>
            </a:r>
            <a:endParaRPr lang="en-US" sz="1200" dirty="0"/>
          </a:p>
        </p:txBody>
      </p:sp>
      <p:sp>
        <p:nvSpPr>
          <p:cNvPr id="24" name="Text 22"/>
          <p:cNvSpPr/>
          <p:nvPr/>
        </p:nvSpPr>
        <p:spPr>
          <a:xfrm>
            <a:off x="685800" y="6382512"/>
            <a:ext cx="7772400" cy="274320"/>
          </a:xfrm>
          <a:prstGeom prst="rect">
            <a:avLst/>
          </a:prstGeom>
          <a:noFill/>
          <a:ln/>
        </p:spPr>
        <p:txBody>
          <a:bodyPr wrap="square" lIns="0" tIns="0" rIns="0" bIns="0" rtlCol="0" anchor="ctr"/>
          <a:lstStyle/>
          <a:p>
            <a:pPr indent="0" marL="0">
              <a:buNone/>
            </a:pPr>
            <a:r>
              <a:rPr lang="en-US" sz="900" dirty="0">
                <a:solidFill>
                  <a:srgbClr val="726F8C"/>
                </a:solidFill>
                <a:latin typeface="Inter" pitchFamily="34" charset="0"/>
                <a:ea typeface="Inter" pitchFamily="34" charset="-122"/>
                <a:cs typeface="Inter" pitchFamily="34" charset="-120"/>
              </a:rPr>
              <a:t>Comtrafic X Hospitality · santé, EHPAD, hôtellerie</a:t>
            </a:r>
            <a:endParaRPr lang="en-US" sz="900" dirty="0"/>
          </a:p>
        </p:txBody>
      </p:sp>
      <p:sp>
        <p:nvSpPr>
          <p:cNvPr id="25" name="Text 23"/>
          <p:cNvSpPr/>
          <p:nvPr/>
        </p:nvSpPr>
        <p:spPr>
          <a:xfrm>
            <a:off x="10405872" y="6382512"/>
            <a:ext cx="1097280" cy="274320"/>
          </a:xfrm>
          <a:prstGeom prst="rect">
            <a:avLst/>
          </a:prstGeom>
          <a:noFill/>
          <a:ln/>
        </p:spPr>
        <p:txBody>
          <a:bodyPr wrap="square" lIns="0" tIns="0" rIns="0" bIns="0" rtlCol="0" anchor="ctr"/>
          <a:lstStyle/>
          <a:p>
            <a:pPr algn="r" indent="0" marL="0">
              <a:buNone/>
            </a:pPr>
            <a:r>
              <a:rPr lang="en-US" sz="900" dirty="0">
                <a:solidFill>
                  <a:srgbClr val="726F8C"/>
                </a:solidFill>
                <a:latin typeface="Inter" pitchFamily="34" charset="0"/>
                <a:ea typeface="Inter" pitchFamily="34" charset="-122"/>
                <a:cs typeface="Inter" pitchFamily="34" charset="-120"/>
              </a:rPr>
              <a:t>4 / 12</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8F7FC"/>
        </a:solidFill>
      </p:bgPr>
    </p:bg>
    <p:spTree>
      <p:nvGrpSpPr>
        <p:cNvPr id="1" name=""/>
        <p:cNvGrpSpPr/>
        <p:nvPr/>
      </p:nvGrpSpPr>
      <p:grpSpPr>
        <a:xfrm>
          <a:off x="0" y="0"/>
          <a:ext cx="0" cy="0"/>
          <a:chOff x="0" y="0"/>
          <a:chExt cx="0" cy="0"/>
        </a:xfrm>
      </p:grpSpPr>
      <p:sp>
        <p:nvSpPr>
          <p:cNvPr id="2" name="Text 0"/>
          <p:cNvSpPr/>
          <p:nvPr/>
        </p:nvSpPr>
        <p:spPr>
          <a:xfrm>
            <a:off x="685800" y="457200"/>
            <a:ext cx="10817352" cy="237744"/>
          </a:xfrm>
          <a:prstGeom prst="rect">
            <a:avLst/>
          </a:prstGeom>
          <a:noFill/>
          <a:ln/>
        </p:spPr>
        <p:txBody>
          <a:bodyPr wrap="square" lIns="0" tIns="0" rIns="0" bIns="0" rtlCol="0" anchor="ctr"/>
          <a:lstStyle/>
          <a:p>
            <a:pPr indent="0" marL="0">
              <a:buNone/>
            </a:pPr>
            <a:r>
              <a:rPr lang="en-US" sz="1050" b="1" spc="160" kern="0" dirty="0">
                <a:solidFill>
                  <a:srgbClr val="6B21C9"/>
                </a:solidFill>
                <a:latin typeface="Inter" pitchFamily="34" charset="0"/>
                <a:ea typeface="Inter" pitchFamily="34" charset="-122"/>
                <a:cs typeface="Inter" pitchFamily="34" charset="-120"/>
              </a:rPr>
              <a:t>LE PÉRIMÈTRE</a:t>
            </a:r>
            <a:endParaRPr lang="en-US" sz="1050" dirty="0"/>
          </a:p>
        </p:txBody>
      </p:sp>
      <p:sp>
        <p:nvSpPr>
          <p:cNvPr id="3" name="Text 1"/>
          <p:cNvSpPr/>
          <p:nvPr/>
        </p:nvSpPr>
        <p:spPr>
          <a:xfrm>
            <a:off x="685800" y="749808"/>
            <a:ext cx="10817352" cy="658368"/>
          </a:xfrm>
          <a:prstGeom prst="rect">
            <a:avLst/>
          </a:prstGeom>
          <a:noFill/>
          <a:ln/>
        </p:spPr>
        <p:txBody>
          <a:bodyPr wrap="square" lIns="0" tIns="0" rIns="0" bIns="0" rtlCol="0" anchor="t"/>
          <a:lstStyle/>
          <a:p>
            <a:pPr indent="0" marL="0">
              <a:lnSpc>
                <a:spcPts val="3400"/>
              </a:lnSpc>
              <a:buNone/>
            </a:pPr>
            <a:r>
              <a:rPr lang="en-US" sz="3000" b="1" dirty="0">
                <a:solidFill>
                  <a:srgbClr val="14152B"/>
                </a:solidFill>
                <a:latin typeface="Space Grotesk" pitchFamily="34" charset="0"/>
                <a:ea typeface="Space Grotesk" pitchFamily="34" charset="-122"/>
                <a:cs typeface="Space Grotesk" pitchFamily="34" charset="-120"/>
              </a:rPr>
              <a:t>Ce que fait la solution, bloc par bloc</a:t>
            </a:r>
            <a:endParaRPr lang="en-US" sz="3000" dirty="0"/>
          </a:p>
        </p:txBody>
      </p:sp>
      <p:sp>
        <p:nvSpPr>
          <p:cNvPr id="4" name="Text 2"/>
          <p:cNvSpPr/>
          <p:nvPr/>
        </p:nvSpPr>
        <p:spPr>
          <a:xfrm>
            <a:off x="685800" y="1444752"/>
            <a:ext cx="9720072" cy="402336"/>
          </a:xfrm>
          <a:prstGeom prst="rect">
            <a:avLst/>
          </a:prstGeom>
          <a:noFill/>
          <a:ln/>
        </p:spPr>
        <p:txBody>
          <a:bodyPr wrap="square" lIns="0" tIns="0" rIns="0" bIns="0" rtlCol="0" anchor="t"/>
          <a:lstStyle/>
          <a:p>
            <a:pPr indent="0" marL="0">
              <a:lnSpc>
                <a:spcPts val="1800"/>
              </a:lnSpc>
              <a:buNone/>
            </a:pPr>
            <a:r>
              <a:rPr lang="en-US" sz="1300" dirty="0">
                <a:solidFill>
                  <a:srgbClr val="4E5170"/>
                </a:solidFill>
                <a:latin typeface="Inter" pitchFamily="34" charset="0"/>
                <a:ea typeface="Inter" pitchFamily="34" charset="-122"/>
                <a:cs typeface="Inter" pitchFamily="34" charset="-120"/>
              </a:rPr>
              <a:t>Le socle fonctionne sur tout système émettant du CDR standard. Les fonctions de chambre, elles, se qualifient.</a:t>
            </a:r>
            <a:endParaRPr lang="en-US" sz="1300" dirty="0"/>
          </a:p>
        </p:txBody>
      </p:sp>
      <p:sp>
        <p:nvSpPr>
          <p:cNvPr id="5" name="Shape 3"/>
          <p:cNvSpPr/>
          <p:nvPr/>
        </p:nvSpPr>
        <p:spPr>
          <a:xfrm>
            <a:off x="685800" y="2212848"/>
            <a:ext cx="3471672" cy="3108960"/>
          </a:xfrm>
          <a:prstGeom prst="roundRect">
            <a:avLst>
              <a:gd name="adj" fmla="val 2647"/>
            </a:avLst>
          </a:prstGeom>
          <a:solidFill>
            <a:srgbClr val="FFFFFF"/>
          </a:solidFill>
          <a:ln w="12700">
            <a:solidFill>
              <a:srgbClr val="E7E5F0"/>
            </a:solidFill>
            <a:prstDash val="solid"/>
          </a:ln>
          <a:effectLst>
            <a:outerShdw sx="100000" sy="100000" kx="0" ky="0" algn="bl" rotWithShape="0" blurRad="177800" dist="25400" dir="5400000">
              <a:srgbClr val="080C1A">
                <a:alpha val="7000"/>
              </a:srgbClr>
            </a:outerShdw>
          </a:effectLst>
        </p:spPr>
      </p:sp>
      <p:sp>
        <p:nvSpPr>
          <p:cNvPr id="6" name="Text 4"/>
          <p:cNvSpPr/>
          <p:nvPr/>
        </p:nvSpPr>
        <p:spPr>
          <a:xfrm>
            <a:off x="923544" y="2414016"/>
            <a:ext cx="2996184" cy="384048"/>
          </a:xfrm>
          <a:prstGeom prst="rect">
            <a:avLst/>
          </a:prstGeom>
          <a:noFill/>
          <a:ln/>
        </p:spPr>
        <p:txBody>
          <a:bodyPr wrap="square" lIns="0" tIns="0" rIns="0" bIns="0" rtlCol="0" anchor="t"/>
          <a:lstStyle/>
          <a:p>
            <a:pPr indent="0" marL="0">
              <a:lnSpc>
                <a:spcPts val="1200"/>
              </a:lnSpc>
              <a:buNone/>
            </a:pPr>
            <a:r>
              <a:rPr lang="en-US" sz="900" b="1" spc="100" kern="0" dirty="0">
                <a:solidFill>
                  <a:srgbClr val="0F8A54"/>
                </a:solidFill>
                <a:latin typeface="Inter" pitchFamily="34" charset="0"/>
                <a:ea typeface="Inter" pitchFamily="34" charset="-122"/>
                <a:cs typeface="Inter" pitchFamily="34" charset="-120"/>
              </a:rPr>
              <a:t>SOCLE · SUR TOUS LES SYSTÈMES</a:t>
            </a:r>
            <a:endParaRPr lang="en-US" sz="900" dirty="0"/>
          </a:p>
        </p:txBody>
      </p:sp>
      <p:sp>
        <p:nvSpPr>
          <p:cNvPr id="7" name="Text 5"/>
          <p:cNvSpPr/>
          <p:nvPr/>
        </p:nvSpPr>
        <p:spPr>
          <a:xfrm>
            <a:off x="923544" y="2816352"/>
            <a:ext cx="2996184" cy="365760"/>
          </a:xfrm>
          <a:prstGeom prst="rect">
            <a:avLst/>
          </a:prstGeom>
          <a:noFill/>
          <a:ln/>
        </p:spPr>
        <p:txBody>
          <a:bodyPr wrap="square" lIns="0" tIns="0" rIns="0" bIns="0" rtlCol="0" anchor="t"/>
          <a:lstStyle/>
          <a:p>
            <a:pPr indent="0" marL="0">
              <a:buNone/>
            </a:pPr>
            <a:r>
              <a:rPr lang="en-US" sz="1700" b="1" dirty="0">
                <a:solidFill>
                  <a:srgbClr val="14152B"/>
                </a:solidFill>
                <a:latin typeface="Space Grotesk" pitchFamily="34" charset="0"/>
                <a:ea typeface="Space Grotesk" pitchFamily="34" charset="-122"/>
                <a:cs typeface="Space Grotesk" pitchFamily="34" charset="-120"/>
              </a:rPr>
              <a:t>Analyse et suivi</a:t>
            </a:r>
            <a:endParaRPr lang="en-US" sz="1700" dirty="0"/>
          </a:p>
        </p:txBody>
      </p:sp>
      <p:sp>
        <p:nvSpPr>
          <p:cNvPr id="8" name="Text 6"/>
          <p:cNvSpPr/>
          <p:nvPr/>
        </p:nvSpPr>
        <p:spPr>
          <a:xfrm>
            <a:off x="923544" y="3291840"/>
            <a:ext cx="201168" cy="214376"/>
          </a:xfrm>
          <a:prstGeom prst="rect">
            <a:avLst/>
          </a:prstGeom>
          <a:noFill/>
          <a:ln/>
        </p:spPr>
        <p:txBody>
          <a:bodyPr wrap="square" lIns="0" tIns="0" rIns="0" bIns="0" rtlCol="0" anchor="t"/>
          <a:lstStyle/>
          <a:p>
            <a:pPr indent="0" marL="0">
              <a:buNone/>
            </a:pPr>
            <a:r>
              <a:rPr lang="en-US" sz="1050" b="1" dirty="0">
                <a:solidFill>
                  <a:srgbClr val="0F8A54"/>
                </a:solidFill>
                <a:latin typeface="Inter" pitchFamily="34" charset="0"/>
                <a:ea typeface="Inter" pitchFamily="34" charset="-122"/>
                <a:cs typeface="Inter" pitchFamily="34" charset="-120"/>
              </a:rPr>
              <a:t>—</a:t>
            </a:r>
            <a:endParaRPr lang="en-US" sz="1050" dirty="0"/>
          </a:p>
        </p:txBody>
      </p:sp>
      <p:sp>
        <p:nvSpPr>
          <p:cNvPr id="9" name="Text 7"/>
          <p:cNvSpPr/>
          <p:nvPr/>
        </p:nvSpPr>
        <p:spPr>
          <a:xfrm>
            <a:off x="1161288" y="3291840"/>
            <a:ext cx="2758440" cy="214376"/>
          </a:xfrm>
          <a:prstGeom prst="rect">
            <a:avLst/>
          </a:prstGeom>
          <a:noFill/>
          <a:ln/>
        </p:spPr>
        <p:txBody>
          <a:bodyPr wrap="square" lIns="0" tIns="0" rIns="0" bIns="0" rtlCol="0" anchor="t"/>
          <a:lstStyle/>
          <a:p>
            <a:pPr indent="0" marL="0">
              <a:lnSpc>
                <a:spcPts val="1400"/>
              </a:lnSpc>
              <a:buNone/>
            </a:pPr>
            <a:r>
              <a:rPr lang="en-US" sz="1050" dirty="0">
                <a:solidFill>
                  <a:srgbClr val="4E5170"/>
                </a:solidFill>
                <a:latin typeface="Inter" pitchFamily="34" charset="0"/>
                <a:ea typeface="Inter" pitchFamily="34" charset="-122"/>
                <a:cs typeface="Inter" pitchFamily="34" charset="-120"/>
              </a:rPr>
              <a:t>CDR temps réel par chambre</a:t>
            </a:r>
            <a:endParaRPr lang="en-US" sz="1050" dirty="0"/>
          </a:p>
        </p:txBody>
      </p:sp>
      <p:sp>
        <p:nvSpPr>
          <p:cNvPr id="10" name="Text 8"/>
          <p:cNvSpPr/>
          <p:nvPr/>
        </p:nvSpPr>
        <p:spPr>
          <a:xfrm>
            <a:off x="923544" y="3597656"/>
            <a:ext cx="201168" cy="214376"/>
          </a:xfrm>
          <a:prstGeom prst="rect">
            <a:avLst/>
          </a:prstGeom>
          <a:noFill/>
          <a:ln/>
        </p:spPr>
        <p:txBody>
          <a:bodyPr wrap="square" lIns="0" tIns="0" rIns="0" bIns="0" rtlCol="0" anchor="t"/>
          <a:lstStyle/>
          <a:p>
            <a:pPr indent="0" marL="0">
              <a:buNone/>
            </a:pPr>
            <a:r>
              <a:rPr lang="en-US" sz="1050" b="1" dirty="0">
                <a:solidFill>
                  <a:srgbClr val="0F8A54"/>
                </a:solidFill>
                <a:latin typeface="Inter" pitchFamily="34" charset="0"/>
                <a:ea typeface="Inter" pitchFamily="34" charset="-122"/>
                <a:cs typeface="Inter" pitchFamily="34" charset="-120"/>
              </a:rPr>
              <a:t>—</a:t>
            </a:r>
            <a:endParaRPr lang="en-US" sz="1050" dirty="0"/>
          </a:p>
        </p:txBody>
      </p:sp>
      <p:sp>
        <p:nvSpPr>
          <p:cNvPr id="11" name="Text 9"/>
          <p:cNvSpPr/>
          <p:nvPr/>
        </p:nvSpPr>
        <p:spPr>
          <a:xfrm>
            <a:off x="1161288" y="3597656"/>
            <a:ext cx="2758440" cy="392176"/>
          </a:xfrm>
          <a:prstGeom prst="rect">
            <a:avLst/>
          </a:prstGeom>
          <a:noFill/>
          <a:ln/>
        </p:spPr>
        <p:txBody>
          <a:bodyPr wrap="square" lIns="0" tIns="0" rIns="0" bIns="0" rtlCol="0" anchor="t"/>
          <a:lstStyle/>
          <a:p>
            <a:pPr indent="0" marL="0">
              <a:lnSpc>
                <a:spcPts val="1400"/>
              </a:lnSpc>
              <a:buNone/>
            </a:pPr>
            <a:r>
              <a:rPr lang="en-US" sz="1050" dirty="0">
                <a:solidFill>
                  <a:srgbClr val="4E5170"/>
                </a:solidFill>
                <a:latin typeface="Inter" pitchFamily="34" charset="0"/>
                <a:ea typeface="Inter" pitchFamily="34" charset="-122"/>
                <a:cs typeface="Inter" pitchFamily="34" charset="-120"/>
              </a:rPr>
              <a:t>Historique des communications par résident</a:t>
            </a:r>
            <a:endParaRPr lang="en-US" sz="1050" dirty="0"/>
          </a:p>
        </p:txBody>
      </p:sp>
      <p:sp>
        <p:nvSpPr>
          <p:cNvPr id="12" name="Text 10"/>
          <p:cNvSpPr/>
          <p:nvPr/>
        </p:nvSpPr>
        <p:spPr>
          <a:xfrm>
            <a:off x="923544" y="4081272"/>
            <a:ext cx="201168" cy="214376"/>
          </a:xfrm>
          <a:prstGeom prst="rect">
            <a:avLst/>
          </a:prstGeom>
          <a:noFill/>
          <a:ln/>
        </p:spPr>
        <p:txBody>
          <a:bodyPr wrap="square" lIns="0" tIns="0" rIns="0" bIns="0" rtlCol="0" anchor="t"/>
          <a:lstStyle/>
          <a:p>
            <a:pPr indent="0" marL="0">
              <a:buNone/>
            </a:pPr>
            <a:r>
              <a:rPr lang="en-US" sz="1050" b="1" dirty="0">
                <a:solidFill>
                  <a:srgbClr val="0F8A54"/>
                </a:solidFill>
                <a:latin typeface="Inter" pitchFamily="34" charset="0"/>
                <a:ea typeface="Inter" pitchFamily="34" charset="-122"/>
                <a:cs typeface="Inter" pitchFamily="34" charset="-120"/>
              </a:rPr>
              <a:t>—</a:t>
            </a:r>
            <a:endParaRPr lang="en-US" sz="1050" dirty="0"/>
          </a:p>
        </p:txBody>
      </p:sp>
      <p:sp>
        <p:nvSpPr>
          <p:cNvPr id="13" name="Text 11"/>
          <p:cNvSpPr/>
          <p:nvPr/>
        </p:nvSpPr>
        <p:spPr>
          <a:xfrm>
            <a:off x="1161288" y="4081272"/>
            <a:ext cx="2758440" cy="214376"/>
          </a:xfrm>
          <a:prstGeom prst="rect">
            <a:avLst/>
          </a:prstGeom>
          <a:noFill/>
          <a:ln/>
        </p:spPr>
        <p:txBody>
          <a:bodyPr wrap="square" lIns="0" tIns="0" rIns="0" bIns="0" rtlCol="0" anchor="t"/>
          <a:lstStyle/>
          <a:p>
            <a:pPr indent="0" marL="0">
              <a:lnSpc>
                <a:spcPts val="1400"/>
              </a:lnSpc>
              <a:buNone/>
            </a:pPr>
            <a:r>
              <a:rPr lang="en-US" sz="1050" dirty="0">
                <a:solidFill>
                  <a:srgbClr val="4E5170"/>
                </a:solidFill>
                <a:latin typeface="Inter" pitchFamily="34" charset="0"/>
                <a:ea typeface="Inter" pitchFamily="34" charset="-122"/>
                <a:cs typeface="Inter" pitchFamily="34" charset="-120"/>
              </a:rPr>
              <a:t>Analyse par service, étage, aile</a:t>
            </a:r>
            <a:endParaRPr lang="en-US" sz="1050" dirty="0"/>
          </a:p>
        </p:txBody>
      </p:sp>
      <p:sp>
        <p:nvSpPr>
          <p:cNvPr id="14" name="Text 12"/>
          <p:cNvSpPr/>
          <p:nvPr/>
        </p:nvSpPr>
        <p:spPr>
          <a:xfrm>
            <a:off x="923544" y="4387088"/>
            <a:ext cx="201168" cy="214376"/>
          </a:xfrm>
          <a:prstGeom prst="rect">
            <a:avLst/>
          </a:prstGeom>
          <a:noFill/>
          <a:ln/>
        </p:spPr>
        <p:txBody>
          <a:bodyPr wrap="square" lIns="0" tIns="0" rIns="0" bIns="0" rtlCol="0" anchor="t"/>
          <a:lstStyle/>
          <a:p>
            <a:pPr indent="0" marL="0">
              <a:buNone/>
            </a:pPr>
            <a:r>
              <a:rPr lang="en-US" sz="1050" b="1" dirty="0">
                <a:solidFill>
                  <a:srgbClr val="0F8A54"/>
                </a:solidFill>
                <a:latin typeface="Inter" pitchFamily="34" charset="0"/>
                <a:ea typeface="Inter" pitchFamily="34" charset="-122"/>
                <a:cs typeface="Inter" pitchFamily="34" charset="-120"/>
              </a:rPr>
              <a:t>—</a:t>
            </a:r>
            <a:endParaRPr lang="en-US" sz="1050" dirty="0"/>
          </a:p>
        </p:txBody>
      </p:sp>
      <p:sp>
        <p:nvSpPr>
          <p:cNvPr id="15" name="Text 13"/>
          <p:cNvSpPr/>
          <p:nvPr/>
        </p:nvSpPr>
        <p:spPr>
          <a:xfrm>
            <a:off x="1161288" y="4387088"/>
            <a:ext cx="2758440" cy="214376"/>
          </a:xfrm>
          <a:prstGeom prst="rect">
            <a:avLst/>
          </a:prstGeom>
          <a:noFill/>
          <a:ln/>
        </p:spPr>
        <p:txBody>
          <a:bodyPr wrap="square" lIns="0" tIns="0" rIns="0" bIns="0" rtlCol="0" anchor="t"/>
          <a:lstStyle/>
          <a:p>
            <a:pPr indent="0" marL="0">
              <a:lnSpc>
                <a:spcPts val="1400"/>
              </a:lnSpc>
              <a:buNone/>
            </a:pPr>
            <a:r>
              <a:rPr lang="en-US" sz="1050" dirty="0">
                <a:solidFill>
                  <a:srgbClr val="4E5170"/>
                </a:solidFill>
                <a:latin typeface="Inter" pitchFamily="34" charset="0"/>
                <a:ea typeface="Inter" pitchFamily="34" charset="-122"/>
                <a:cs typeface="Inter" pitchFamily="34" charset="-120"/>
              </a:rPr>
              <a:t>Reporting consolidé de direction</a:t>
            </a:r>
            <a:endParaRPr lang="en-US" sz="1050" dirty="0"/>
          </a:p>
        </p:txBody>
      </p:sp>
      <p:sp>
        <p:nvSpPr>
          <p:cNvPr id="16" name="Text 14"/>
          <p:cNvSpPr/>
          <p:nvPr/>
        </p:nvSpPr>
        <p:spPr>
          <a:xfrm>
            <a:off x="923544" y="4692904"/>
            <a:ext cx="201168" cy="214376"/>
          </a:xfrm>
          <a:prstGeom prst="rect">
            <a:avLst/>
          </a:prstGeom>
          <a:noFill/>
          <a:ln/>
        </p:spPr>
        <p:txBody>
          <a:bodyPr wrap="square" lIns="0" tIns="0" rIns="0" bIns="0" rtlCol="0" anchor="t"/>
          <a:lstStyle/>
          <a:p>
            <a:pPr indent="0" marL="0">
              <a:buNone/>
            </a:pPr>
            <a:r>
              <a:rPr lang="en-US" sz="1050" b="1" dirty="0">
                <a:solidFill>
                  <a:srgbClr val="0F8A54"/>
                </a:solidFill>
                <a:latin typeface="Inter" pitchFamily="34" charset="0"/>
                <a:ea typeface="Inter" pitchFamily="34" charset="-122"/>
                <a:cs typeface="Inter" pitchFamily="34" charset="-120"/>
              </a:rPr>
              <a:t>—</a:t>
            </a:r>
            <a:endParaRPr lang="en-US" sz="1050" dirty="0"/>
          </a:p>
        </p:txBody>
      </p:sp>
      <p:sp>
        <p:nvSpPr>
          <p:cNvPr id="17" name="Text 15"/>
          <p:cNvSpPr/>
          <p:nvPr/>
        </p:nvSpPr>
        <p:spPr>
          <a:xfrm>
            <a:off x="1161288" y="4692904"/>
            <a:ext cx="2758440" cy="214376"/>
          </a:xfrm>
          <a:prstGeom prst="rect">
            <a:avLst/>
          </a:prstGeom>
          <a:noFill/>
          <a:ln/>
        </p:spPr>
        <p:txBody>
          <a:bodyPr wrap="square" lIns="0" tIns="0" rIns="0" bIns="0" rtlCol="0" anchor="t"/>
          <a:lstStyle/>
          <a:p>
            <a:pPr indent="0" marL="0">
              <a:lnSpc>
                <a:spcPts val="1400"/>
              </a:lnSpc>
              <a:buNone/>
            </a:pPr>
            <a:r>
              <a:rPr lang="en-US" sz="1050" dirty="0">
                <a:solidFill>
                  <a:srgbClr val="4E5170"/>
                </a:solidFill>
                <a:latin typeface="Inter" pitchFamily="34" charset="0"/>
                <a:ea typeface="Inter" pitchFamily="34" charset="-122"/>
                <a:cs typeface="Inter" pitchFamily="34" charset="-120"/>
              </a:rPr>
              <a:t>Exports comptables et contrôle ARS</a:t>
            </a:r>
            <a:endParaRPr lang="en-US" sz="1050" dirty="0"/>
          </a:p>
        </p:txBody>
      </p:sp>
      <p:sp>
        <p:nvSpPr>
          <p:cNvPr id="18" name="Shape 16"/>
          <p:cNvSpPr/>
          <p:nvPr/>
        </p:nvSpPr>
        <p:spPr>
          <a:xfrm>
            <a:off x="4358640" y="2212848"/>
            <a:ext cx="3471672" cy="3108960"/>
          </a:xfrm>
          <a:prstGeom prst="roundRect">
            <a:avLst>
              <a:gd name="adj" fmla="val 2647"/>
            </a:avLst>
          </a:prstGeom>
          <a:solidFill>
            <a:srgbClr val="FFFFFF"/>
          </a:solidFill>
          <a:ln w="12700">
            <a:solidFill>
              <a:srgbClr val="E7E5F0"/>
            </a:solidFill>
            <a:prstDash val="solid"/>
          </a:ln>
          <a:effectLst>
            <a:outerShdw sx="100000" sy="100000" kx="0" ky="0" algn="bl" rotWithShape="0" blurRad="177800" dist="25400" dir="5400000">
              <a:srgbClr val="080C1A">
                <a:alpha val="7000"/>
              </a:srgbClr>
            </a:outerShdw>
          </a:effectLst>
        </p:spPr>
      </p:sp>
      <p:sp>
        <p:nvSpPr>
          <p:cNvPr id="19" name="Text 17"/>
          <p:cNvSpPr/>
          <p:nvPr/>
        </p:nvSpPr>
        <p:spPr>
          <a:xfrm>
            <a:off x="4596384" y="2414016"/>
            <a:ext cx="2996184" cy="384048"/>
          </a:xfrm>
          <a:prstGeom prst="rect">
            <a:avLst/>
          </a:prstGeom>
          <a:noFill/>
          <a:ln/>
        </p:spPr>
        <p:txBody>
          <a:bodyPr wrap="square" lIns="0" tIns="0" rIns="0" bIns="0" rtlCol="0" anchor="t"/>
          <a:lstStyle/>
          <a:p>
            <a:pPr indent="0" marL="0">
              <a:lnSpc>
                <a:spcPts val="1200"/>
              </a:lnSpc>
              <a:buNone/>
            </a:pPr>
            <a:r>
              <a:rPr lang="en-US" sz="900" b="1" spc="100" kern="0" dirty="0">
                <a:solidFill>
                  <a:srgbClr val="0F8A54"/>
                </a:solidFill>
                <a:latin typeface="Inter" pitchFamily="34" charset="0"/>
                <a:ea typeface="Inter" pitchFamily="34" charset="-122"/>
                <a:cs typeface="Inter" pitchFamily="34" charset="-120"/>
              </a:rPr>
              <a:t>SOCLE · SUR TOUS LES SYSTÈMES</a:t>
            </a:r>
            <a:endParaRPr lang="en-US" sz="900" dirty="0"/>
          </a:p>
        </p:txBody>
      </p:sp>
      <p:sp>
        <p:nvSpPr>
          <p:cNvPr id="20" name="Text 18"/>
          <p:cNvSpPr/>
          <p:nvPr/>
        </p:nvSpPr>
        <p:spPr>
          <a:xfrm>
            <a:off x="4596384" y="2816352"/>
            <a:ext cx="2996184" cy="365760"/>
          </a:xfrm>
          <a:prstGeom prst="rect">
            <a:avLst/>
          </a:prstGeom>
          <a:noFill/>
          <a:ln/>
        </p:spPr>
        <p:txBody>
          <a:bodyPr wrap="square" lIns="0" tIns="0" rIns="0" bIns="0" rtlCol="0" anchor="t"/>
          <a:lstStyle/>
          <a:p>
            <a:pPr indent="0" marL="0">
              <a:buNone/>
            </a:pPr>
            <a:r>
              <a:rPr lang="en-US" sz="1700" b="1" dirty="0">
                <a:solidFill>
                  <a:srgbClr val="14152B"/>
                </a:solidFill>
                <a:latin typeface="Space Grotesk" pitchFamily="34" charset="0"/>
                <a:ea typeface="Space Grotesk" pitchFamily="34" charset="-122"/>
                <a:cs typeface="Space Grotesk" pitchFamily="34" charset="-120"/>
              </a:rPr>
              <a:t>Refacturation et PMS</a:t>
            </a:r>
            <a:endParaRPr lang="en-US" sz="1700" dirty="0"/>
          </a:p>
        </p:txBody>
      </p:sp>
      <p:sp>
        <p:nvSpPr>
          <p:cNvPr id="21" name="Text 19"/>
          <p:cNvSpPr/>
          <p:nvPr/>
        </p:nvSpPr>
        <p:spPr>
          <a:xfrm>
            <a:off x="4596384" y="3291840"/>
            <a:ext cx="201168" cy="214376"/>
          </a:xfrm>
          <a:prstGeom prst="rect">
            <a:avLst/>
          </a:prstGeom>
          <a:noFill/>
          <a:ln/>
        </p:spPr>
        <p:txBody>
          <a:bodyPr wrap="square" lIns="0" tIns="0" rIns="0" bIns="0" rtlCol="0" anchor="t"/>
          <a:lstStyle/>
          <a:p>
            <a:pPr indent="0" marL="0">
              <a:buNone/>
            </a:pPr>
            <a:r>
              <a:rPr lang="en-US" sz="1050" b="1" dirty="0">
                <a:solidFill>
                  <a:srgbClr val="0F8A54"/>
                </a:solidFill>
                <a:latin typeface="Inter" pitchFamily="34" charset="0"/>
                <a:ea typeface="Inter" pitchFamily="34" charset="-122"/>
                <a:cs typeface="Inter" pitchFamily="34" charset="-120"/>
              </a:rPr>
              <a:t>—</a:t>
            </a:r>
            <a:endParaRPr lang="en-US" sz="1050" dirty="0"/>
          </a:p>
        </p:txBody>
      </p:sp>
      <p:sp>
        <p:nvSpPr>
          <p:cNvPr id="22" name="Text 20"/>
          <p:cNvSpPr/>
          <p:nvPr/>
        </p:nvSpPr>
        <p:spPr>
          <a:xfrm>
            <a:off x="4834128" y="3291840"/>
            <a:ext cx="2758440" cy="214376"/>
          </a:xfrm>
          <a:prstGeom prst="rect">
            <a:avLst/>
          </a:prstGeom>
          <a:noFill/>
          <a:ln/>
        </p:spPr>
        <p:txBody>
          <a:bodyPr wrap="square" lIns="0" tIns="0" rIns="0" bIns="0" rtlCol="0" anchor="t"/>
          <a:lstStyle/>
          <a:p>
            <a:pPr indent="0" marL="0">
              <a:lnSpc>
                <a:spcPts val="1400"/>
              </a:lnSpc>
              <a:buNone/>
            </a:pPr>
            <a:r>
              <a:rPr lang="en-US" sz="1050" dirty="0">
                <a:solidFill>
                  <a:srgbClr val="4E5170"/>
                </a:solidFill>
                <a:latin typeface="Inter" pitchFamily="34" charset="0"/>
                <a:ea typeface="Inter" pitchFamily="34" charset="-122"/>
                <a:cs typeface="Inter" pitchFamily="34" charset="-120"/>
              </a:rPr>
              <a:t>Note de consommation résident en PDF</a:t>
            </a:r>
            <a:endParaRPr lang="en-US" sz="1050" dirty="0"/>
          </a:p>
        </p:txBody>
      </p:sp>
      <p:sp>
        <p:nvSpPr>
          <p:cNvPr id="23" name="Text 21"/>
          <p:cNvSpPr/>
          <p:nvPr/>
        </p:nvSpPr>
        <p:spPr>
          <a:xfrm>
            <a:off x="4596384" y="3597656"/>
            <a:ext cx="201168" cy="214376"/>
          </a:xfrm>
          <a:prstGeom prst="rect">
            <a:avLst/>
          </a:prstGeom>
          <a:noFill/>
          <a:ln/>
        </p:spPr>
        <p:txBody>
          <a:bodyPr wrap="square" lIns="0" tIns="0" rIns="0" bIns="0" rtlCol="0" anchor="t"/>
          <a:lstStyle/>
          <a:p>
            <a:pPr indent="0" marL="0">
              <a:buNone/>
            </a:pPr>
            <a:r>
              <a:rPr lang="en-US" sz="1050" b="1" dirty="0">
                <a:solidFill>
                  <a:srgbClr val="0F8A54"/>
                </a:solidFill>
                <a:latin typeface="Inter" pitchFamily="34" charset="0"/>
                <a:ea typeface="Inter" pitchFamily="34" charset="-122"/>
                <a:cs typeface="Inter" pitchFamily="34" charset="-120"/>
              </a:rPr>
              <a:t>—</a:t>
            </a:r>
            <a:endParaRPr lang="en-US" sz="1050" dirty="0"/>
          </a:p>
        </p:txBody>
      </p:sp>
      <p:sp>
        <p:nvSpPr>
          <p:cNvPr id="24" name="Text 22"/>
          <p:cNvSpPr/>
          <p:nvPr/>
        </p:nvSpPr>
        <p:spPr>
          <a:xfrm>
            <a:off x="4834128" y="3597656"/>
            <a:ext cx="2758440" cy="214376"/>
          </a:xfrm>
          <a:prstGeom prst="rect">
            <a:avLst/>
          </a:prstGeom>
          <a:noFill/>
          <a:ln/>
        </p:spPr>
        <p:txBody>
          <a:bodyPr wrap="square" lIns="0" tIns="0" rIns="0" bIns="0" rtlCol="0" anchor="t"/>
          <a:lstStyle/>
          <a:p>
            <a:pPr indent="0" marL="0">
              <a:lnSpc>
                <a:spcPts val="1400"/>
              </a:lnSpc>
              <a:buNone/>
            </a:pPr>
            <a:r>
              <a:rPr lang="en-US" sz="1050" dirty="0">
                <a:solidFill>
                  <a:srgbClr val="4E5170"/>
                </a:solidFill>
                <a:latin typeface="Inter" pitchFamily="34" charset="0"/>
                <a:ea typeface="Inter" pitchFamily="34" charset="-122"/>
                <a:cs typeface="Inter" pitchFamily="34" charset="-120"/>
              </a:rPr>
              <a:t>Décompte famille — payeur externe</a:t>
            </a:r>
            <a:endParaRPr lang="en-US" sz="1050" dirty="0"/>
          </a:p>
        </p:txBody>
      </p:sp>
      <p:sp>
        <p:nvSpPr>
          <p:cNvPr id="25" name="Text 23"/>
          <p:cNvSpPr/>
          <p:nvPr/>
        </p:nvSpPr>
        <p:spPr>
          <a:xfrm>
            <a:off x="4596384" y="3903472"/>
            <a:ext cx="201168" cy="214376"/>
          </a:xfrm>
          <a:prstGeom prst="rect">
            <a:avLst/>
          </a:prstGeom>
          <a:noFill/>
          <a:ln/>
        </p:spPr>
        <p:txBody>
          <a:bodyPr wrap="square" lIns="0" tIns="0" rIns="0" bIns="0" rtlCol="0" anchor="t"/>
          <a:lstStyle/>
          <a:p>
            <a:pPr indent="0" marL="0">
              <a:buNone/>
            </a:pPr>
            <a:r>
              <a:rPr lang="en-US" sz="1050" b="1" dirty="0">
                <a:solidFill>
                  <a:srgbClr val="0F8A54"/>
                </a:solidFill>
                <a:latin typeface="Inter" pitchFamily="34" charset="0"/>
                <a:ea typeface="Inter" pitchFamily="34" charset="-122"/>
                <a:cs typeface="Inter" pitchFamily="34" charset="-120"/>
              </a:rPr>
              <a:t>—</a:t>
            </a:r>
            <a:endParaRPr lang="en-US" sz="1050" dirty="0"/>
          </a:p>
        </p:txBody>
      </p:sp>
      <p:sp>
        <p:nvSpPr>
          <p:cNvPr id="26" name="Text 24"/>
          <p:cNvSpPr/>
          <p:nvPr/>
        </p:nvSpPr>
        <p:spPr>
          <a:xfrm>
            <a:off x="4834128" y="3903472"/>
            <a:ext cx="2758440" cy="214376"/>
          </a:xfrm>
          <a:prstGeom prst="rect">
            <a:avLst/>
          </a:prstGeom>
          <a:noFill/>
          <a:ln/>
        </p:spPr>
        <p:txBody>
          <a:bodyPr wrap="square" lIns="0" tIns="0" rIns="0" bIns="0" rtlCol="0" anchor="t"/>
          <a:lstStyle/>
          <a:p>
            <a:pPr indent="0" marL="0">
              <a:lnSpc>
                <a:spcPts val="1400"/>
              </a:lnSpc>
              <a:buNone/>
            </a:pPr>
            <a:r>
              <a:rPr lang="en-US" sz="1050" dirty="0">
                <a:solidFill>
                  <a:srgbClr val="4E5170"/>
                </a:solidFill>
                <a:latin typeface="Inter" pitchFamily="34" charset="0"/>
                <a:ea typeface="Inter" pitchFamily="34" charset="-122"/>
                <a:cs typeface="Inter" pitchFamily="34" charset="-120"/>
              </a:rPr>
              <a:t>Achats, abonnements, décomptes</a:t>
            </a:r>
            <a:endParaRPr lang="en-US" sz="1050" dirty="0"/>
          </a:p>
        </p:txBody>
      </p:sp>
      <p:sp>
        <p:nvSpPr>
          <p:cNvPr id="27" name="Text 25"/>
          <p:cNvSpPr/>
          <p:nvPr/>
        </p:nvSpPr>
        <p:spPr>
          <a:xfrm>
            <a:off x="4596384" y="4209288"/>
            <a:ext cx="201168" cy="214376"/>
          </a:xfrm>
          <a:prstGeom prst="rect">
            <a:avLst/>
          </a:prstGeom>
          <a:noFill/>
          <a:ln/>
        </p:spPr>
        <p:txBody>
          <a:bodyPr wrap="square" lIns="0" tIns="0" rIns="0" bIns="0" rtlCol="0" anchor="t"/>
          <a:lstStyle/>
          <a:p>
            <a:pPr indent="0" marL="0">
              <a:buNone/>
            </a:pPr>
            <a:r>
              <a:rPr lang="en-US" sz="1050" b="1" dirty="0">
                <a:solidFill>
                  <a:srgbClr val="0F8A54"/>
                </a:solidFill>
                <a:latin typeface="Inter" pitchFamily="34" charset="0"/>
                <a:ea typeface="Inter" pitchFamily="34" charset="-122"/>
                <a:cs typeface="Inter" pitchFamily="34" charset="-120"/>
              </a:rPr>
              <a:t>—</a:t>
            </a:r>
            <a:endParaRPr lang="en-US" sz="1050" dirty="0"/>
          </a:p>
        </p:txBody>
      </p:sp>
      <p:sp>
        <p:nvSpPr>
          <p:cNvPr id="28" name="Text 26"/>
          <p:cNvSpPr/>
          <p:nvPr/>
        </p:nvSpPr>
        <p:spPr>
          <a:xfrm>
            <a:off x="4834128" y="4209288"/>
            <a:ext cx="2758440" cy="392176"/>
          </a:xfrm>
          <a:prstGeom prst="rect">
            <a:avLst/>
          </a:prstGeom>
          <a:noFill/>
          <a:ln/>
        </p:spPr>
        <p:txBody>
          <a:bodyPr wrap="square" lIns="0" tIns="0" rIns="0" bIns="0" rtlCol="0" anchor="t"/>
          <a:lstStyle/>
          <a:p>
            <a:pPr indent="0" marL="0">
              <a:lnSpc>
                <a:spcPts val="1400"/>
              </a:lnSpc>
              <a:buNone/>
            </a:pPr>
            <a:r>
              <a:rPr lang="en-US" sz="1050" dirty="0">
                <a:solidFill>
                  <a:srgbClr val="4E5170"/>
                </a:solidFill>
                <a:latin typeface="Inter" pitchFamily="34" charset="0"/>
                <a:ea typeface="Inter" pitchFamily="34" charset="-122"/>
                <a:cs typeface="Inter" pitchFamily="34" charset="-120"/>
              </a:rPr>
              <a:t>Intégration PMS : Opera, Fols, Mister Booking, Hoxell, Réserv IT</a:t>
            </a:r>
            <a:endParaRPr lang="en-US" sz="1050" dirty="0"/>
          </a:p>
        </p:txBody>
      </p:sp>
      <p:sp>
        <p:nvSpPr>
          <p:cNvPr id="29" name="Text 27"/>
          <p:cNvSpPr/>
          <p:nvPr/>
        </p:nvSpPr>
        <p:spPr>
          <a:xfrm>
            <a:off x="4596384" y="4692904"/>
            <a:ext cx="201168" cy="214376"/>
          </a:xfrm>
          <a:prstGeom prst="rect">
            <a:avLst/>
          </a:prstGeom>
          <a:noFill/>
          <a:ln/>
        </p:spPr>
        <p:txBody>
          <a:bodyPr wrap="square" lIns="0" tIns="0" rIns="0" bIns="0" rtlCol="0" anchor="t"/>
          <a:lstStyle/>
          <a:p>
            <a:pPr indent="0" marL="0">
              <a:buNone/>
            </a:pPr>
            <a:r>
              <a:rPr lang="en-US" sz="1050" b="1" dirty="0">
                <a:solidFill>
                  <a:srgbClr val="0F8A54"/>
                </a:solidFill>
                <a:latin typeface="Inter" pitchFamily="34" charset="0"/>
                <a:ea typeface="Inter" pitchFamily="34" charset="-122"/>
                <a:cs typeface="Inter" pitchFamily="34" charset="-120"/>
              </a:rPr>
              <a:t>—</a:t>
            </a:r>
            <a:endParaRPr lang="en-US" sz="1050" dirty="0"/>
          </a:p>
        </p:txBody>
      </p:sp>
      <p:sp>
        <p:nvSpPr>
          <p:cNvPr id="30" name="Text 28"/>
          <p:cNvSpPr/>
          <p:nvPr/>
        </p:nvSpPr>
        <p:spPr>
          <a:xfrm>
            <a:off x="4834128" y="4692904"/>
            <a:ext cx="2758440" cy="214376"/>
          </a:xfrm>
          <a:prstGeom prst="rect">
            <a:avLst/>
          </a:prstGeom>
          <a:noFill/>
          <a:ln/>
        </p:spPr>
        <p:txBody>
          <a:bodyPr wrap="square" lIns="0" tIns="0" rIns="0" bIns="0" rtlCol="0" anchor="t"/>
          <a:lstStyle/>
          <a:p>
            <a:pPr indent="0" marL="0">
              <a:lnSpc>
                <a:spcPts val="1400"/>
              </a:lnSpc>
              <a:buNone/>
            </a:pPr>
            <a:r>
              <a:rPr lang="en-US" sz="1050" dirty="0">
                <a:solidFill>
                  <a:srgbClr val="4E5170"/>
                </a:solidFill>
                <a:latin typeface="Inter" pitchFamily="34" charset="0"/>
                <a:ea typeface="Inter" pitchFamily="34" charset="-122"/>
                <a:cs typeface="Inter" pitchFamily="34" charset="-120"/>
              </a:rPr>
              <a:t>Consolidation famille et établissement</a:t>
            </a:r>
            <a:endParaRPr lang="en-US" sz="1050" dirty="0"/>
          </a:p>
        </p:txBody>
      </p:sp>
      <p:sp>
        <p:nvSpPr>
          <p:cNvPr id="31" name="Shape 29"/>
          <p:cNvSpPr/>
          <p:nvPr/>
        </p:nvSpPr>
        <p:spPr>
          <a:xfrm>
            <a:off x="8031480" y="2212848"/>
            <a:ext cx="3471672" cy="3108960"/>
          </a:xfrm>
          <a:prstGeom prst="roundRect">
            <a:avLst>
              <a:gd name="adj" fmla="val 2647"/>
            </a:avLst>
          </a:prstGeom>
          <a:solidFill>
            <a:srgbClr val="F5EEFF"/>
          </a:solidFill>
          <a:ln w="12700">
            <a:solidFill>
              <a:srgbClr val="E4D6FA"/>
            </a:solidFill>
            <a:prstDash val="solid"/>
          </a:ln>
          <a:effectLst>
            <a:outerShdw sx="100000" sy="100000" kx="0" ky="0" algn="bl" rotWithShape="0" blurRad="177800" dist="25400" dir="5400000">
              <a:srgbClr val="080C1A">
                <a:alpha val="7000"/>
              </a:srgbClr>
            </a:outerShdw>
          </a:effectLst>
        </p:spPr>
      </p:sp>
      <p:sp>
        <p:nvSpPr>
          <p:cNvPr id="32" name="Text 30"/>
          <p:cNvSpPr/>
          <p:nvPr/>
        </p:nvSpPr>
        <p:spPr>
          <a:xfrm>
            <a:off x="8269224" y="2414016"/>
            <a:ext cx="2996184" cy="384048"/>
          </a:xfrm>
          <a:prstGeom prst="rect">
            <a:avLst/>
          </a:prstGeom>
          <a:noFill/>
          <a:ln/>
        </p:spPr>
        <p:txBody>
          <a:bodyPr wrap="square" lIns="0" tIns="0" rIns="0" bIns="0" rtlCol="0" anchor="t"/>
          <a:lstStyle/>
          <a:p>
            <a:pPr indent="0" marL="0">
              <a:lnSpc>
                <a:spcPts val="1200"/>
              </a:lnSpc>
              <a:buNone/>
            </a:pPr>
            <a:r>
              <a:rPr lang="en-US" sz="900" b="1" spc="100" kern="0" dirty="0">
                <a:solidFill>
                  <a:srgbClr val="6B21C9"/>
                </a:solidFill>
                <a:latin typeface="Inter" pitchFamily="34" charset="0"/>
                <a:ea typeface="Inter" pitchFamily="34" charset="-122"/>
                <a:cs typeface="Inter" pitchFamily="34" charset="-120"/>
              </a:rPr>
              <a:t>À QUALIFIER · SELON LE MATÉRIEL</a:t>
            </a:r>
            <a:endParaRPr lang="en-US" sz="900" dirty="0"/>
          </a:p>
        </p:txBody>
      </p:sp>
      <p:sp>
        <p:nvSpPr>
          <p:cNvPr id="33" name="Text 31"/>
          <p:cNvSpPr/>
          <p:nvPr/>
        </p:nvSpPr>
        <p:spPr>
          <a:xfrm>
            <a:off x="8269224" y="2816352"/>
            <a:ext cx="2996184" cy="365760"/>
          </a:xfrm>
          <a:prstGeom prst="rect">
            <a:avLst/>
          </a:prstGeom>
          <a:noFill/>
          <a:ln/>
        </p:spPr>
        <p:txBody>
          <a:bodyPr wrap="square" lIns="0" tIns="0" rIns="0" bIns="0" rtlCol="0" anchor="t"/>
          <a:lstStyle/>
          <a:p>
            <a:pPr indent="0" marL="0">
              <a:buNone/>
            </a:pPr>
            <a:r>
              <a:rPr lang="en-US" sz="1700" b="1" dirty="0">
                <a:solidFill>
                  <a:srgbClr val="14152B"/>
                </a:solidFill>
                <a:latin typeface="Space Grotesk" pitchFamily="34" charset="0"/>
                <a:ea typeface="Space Grotesk" pitchFamily="34" charset="-122"/>
                <a:cs typeface="Space Grotesk" pitchFamily="34" charset="-120"/>
              </a:rPr>
              <a:t>Fonctions de chambre</a:t>
            </a:r>
            <a:endParaRPr lang="en-US" sz="1700" dirty="0"/>
          </a:p>
        </p:txBody>
      </p:sp>
      <p:sp>
        <p:nvSpPr>
          <p:cNvPr id="34" name="Text 32"/>
          <p:cNvSpPr/>
          <p:nvPr/>
        </p:nvSpPr>
        <p:spPr>
          <a:xfrm>
            <a:off x="8269224" y="3291840"/>
            <a:ext cx="201168" cy="214376"/>
          </a:xfrm>
          <a:prstGeom prst="rect">
            <a:avLst/>
          </a:prstGeom>
          <a:noFill/>
          <a:ln/>
        </p:spPr>
        <p:txBody>
          <a:bodyPr wrap="square" lIns="0" tIns="0" rIns="0" bIns="0" rtlCol="0" anchor="t"/>
          <a:lstStyle/>
          <a:p>
            <a:pPr indent="0" marL="0">
              <a:buNone/>
            </a:pPr>
            <a:r>
              <a:rPr lang="en-US" sz="1050" b="1" dirty="0">
                <a:solidFill>
                  <a:srgbClr val="6B21C9"/>
                </a:solidFill>
                <a:latin typeface="Inter" pitchFamily="34" charset="0"/>
                <a:ea typeface="Inter" pitchFamily="34" charset="-122"/>
                <a:cs typeface="Inter" pitchFamily="34" charset="-120"/>
              </a:rPr>
              <a:t>—</a:t>
            </a:r>
            <a:endParaRPr lang="en-US" sz="1050" dirty="0"/>
          </a:p>
        </p:txBody>
      </p:sp>
      <p:sp>
        <p:nvSpPr>
          <p:cNvPr id="35" name="Text 33"/>
          <p:cNvSpPr/>
          <p:nvPr/>
        </p:nvSpPr>
        <p:spPr>
          <a:xfrm>
            <a:off x="8506968" y="3291840"/>
            <a:ext cx="2758440" cy="214376"/>
          </a:xfrm>
          <a:prstGeom prst="rect">
            <a:avLst/>
          </a:prstGeom>
          <a:noFill/>
          <a:ln/>
        </p:spPr>
        <p:txBody>
          <a:bodyPr wrap="square" lIns="0" tIns="0" rIns="0" bIns="0" rtlCol="0" anchor="t"/>
          <a:lstStyle/>
          <a:p>
            <a:pPr indent="0" marL="0">
              <a:lnSpc>
                <a:spcPts val="1400"/>
              </a:lnSpc>
              <a:buNone/>
            </a:pPr>
            <a:r>
              <a:rPr lang="en-US" sz="1050" dirty="0">
                <a:solidFill>
                  <a:srgbClr val="4E5170"/>
                </a:solidFill>
                <a:latin typeface="Inter" pitchFamily="34" charset="0"/>
                <a:ea typeface="Inter" pitchFamily="34" charset="-122"/>
                <a:cs typeface="Inter" pitchFamily="34" charset="-120"/>
              </a:rPr>
              <a:t>Arrivée et départ automatisés</a:t>
            </a:r>
            <a:endParaRPr lang="en-US" sz="1050" dirty="0"/>
          </a:p>
        </p:txBody>
      </p:sp>
      <p:sp>
        <p:nvSpPr>
          <p:cNvPr id="36" name="Text 34"/>
          <p:cNvSpPr/>
          <p:nvPr/>
        </p:nvSpPr>
        <p:spPr>
          <a:xfrm>
            <a:off x="8269224" y="3597656"/>
            <a:ext cx="201168" cy="214376"/>
          </a:xfrm>
          <a:prstGeom prst="rect">
            <a:avLst/>
          </a:prstGeom>
          <a:noFill/>
          <a:ln/>
        </p:spPr>
        <p:txBody>
          <a:bodyPr wrap="square" lIns="0" tIns="0" rIns="0" bIns="0" rtlCol="0" anchor="t"/>
          <a:lstStyle/>
          <a:p>
            <a:pPr indent="0" marL="0">
              <a:buNone/>
            </a:pPr>
            <a:r>
              <a:rPr lang="en-US" sz="1050" b="1" dirty="0">
                <a:solidFill>
                  <a:srgbClr val="6B21C9"/>
                </a:solidFill>
                <a:latin typeface="Inter" pitchFamily="34" charset="0"/>
                <a:ea typeface="Inter" pitchFamily="34" charset="-122"/>
                <a:cs typeface="Inter" pitchFamily="34" charset="-120"/>
              </a:rPr>
              <a:t>—</a:t>
            </a:r>
            <a:endParaRPr lang="en-US" sz="1050" dirty="0"/>
          </a:p>
        </p:txBody>
      </p:sp>
      <p:sp>
        <p:nvSpPr>
          <p:cNvPr id="37" name="Text 35"/>
          <p:cNvSpPr/>
          <p:nvPr/>
        </p:nvSpPr>
        <p:spPr>
          <a:xfrm>
            <a:off x="8506968" y="3597656"/>
            <a:ext cx="2758440" cy="214376"/>
          </a:xfrm>
          <a:prstGeom prst="rect">
            <a:avLst/>
          </a:prstGeom>
          <a:noFill/>
          <a:ln/>
        </p:spPr>
        <p:txBody>
          <a:bodyPr wrap="square" lIns="0" tIns="0" rIns="0" bIns="0" rtlCol="0" anchor="t"/>
          <a:lstStyle/>
          <a:p>
            <a:pPr indent="0" marL="0">
              <a:lnSpc>
                <a:spcPts val="1400"/>
              </a:lnSpc>
              <a:buNone/>
            </a:pPr>
            <a:r>
              <a:rPr lang="en-US" sz="1050" dirty="0">
                <a:solidFill>
                  <a:srgbClr val="4E5170"/>
                </a:solidFill>
                <a:latin typeface="Inter" pitchFamily="34" charset="0"/>
                <a:ea typeface="Inter" pitchFamily="34" charset="-122"/>
                <a:cs typeface="Inter" pitchFamily="34" charset="-120"/>
              </a:rPr>
              <a:t>Statut chambre, ménage, minibar</a:t>
            </a:r>
            <a:endParaRPr lang="en-US" sz="1050" dirty="0"/>
          </a:p>
        </p:txBody>
      </p:sp>
      <p:sp>
        <p:nvSpPr>
          <p:cNvPr id="38" name="Text 36"/>
          <p:cNvSpPr/>
          <p:nvPr/>
        </p:nvSpPr>
        <p:spPr>
          <a:xfrm>
            <a:off x="8269224" y="3903472"/>
            <a:ext cx="201168" cy="214376"/>
          </a:xfrm>
          <a:prstGeom prst="rect">
            <a:avLst/>
          </a:prstGeom>
          <a:noFill/>
          <a:ln/>
        </p:spPr>
        <p:txBody>
          <a:bodyPr wrap="square" lIns="0" tIns="0" rIns="0" bIns="0" rtlCol="0" anchor="t"/>
          <a:lstStyle/>
          <a:p>
            <a:pPr indent="0" marL="0">
              <a:buNone/>
            </a:pPr>
            <a:r>
              <a:rPr lang="en-US" sz="1050" b="1" dirty="0">
                <a:solidFill>
                  <a:srgbClr val="6B21C9"/>
                </a:solidFill>
                <a:latin typeface="Inter" pitchFamily="34" charset="0"/>
                <a:ea typeface="Inter" pitchFamily="34" charset="-122"/>
                <a:cs typeface="Inter" pitchFamily="34" charset="-120"/>
              </a:rPr>
              <a:t>—</a:t>
            </a:r>
            <a:endParaRPr lang="en-US" sz="1050" dirty="0"/>
          </a:p>
        </p:txBody>
      </p:sp>
      <p:sp>
        <p:nvSpPr>
          <p:cNvPr id="39" name="Text 37"/>
          <p:cNvSpPr/>
          <p:nvPr/>
        </p:nvSpPr>
        <p:spPr>
          <a:xfrm>
            <a:off x="8506968" y="3903472"/>
            <a:ext cx="2758440" cy="214376"/>
          </a:xfrm>
          <a:prstGeom prst="rect">
            <a:avLst/>
          </a:prstGeom>
          <a:noFill/>
          <a:ln/>
        </p:spPr>
        <p:txBody>
          <a:bodyPr wrap="square" lIns="0" tIns="0" rIns="0" bIns="0" rtlCol="0" anchor="t"/>
          <a:lstStyle/>
          <a:p>
            <a:pPr indent="0" marL="0">
              <a:lnSpc>
                <a:spcPts val="1400"/>
              </a:lnSpc>
              <a:buNone/>
            </a:pPr>
            <a:r>
              <a:rPr lang="en-US" sz="1050" dirty="0">
                <a:solidFill>
                  <a:srgbClr val="4E5170"/>
                </a:solidFill>
                <a:latin typeface="Inter" pitchFamily="34" charset="0"/>
                <a:ea typeface="Inter" pitchFamily="34" charset="-122"/>
                <a:cs typeface="Inter" pitchFamily="34" charset="-120"/>
              </a:rPr>
              <a:t>Réveil et blocage de ligne</a:t>
            </a:r>
            <a:endParaRPr lang="en-US" sz="1050" dirty="0"/>
          </a:p>
        </p:txBody>
      </p:sp>
      <p:sp>
        <p:nvSpPr>
          <p:cNvPr id="40" name="Text 38"/>
          <p:cNvSpPr/>
          <p:nvPr/>
        </p:nvSpPr>
        <p:spPr>
          <a:xfrm>
            <a:off x="8269224" y="4209288"/>
            <a:ext cx="201168" cy="214376"/>
          </a:xfrm>
          <a:prstGeom prst="rect">
            <a:avLst/>
          </a:prstGeom>
          <a:noFill/>
          <a:ln/>
        </p:spPr>
        <p:txBody>
          <a:bodyPr wrap="square" lIns="0" tIns="0" rIns="0" bIns="0" rtlCol="0" anchor="t"/>
          <a:lstStyle/>
          <a:p>
            <a:pPr indent="0" marL="0">
              <a:buNone/>
            </a:pPr>
            <a:r>
              <a:rPr lang="en-US" sz="1050" b="1" dirty="0">
                <a:solidFill>
                  <a:srgbClr val="6B21C9"/>
                </a:solidFill>
                <a:latin typeface="Inter" pitchFamily="34" charset="0"/>
                <a:ea typeface="Inter" pitchFamily="34" charset="-122"/>
                <a:cs typeface="Inter" pitchFamily="34" charset="-120"/>
              </a:rPr>
              <a:t>—</a:t>
            </a:r>
            <a:endParaRPr lang="en-US" sz="1050" dirty="0"/>
          </a:p>
        </p:txBody>
      </p:sp>
      <p:sp>
        <p:nvSpPr>
          <p:cNvPr id="41" name="Text 39"/>
          <p:cNvSpPr/>
          <p:nvPr/>
        </p:nvSpPr>
        <p:spPr>
          <a:xfrm>
            <a:off x="8506968" y="4209288"/>
            <a:ext cx="2758440" cy="214376"/>
          </a:xfrm>
          <a:prstGeom prst="rect">
            <a:avLst/>
          </a:prstGeom>
          <a:noFill/>
          <a:ln/>
        </p:spPr>
        <p:txBody>
          <a:bodyPr wrap="square" lIns="0" tIns="0" rIns="0" bIns="0" rtlCol="0" anchor="t"/>
          <a:lstStyle/>
          <a:p>
            <a:pPr indent="0" marL="0">
              <a:lnSpc>
                <a:spcPts val="1400"/>
              </a:lnSpc>
              <a:buNone/>
            </a:pPr>
            <a:r>
              <a:rPr lang="en-US" sz="1050" dirty="0">
                <a:solidFill>
                  <a:srgbClr val="4E5170"/>
                </a:solidFill>
                <a:latin typeface="Inter" pitchFamily="34" charset="0"/>
                <a:ea typeface="Inter" pitchFamily="34" charset="-122"/>
                <a:cs typeface="Inter" pitchFamily="34" charset="-120"/>
              </a:rPr>
              <a:t>Check-in / check-out fluides</a:t>
            </a:r>
            <a:endParaRPr lang="en-US" sz="1050" dirty="0"/>
          </a:p>
        </p:txBody>
      </p:sp>
      <p:sp>
        <p:nvSpPr>
          <p:cNvPr id="42" name="Text 40"/>
          <p:cNvSpPr/>
          <p:nvPr/>
        </p:nvSpPr>
        <p:spPr>
          <a:xfrm>
            <a:off x="8269224" y="4515104"/>
            <a:ext cx="201168" cy="214376"/>
          </a:xfrm>
          <a:prstGeom prst="rect">
            <a:avLst/>
          </a:prstGeom>
          <a:noFill/>
          <a:ln/>
        </p:spPr>
        <p:txBody>
          <a:bodyPr wrap="square" lIns="0" tIns="0" rIns="0" bIns="0" rtlCol="0" anchor="t"/>
          <a:lstStyle/>
          <a:p>
            <a:pPr indent="0" marL="0">
              <a:buNone/>
            </a:pPr>
            <a:r>
              <a:rPr lang="en-US" sz="1050" b="1" dirty="0">
                <a:solidFill>
                  <a:srgbClr val="6B21C9"/>
                </a:solidFill>
                <a:latin typeface="Inter" pitchFamily="34" charset="0"/>
                <a:ea typeface="Inter" pitchFamily="34" charset="-122"/>
                <a:cs typeface="Inter" pitchFamily="34" charset="-120"/>
              </a:rPr>
              <a:t>—</a:t>
            </a:r>
            <a:endParaRPr lang="en-US" sz="1050" dirty="0"/>
          </a:p>
        </p:txBody>
      </p:sp>
      <p:sp>
        <p:nvSpPr>
          <p:cNvPr id="43" name="Text 41"/>
          <p:cNvSpPr/>
          <p:nvPr/>
        </p:nvSpPr>
        <p:spPr>
          <a:xfrm>
            <a:off x="8506968" y="4515104"/>
            <a:ext cx="2758440" cy="214376"/>
          </a:xfrm>
          <a:prstGeom prst="rect">
            <a:avLst/>
          </a:prstGeom>
          <a:noFill/>
          <a:ln/>
        </p:spPr>
        <p:txBody>
          <a:bodyPr wrap="square" lIns="0" tIns="0" rIns="0" bIns="0" rtlCol="0" anchor="t"/>
          <a:lstStyle/>
          <a:p>
            <a:pPr indent="0" marL="0">
              <a:lnSpc>
                <a:spcPts val="1400"/>
              </a:lnSpc>
              <a:buNone/>
            </a:pPr>
            <a:r>
              <a:rPr lang="en-US" sz="1050" dirty="0">
                <a:solidFill>
                  <a:srgbClr val="4E5170"/>
                </a:solidFill>
                <a:latin typeface="Inter" pitchFamily="34" charset="0"/>
                <a:ea typeface="Inter" pitchFamily="34" charset="-122"/>
                <a:cs typeface="Inter" pitchFamily="34" charset="-120"/>
              </a:rPr>
              <a:t>Selon le modèle et la version de l’IPBX</a:t>
            </a:r>
            <a:endParaRPr lang="en-US" sz="1050" dirty="0"/>
          </a:p>
        </p:txBody>
      </p:sp>
      <p:sp>
        <p:nvSpPr>
          <p:cNvPr id="44" name="Shape 42"/>
          <p:cNvSpPr/>
          <p:nvPr/>
        </p:nvSpPr>
        <p:spPr>
          <a:xfrm>
            <a:off x="685800" y="5486400"/>
            <a:ext cx="10817352" cy="548640"/>
          </a:xfrm>
          <a:prstGeom prst="roundRect">
            <a:avLst>
              <a:gd name="adj" fmla="val 13333"/>
            </a:avLst>
          </a:prstGeom>
          <a:solidFill>
            <a:srgbClr val="EEECF7"/>
          </a:solidFill>
          <a:ln w="12700">
            <a:solidFill>
              <a:srgbClr val="E7E5F0"/>
            </a:solidFill>
            <a:prstDash val="solid"/>
          </a:ln>
        </p:spPr>
      </p:sp>
      <p:sp>
        <p:nvSpPr>
          <p:cNvPr id="45" name="Text 43"/>
          <p:cNvSpPr/>
          <p:nvPr/>
        </p:nvSpPr>
        <p:spPr>
          <a:xfrm>
            <a:off x="886968" y="5486400"/>
            <a:ext cx="365760" cy="548640"/>
          </a:xfrm>
          <a:prstGeom prst="rect">
            <a:avLst/>
          </a:prstGeom>
          <a:noFill/>
          <a:ln/>
        </p:spPr>
        <p:txBody>
          <a:bodyPr wrap="square" lIns="0" tIns="0" rIns="0" bIns="0" rtlCol="0" anchor="ctr"/>
          <a:lstStyle/>
          <a:p>
            <a:pPr indent="0" marL="0">
              <a:buNone/>
            </a:pPr>
            <a:r>
              <a:rPr lang="en-US" sz="1600" b="1" dirty="0">
                <a:solidFill>
                  <a:srgbClr val="6B21C9"/>
                </a:solidFill>
                <a:latin typeface="Space Grotesk" pitchFamily="34" charset="0"/>
                <a:ea typeface="Space Grotesk" pitchFamily="34" charset="-122"/>
                <a:cs typeface="Space Grotesk" pitchFamily="34" charset="-120"/>
              </a:rPr>
              <a:t>→</a:t>
            </a:r>
            <a:endParaRPr lang="en-US" sz="1600" dirty="0"/>
          </a:p>
        </p:txBody>
      </p:sp>
      <p:sp>
        <p:nvSpPr>
          <p:cNvPr id="46" name="Text 44"/>
          <p:cNvSpPr/>
          <p:nvPr/>
        </p:nvSpPr>
        <p:spPr>
          <a:xfrm>
            <a:off x="1289304" y="5532120"/>
            <a:ext cx="9948672" cy="457200"/>
          </a:xfrm>
          <a:prstGeom prst="rect">
            <a:avLst/>
          </a:prstGeom>
          <a:noFill/>
          <a:ln/>
        </p:spPr>
        <p:txBody>
          <a:bodyPr wrap="square" lIns="0" tIns="0" rIns="0" bIns="0" rtlCol="0" anchor="ctr"/>
          <a:lstStyle/>
          <a:p>
            <a:pPr indent="0" marL="0">
              <a:lnSpc>
                <a:spcPts val="1600"/>
              </a:lnSpc>
              <a:buNone/>
            </a:pPr>
            <a:r>
              <a:rPr lang="en-US" sz="1200" dirty="0">
                <a:solidFill>
                  <a:srgbClr val="14152B"/>
                </a:solidFill>
                <a:latin typeface="Inter" pitchFamily="34" charset="0"/>
                <a:ea typeface="Inter" pitchFamily="34" charset="-122"/>
                <a:cs typeface="Inter" pitchFamily="34" charset="-120"/>
              </a:rPr>
              <a:t>Sur le socle, la compatibilité est totale sur tout système émettant du CDR standard. C’est la partie droite qui se qualifie, par écrit, avant la proposition.</a:t>
            </a:r>
            <a:endParaRPr lang="en-US" sz="1200" dirty="0"/>
          </a:p>
        </p:txBody>
      </p:sp>
      <p:sp>
        <p:nvSpPr>
          <p:cNvPr id="47" name="Text 45"/>
          <p:cNvSpPr/>
          <p:nvPr/>
        </p:nvSpPr>
        <p:spPr>
          <a:xfrm>
            <a:off x="685800" y="6382512"/>
            <a:ext cx="7772400" cy="274320"/>
          </a:xfrm>
          <a:prstGeom prst="rect">
            <a:avLst/>
          </a:prstGeom>
          <a:noFill/>
          <a:ln/>
        </p:spPr>
        <p:txBody>
          <a:bodyPr wrap="square" lIns="0" tIns="0" rIns="0" bIns="0" rtlCol="0" anchor="ctr"/>
          <a:lstStyle/>
          <a:p>
            <a:pPr indent="0" marL="0">
              <a:buNone/>
            </a:pPr>
            <a:r>
              <a:rPr lang="en-US" sz="900" dirty="0">
                <a:solidFill>
                  <a:srgbClr val="726F8C"/>
                </a:solidFill>
                <a:latin typeface="Inter" pitchFamily="34" charset="0"/>
                <a:ea typeface="Inter" pitchFamily="34" charset="-122"/>
                <a:cs typeface="Inter" pitchFamily="34" charset="-120"/>
              </a:rPr>
              <a:t>Comtrafic X Hospitality · santé, EHPAD, hôtellerie</a:t>
            </a:r>
            <a:endParaRPr lang="en-US" sz="900" dirty="0"/>
          </a:p>
        </p:txBody>
      </p:sp>
      <p:sp>
        <p:nvSpPr>
          <p:cNvPr id="48" name="Text 46"/>
          <p:cNvSpPr/>
          <p:nvPr/>
        </p:nvSpPr>
        <p:spPr>
          <a:xfrm>
            <a:off x="10405872" y="6382512"/>
            <a:ext cx="1097280" cy="274320"/>
          </a:xfrm>
          <a:prstGeom prst="rect">
            <a:avLst/>
          </a:prstGeom>
          <a:noFill/>
          <a:ln/>
        </p:spPr>
        <p:txBody>
          <a:bodyPr wrap="square" lIns="0" tIns="0" rIns="0" bIns="0" rtlCol="0" anchor="ctr"/>
          <a:lstStyle/>
          <a:p>
            <a:pPr algn="r" indent="0" marL="0">
              <a:buNone/>
            </a:pPr>
            <a:r>
              <a:rPr lang="en-US" sz="900" dirty="0">
                <a:solidFill>
                  <a:srgbClr val="726F8C"/>
                </a:solidFill>
                <a:latin typeface="Inter" pitchFamily="34" charset="0"/>
                <a:ea typeface="Inter" pitchFamily="34" charset="-122"/>
                <a:cs typeface="Inter" pitchFamily="34" charset="-120"/>
              </a:rPr>
              <a:t>5 / 12</a:t>
            </a:r>
            <a:endParaRPr lang="en-US" sz="9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85800" y="457200"/>
            <a:ext cx="10817352" cy="237744"/>
          </a:xfrm>
          <a:prstGeom prst="rect">
            <a:avLst/>
          </a:prstGeom>
          <a:noFill/>
          <a:ln/>
        </p:spPr>
        <p:txBody>
          <a:bodyPr wrap="square" lIns="0" tIns="0" rIns="0" bIns="0" rtlCol="0" anchor="ctr"/>
          <a:lstStyle/>
          <a:p>
            <a:pPr indent="0" marL="0">
              <a:buNone/>
            </a:pPr>
            <a:r>
              <a:rPr lang="en-US" sz="1050" b="1" spc="160" kern="0" dirty="0">
                <a:solidFill>
                  <a:srgbClr val="6B21C9"/>
                </a:solidFill>
                <a:latin typeface="Inter" pitchFamily="34" charset="0"/>
                <a:ea typeface="Inter" pitchFamily="34" charset="-122"/>
                <a:cs typeface="Inter" pitchFamily="34" charset="-120"/>
              </a:rPr>
              <a:t>LES UTILISATEURS</a:t>
            </a:r>
            <a:endParaRPr lang="en-US" sz="1050" dirty="0"/>
          </a:p>
        </p:txBody>
      </p:sp>
      <p:sp>
        <p:nvSpPr>
          <p:cNvPr id="3" name="Text 1"/>
          <p:cNvSpPr/>
          <p:nvPr/>
        </p:nvSpPr>
        <p:spPr>
          <a:xfrm>
            <a:off x="685800" y="749808"/>
            <a:ext cx="10817352" cy="658368"/>
          </a:xfrm>
          <a:prstGeom prst="rect">
            <a:avLst/>
          </a:prstGeom>
          <a:noFill/>
          <a:ln/>
        </p:spPr>
        <p:txBody>
          <a:bodyPr wrap="square" lIns="0" tIns="0" rIns="0" bIns="0" rtlCol="0" anchor="t"/>
          <a:lstStyle/>
          <a:p>
            <a:pPr indent="0" marL="0">
              <a:lnSpc>
                <a:spcPts val="3400"/>
              </a:lnSpc>
              <a:buNone/>
            </a:pPr>
            <a:r>
              <a:rPr lang="en-US" sz="3000" b="1" dirty="0">
                <a:solidFill>
                  <a:srgbClr val="14152B"/>
                </a:solidFill>
                <a:latin typeface="Space Grotesk" pitchFamily="34" charset="0"/>
                <a:ea typeface="Space Grotesk" pitchFamily="34" charset="-122"/>
                <a:cs typeface="Space Grotesk" pitchFamily="34" charset="-120"/>
              </a:rPr>
              <a:t>Quatre métiers, quatre écrans</a:t>
            </a:r>
            <a:endParaRPr lang="en-US" sz="3000" dirty="0"/>
          </a:p>
        </p:txBody>
      </p:sp>
      <p:sp>
        <p:nvSpPr>
          <p:cNvPr id="4" name="Text 2"/>
          <p:cNvSpPr/>
          <p:nvPr/>
        </p:nvSpPr>
        <p:spPr>
          <a:xfrm>
            <a:off x="685800" y="1444752"/>
            <a:ext cx="9720072" cy="402336"/>
          </a:xfrm>
          <a:prstGeom prst="rect">
            <a:avLst/>
          </a:prstGeom>
          <a:noFill/>
          <a:ln/>
        </p:spPr>
        <p:txBody>
          <a:bodyPr wrap="square" lIns="0" tIns="0" rIns="0" bIns="0" rtlCol="0" anchor="t"/>
          <a:lstStyle/>
          <a:p>
            <a:pPr indent="0" marL="0">
              <a:lnSpc>
                <a:spcPts val="1800"/>
              </a:lnSpc>
              <a:buNone/>
            </a:pPr>
            <a:r>
              <a:rPr lang="en-US" sz="1300" dirty="0">
                <a:solidFill>
                  <a:srgbClr val="4E5170"/>
                </a:solidFill>
                <a:latin typeface="Inter" pitchFamily="34" charset="0"/>
                <a:ea typeface="Inter" pitchFamily="34" charset="-122"/>
                <a:cs typeface="Inter" pitchFamily="34" charset="-120"/>
              </a:rPr>
              <a:t>Chacun voit ce qui le concerne, et rien d’autre. Ce n’est pas un confort d’usage.</a:t>
            </a:r>
            <a:endParaRPr lang="en-US" sz="1300" dirty="0"/>
          </a:p>
        </p:txBody>
      </p:sp>
      <p:sp>
        <p:nvSpPr>
          <p:cNvPr id="5" name="Shape 3"/>
          <p:cNvSpPr/>
          <p:nvPr/>
        </p:nvSpPr>
        <p:spPr>
          <a:xfrm>
            <a:off x="685800" y="2212848"/>
            <a:ext cx="2622042" cy="1371600"/>
          </a:xfrm>
          <a:prstGeom prst="roundRect">
            <a:avLst>
              <a:gd name="adj" fmla="val 6000"/>
            </a:avLst>
          </a:prstGeom>
          <a:solidFill>
            <a:srgbClr val="FFFFFF"/>
          </a:solidFill>
          <a:ln w="12700">
            <a:solidFill>
              <a:srgbClr val="E7E5F0"/>
            </a:solidFill>
            <a:prstDash val="solid"/>
          </a:ln>
          <a:effectLst>
            <a:outerShdw sx="100000" sy="100000" kx="0" ky="0" algn="bl" rotWithShape="0" blurRad="177800" dist="25400" dir="5400000">
              <a:srgbClr val="080C1A">
                <a:alpha val="7000"/>
              </a:srgbClr>
            </a:outerShdw>
          </a:effectLst>
        </p:spPr>
      </p:sp>
      <p:sp>
        <p:nvSpPr>
          <p:cNvPr id="6" name="Text 4"/>
          <p:cNvSpPr/>
          <p:nvPr/>
        </p:nvSpPr>
        <p:spPr>
          <a:xfrm>
            <a:off x="905256" y="2395728"/>
            <a:ext cx="2183130" cy="310896"/>
          </a:xfrm>
          <a:prstGeom prst="rect">
            <a:avLst/>
          </a:prstGeom>
          <a:noFill/>
          <a:ln/>
        </p:spPr>
        <p:txBody>
          <a:bodyPr wrap="square" lIns="0" tIns="0" rIns="0" bIns="0" rtlCol="0" anchor="t"/>
          <a:lstStyle/>
          <a:p>
            <a:pPr indent="0" marL="0">
              <a:buNone/>
            </a:pPr>
            <a:r>
              <a:rPr lang="en-US" sz="1550" b="1" dirty="0">
                <a:solidFill>
                  <a:srgbClr val="14152B"/>
                </a:solidFill>
                <a:latin typeface="Space Grotesk" pitchFamily="34" charset="0"/>
                <a:ea typeface="Space Grotesk" pitchFamily="34" charset="-122"/>
                <a:cs typeface="Space Grotesk" pitchFamily="34" charset="-120"/>
              </a:rPr>
              <a:t>La direction</a:t>
            </a:r>
            <a:endParaRPr lang="en-US" sz="1550" dirty="0"/>
          </a:p>
        </p:txBody>
      </p:sp>
      <p:sp>
        <p:nvSpPr>
          <p:cNvPr id="7" name="Text 5"/>
          <p:cNvSpPr/>
          <p:nvPr/>
        </p:nvSpPr>
        <p:spPr>
          <a:xfrm>
            <a:off x="905256" y="2761488"/>
            <a:ext cx="2183130" cy="731520"/>
          </a:xfrm>
          <a:prstGeom prst="rect">
            <a:avLst/>
          </a:prstGeom>
          <a:noFill/>
          <a:ln/>
        </p:spPr>
        <p:txBody>
          <a:bodyPr wrap="square" lIns="0" tIns="0" rIns="0" bIns="0" rtlCol="0" anchor="t"/>
          <a:lstStyle/>
          <a:p>
            <a:pPr indent="0" marL="0">
              <a:lnSpc>
                <a:spcPts val="1400"/>
              </a:lnSpc>
              <a:buNone/>
            </a:pPr>
            <a:r>
              <a:rPr lang="en-US" sz="1050" dirty="0">
                <a:solidFill>
                  <a:srgbClr val="4E5170"/>
                </a:solidFill>
                <a:latin typeface="Inter" pitchFamily="34" charset="0"/>
                <a:ea typeface="Inter" pitchFamily="34" charset="-122"/>
                <a:cs typeface="Inter" pitchFamily="34" charset="-120"/>
              </a:rPr>
              <a:t>Suit le coût par service et par période, compare les établissements, prépare les exports de contrôle.</a:t>
            </a:r>
            <a:endParaRPr lang="en-US" sz="1050" dirty="0"/>
          </a:p>
        </p:txBody>
      </p:sp>
      <p:sp>
        <p:nvSpPr>
          <p:cNvPr id="8" name="Shape 6"/>
          <p:cNvSpPr/>
          <p:nvPr/>
        </p:nvSpPr>
        <p:spPr>
          <a:xfrm>
            <a:off x="3417570" y="2212848"/>
            <a:ext cx="2622042" cy="1371600"/>
          </a:xfrm>
          <a:prstGeom prst="roundRect">
            <a:avLst>
              <a:gd name="adj" fmla="val 6000"/>
            </a:avLst>
          </a:prstGeom>
          <a:solidFill>
            <a:srgbClr val="FFFFFF"/>
          </a:solidFill>
          <a:ln w="12700">
            <a:solidFill>
              <a:srgbClr val="E7E5F0"/>
            </a:solidFill>
            <a:prstDash val="solid"/>
          </a:ln>
          <a:effectLst>
            <a:outerShdw sx="100000" sy="100000" kx="0" ky="0" algn="bl" rotWithShape="0" blurRad="177800" dist="25400" dir="5400000">
              <a:srgbClr val="080C1A">
                <a:alpha val="7000"/>
              </a:srgbClr>
            </a:outerShdw>
          </a:effectLst>
        </p:spPr>
      </p:sp>
      <p:sp>
        <p:nvSpPr>
          <p:cNvPr id="9" name="Text 7"/>
          <p:cNvSpPr/>
          <p:nvPr/>
        </p:nvSpPr>
        <p:spPr>
          <a:xfrm>
            <a:off x="3637026" y="2395728"/>
            <a:ext cx="2183130" cy="310896"/>
          </a:xfrm>
          <a:prstGeom prst="rect">
            <a:avLst/>
          </a:prstGeom>
          <a:noFill/>
          <a:ln/>
        </p:spPr>
        <p:txBody>
          <a:bodyPr wrap="square" lIns="0" tIns="0" rIns="0" bIns="0" rtlCol="0" anchor="t"/>
          <a:lstStyle/>
          <a:p>
            <a:pPr indent="0" marL="0">
              <a:buNone/>
            </a:pPr>
            <a:r>
              <a:rPr lang="en-US" sz="1550" b="1" dirty="0">
                <a:solidFill>
                  <a:srgbClr val="14152B"/>
                </a:solidFill>
                <a:latin typeface="Space Grotesk" pitchFamily="34" charset="0"/>
                <a:ea typeface="Space Grotesk" pitchFamily="34" charset="-122"/>
                <a:cs typeface="Space Grotesk" pitchFamily="34" charset="-120"/>
              </a:rPr>
              <a:t>L’accueil</a:t>
            </a:r>
            <a:endParaRPr lang="en-US" sz="1550" dirty="0"/>
          </a:p>
        </p:txBody>
      </p:sp>
      <p:sp>
        <p:nvSpPr>
          <p:cNvPr id="10" name="Text 8"/>
          <p:cNvSpPr/>
          <p:nvPr/>
        </p:nvSpPr>
        <p:spPr>
          <a:xfrm>
            <a:off x="3637026" y="2761488"/>
            <a:ext cx="2183130" cy="731520"/>
          </a:xfrm>
          <a:prstGeom prst="rect">
            <a:avLst/>
          </a:prstGeom>
          <a:noFill/>
          <a:ln/>
        </p:spPr>
        <p:txBody>
          <a:bodyPr wrap="square" lIns="0" tIns="0" rIns="0" bIns="0" rtlCol="0" anchor="t"/>
          <a:lstStyle/>
          <a:p>
            <a:pPr indent="0" marL="0">
              <a:lnSpc>
                <a:spcPts val="1400"/>
              </a:lnSpc>
              <a:buNone/>
            </a:pPr>
            <a:r>
              <a:rPr lang="en-US" sz="1050" dirty="0">
                <a:solidFill>
                  <a:srgbClr val="4E5170"/>
                </a:solidFill>
                <a:latin typeface="Inter" pitchFamily="34" charset="0"/>
                <a:ea typeface="Inter" pitchFamily="34" charset="-122"/>
                <a:cs typeface="Inter" pitchFamily="34" charset="-120"/>
              </a:rPr>
              <a:t>Ouvre et ferme les lignes, programme un réveil, voit l’état des chambres. Sans jamais accéder aux coûts.</a:t>
            </a:r>
            <a:endParaRPr lang="en-US" sz="1050" dirty="0"/>
          </a:p>
        </p:txBody>
      </p:sp>
      <p:sp>
        <p:nvSpPr>
          <p:cNvPr id="11" name="Shape 9"/>
          <p:cNvSpPr/>
          <p:nvPr/>
        </p:nvSpPr>
        <p:spPr>
          <a:xfrm>
            <a:off x="6149340" y="2212848"/>
            <a:ext cx="2622042" cy="1371600"/>
          </a:xfrm>
          <a:prstGeom prst="roundRect">
            <a:avLst>
              <a:gd name="adj" fmla="val 6000"/>
            </a:avLst>
          </a:prstGeom>
          <a:solidFill>
            <a:srgbClr val="FFFFFF"/>
          </a:solidFill>
          <a:ln w="12700">
            <a:solidFill>
              <a:srgbClr val="E7E5F0"/>
            </a:solidFill>
            <a:prstDash val="solid"/>
          </a:ln>
          <a:effectLst>
            <a:outerShdw sx="100000" sy="100000" kx="0" ky="0" algn="bl" rotWithShape="0" blurRad="177800" dist="25400" dir="5400000">
              <a:srgbClr val="080C1A">
                <a:alpha val="7000"/>
              </a:srgbClr>
            </a:outerShdw>
          </a:effectLst>
        </p:spPr>
      </p:sp>
      <p:sp>
        <p:nvSpPr>
          <p:cNvPr id="12" name="Text 10"/>
          <p:cNvSpPr/>
          <p:nvPr/>
        </p:nvSpPr>
        <p:spPr>
          <a:xfrm>
            <a:off x="6368796" y="2395728"/>
            <a:ext cx="2183130" cy="310896"/>
          </a:xfrm>
          <a:prstGeom prst="rect">
            <a:avLst/>
          </a:prstGeom>
          <a:noFill/>
          <a:ln/>
        </p:spPr>
        <p:txBody>
          <a:bodyPr wrap="square" lIns="0" tIns="0" rIns="0" bIns="0" rtlCol="0" anchor="t"/>
          <a:lstStyle/>
          <a:p>
            <a:pPr indent="0" marL="0">
              <a:buNone/>
            </a:pPr>
            <a:r>
              <a:rPr lang="en-US" sz="1550" b="1" dirty="0">
                <a:solidFill>
                  <a:srgbClr val="14152B"/>
                </a:solidFill>
                <a:latin typeface="Space Grotesk" pitchFamily="34" charset="0"/>
                <a:ea typeface="Space Grotesk" pitchFamily="34" charset="-122"/>
                <a:cs typeface="Space Grotesk" pitchFamily="34" charset="-120"/>
              </a:rPr>
              <a:t>La facturation</a:t>
            </a:r>
            <a:endParaRPr lang="en-US" sz="1550" dirty="0"/>
          </a:p>
        </p:txBody>
      </p:sp>
      <p:sp>
        <p:nvSpPr>
          <p:cNvPr id="13" name="Text 11"/>
          <p:cNvSpPr/>
          <p:nvPr/>
        </p:nvSpPr>
        <p:spPr>
          <a:xfrm>
            <a:off x="6368796" y="2761488"/>
            <a:ext cx="2183130" cy="731520"/>
          </a:xfrm>
          <a:prstGeom prst="rect">
            <a:avLst/>
          </a:prstGeom>
          <a:noFill/>
          <a:ln/>
        </p:spPr>
        <p:txBody>
          <a:bodyPr wrap="square" lIns="0" tIns="0" rIns="0" bIns="0" rtlCol="0" anchor="t"/>
          <a:lstStyle/>
          <a:p>
            <a:pPr indent="0" marL="0">
              <a:lnSpc>
                <a:spcPts val="1400"/>
              </a:lnSpc>
              <a:buNone/>
            </a:pPr>
            <a:r>
              <a:rPr lang="en-US" sz="1050" dirty="0">
                <a:solidFill>
                  <a:srgbClr val="4E5170"/>
                </a:solidFill>
                <a:latin typeface="Inter" pitchFamily="34" charset="0"/>
                <a:ea typeface="Inter" pitchFamily="34" charset="-122"/>
                <a:cs typeface="Inter" pitchFamily="34" charset="-120"/>
              </a:rPr>
              <a:t>Édite la note du résident et le décompte famille, contrôle les écarts, exporte vers la comptabilité.</a:t>
            </a:r>
            <a:endParaRPr lang="en-US" sz="1050" dirty="0"/>
          </a:p>
        </p:txBody>
      </p:sp>
      <p:sp>
        <p:nvSpPr>
          <p:cNvPr id="14" name="Shape 12"/>
          <p:cNvSpPr/>
          <p:nvPr/>
        </p:nvSpPr>
        <p:spPr>
          <a:xfrm>
            <a:off x="8881110" y="2212848"/>
            <a:ext cx="2622042" cy="1371600"/>
          </a:xfrm>
          <a:prstGeom prst="roundRect">
            <a:avLst>
              <a:gd name="adj" fmla="val 6000"/>
            </a:avLst>
          </a:prstGeom>
          <a:solidFill>
            <a:srgbClr val="FFFFFF"/>
          </a:solidFill>
          <a:ln w="12700">
            <a:solidFill>
              <a:srgbClr val="E7E5F0"/>
            </a:solidFill>
            <a:prstDash val="solid"/>
          </a:ln>
          <a:effectLst>
            <a:outerShdw sx="100000" sy="100000" kx="0" ky="0" algn="bl" rotWithShape="0" blurRad="177800" dist="25400" dir="5400000">
              <a:srgbClr val="080C1A">
                <a:alpha val="7000"/>
              </a:srgbClr>
            </a:outerShdw>
          </a:effectLst>
        </p:spPr>
      </p:sp>
      <p:sp>
        <p:nvSpPr>
          <p:cNvPr id="15" name="Text 13"/>
          <p:cNvSpPr/>
          <p:nvPr/>
        </p:nvSpPr>
        <p:spPr>
          <a:xfrm>
            <a:off x="9100566" y="2395728"/>
            <a:ext cx="2183130" cy="310896"/>
          </a:xfrm>
          <a:prstGeom prst="rect">
            <a:avLst/>
          </a:prstGeom>
          <a:noFill/>
          <a:ln/>
        </p:spPr>
        <p:txBody>
          <a:bodyPr wrap="square" lIns="0" tIns="0" rIns="0" bIns="0" rtlCol="0" anchor="t"/>
          <a:lstStyle/>
          <a:p>
            <a:pPr indent="0" marL="0">
              <a:buNone/>
            </a:pPr>
            <a:r>
              <a:rPr lang="en-US" sz="1550" b="1" dirty="0">
                <a:solidFill>
                  <a:srgbClr val="14152B"/>
                </a:solidFill>
                <a:latin typeface="Space Grotesk" pitchFamily="34" charset="0"/>
                <a:ea typeface="Space Grotesk" pitchFamily="34" charset="-122"/>
                <a:cs typeface="Space Grotesk" pitchFamily="34" charset="-120"/>
              </a:rPr>
              <a:t>Votre prestataire</a:t>
            </a:r>
            <a:endParaRPr lang="en-US" sz="1550" dirty="0"/>
          </a:p>
        </p:txBody>
      </p:sp>
      <p:sp>
        <p:nvSpPr>
          <p:cNvPr id="16" name="Text 14"/>
          <p:cNvSpPr/>
          <p:nvPr/>
        </p:nvSpPr>
        <p:spPr>
          <a:xfrm>
            <a:off x="9100566" y="2761488"/>
            <a:ext cx="2183130" cy="731520"/>
          </a:xfrm>
          <a:prstGeom prst="rect">
            <a:avLst/>
          </a:prstGeom>
          <a:noFill/>
          <a:ln/>
        </p:spPr>
        <p:txBody>
          <a:bodyPr wrap="square" lIns="0" tIns="0" rIns="0" bIns="0" rtlCol="0" anchor="t"/>
          <a:lstStyle/>
          <a:p>
            <a:pPr indent="0" marL="0">
              <a:lnSpc>
                <a:spcPts val="1400"/>
              </a:lnSpc>
              <a:buNone/>
            </a:pPr>
            <a:r>
              <a:rPr lang="en-US" sz="1050" dirty="0">
                <a:solidFill>
                  <a:srgbClr val="4E5170"/>
                </a:solidFill>
                <a:latin typeface="Inter" pitchFamily="34" charset="0"/>
                <a:ea typeface="Inter" pitchFamily="34" charset="-122"/>
                <a:cs typeface="Inter" pitchFamily="34" charset="-120"/>
              </a:rPr>
              <a:t>Surveille l’état du système, intervient, et laisse une trace nominative de ce qu’il a fait.</a:t>
            </a:r>
            <a:endParaRPr lang="en-US" sz="1050" dirty="0"/>
          </a:p>
        </p:txBody>
      </p:sp>
      <p:sp>
        <p:nvSpPr>
          <p:cNvPr id="17" name="Shape 15"/>
          <p:cNvSpPr/>
          <p:nvPr/>
        </p:nvSpPr>
        <p:spPr>
          <a:xfrm>
            <a:off x="685800" y="3785616"/>
            <a:ext cx="10817352" cy="1371600"/>
          </a:xfrm>
          <a:prstGeom prst="roundRect">
            <a:avLst>
              <a:gd name="adj" fmla="val 6000"/>
            </a:avLst>
          </a:prstGeom>
          <a:solidFill>
            <a:srgbClr val="080C1A"/>
          </a:solidFill>
          <a:ln w="12700">
            <a:solidFill>
              <a:srgbClr val="E7E5F0"/>
            </a:solidFill>
            <a:prstDash val="solid"/>
          </a:ln>
          <a:effectLst>
            <a:outerShdw sx="100000" sy="100000" kx="0" ky="0" algn="bl" rotWithShape="0" blurRad="177800" dist="25400" dir="5400000">
              <a:srgbClr val="080C1A">
                <a:alpha val="7000"/>
              </a:srgbClr>
            </a:outerShdw>
          </a:effectLst>
        </p:spPr>
      </p:sp>
      <p:sp>
        <p:nvSpPr>
          <p:cNvPr id="18" name="Text 16"/>
          <p:cNvSpPr/>
          <p:nvPr/>
        </p:nvSpPr>
        <p:spPr>
          <a:xfrm>
            <a:off x="996696" y="3968496"/>
            <a:ext cx="10195560" cy="310896"/>
          </a:xfrm>
          <a:prstGeom prst="rect">
            <a:avLst/>
          </a:prstGeom>
          <a:noFill/>
          <a:ln/>
        </p:spPr>
        <p:txBody>
          <a:bodyPr wrap="square" lIns="0" tIns="0" rIns="0" bIns="0" rtlCol="0" anchor="t"/>
          <a:lstStyle/>
          <a:p>
            <a:pPr indent="0" marL="0">
              <a:buNone/>
            </a:pPr>
            <a:r>
              <a:rPr lang="en-US" sz="1600" b="1" dirty="0">
                <a:solidFill>
                  <a:srgbClr val="FFFFFF"/>
                </a:solidFill>
                <a:latin typeface="Space Grotesk" pitchFamily="34" charset="0"/>
                <a:ea typeface="Space Grotesk" pitchFamily="34" charset="-122"/>
                <a:cs typeface="Space Grotesk" pitchFamily="34" charset="-120"/>
              </a:rPr>
              <a:t>Pourquoi le cloisonnement compte, en établissement de santé</a:t>
            </a:r>
            <a:endParaRPr lang="en-US" sz="1600" dirty="0"/>
          </a:p>
        </p:txBody>
      </p:sp>
      <p:sp>
        <p:nvSpPr>
          <p:cNvPr id="19" name="Text 17"/>
          <p:cNvSpPr/>
          <p:nvPr/>
        </p:nvSpPr>
        <p:spPr>
          <a:xfrm>
            <a:off x="996696" y="4334256"/>
            <a:ext cx="10195560" cy="658368"/>
          </a:xfrm>
          <a:prstGeom prst="rect">
            <a:avLst/>
          </a:prstGeom>
          <a:noFill/>
          <a:ln/>
        </p:spPr>
        <p:txBody>
          <a:bodyPr wrap="square" lIns="0" tIns="0" rIns="0" bIns="0" rtlCol="0" anchor="t"/>
          <a:lstStyle/>
          <a:p>
            <a:pPr indent="0" marL="0">
              <a:lnSpc>
                <a:spcPts val="1600"/>
              </a:lnSpc>
              <a:buNone/>
            </a:pPr>
            <a:r>
              <a:rPr lang="en-US" sz="1150" dirty="0">
                <a:solidFill>
                  <a:srgbClr val="D8DEF2"/>
                </a:solidFill>
                <a:latin typeface="Inter" pitchFamily="34" charset="0"/>
                <a:ea typeface="Inter" pitchFamily="34" charset="-122"/>
                <a:cs typeface="Inter" pitchFamily="34" charset="-120"/>
              </a:rPr>
              <a:t>Un relevé d’appels dit qui a appelé un résident, et quand. C’est une donnée personnelle, et parfois sensible. Le cloisonnement par métier n’est pas un confort d’usage : c’est ce qui rend l’outil acceptable pour votre délégué à la protection des données.</a:t>
            </a:r>
            <a:endParaRPr lang="en-US" sz="1150" dirty="0"/>
          </a:p>
        </p:txBody>
      </p:sp>
      <p:sp>
        <p:nvSpPr>
          <p:cNvPr id="20" name="Shape 18"/>
          <p:cNvSpPr/>
          <p:nvPr/>
        </p:nvSpPr>
        <p:spPr>
          <a:xfrm>
            <a:off x="685800" y="5340096"/>
            <a:ext cx="10817352" cy="548640"/>
          </a:xfrm>
          <a:prstGeom prst="roundRect">
            <a:avLst>
              <a:gd name="adj" fmla="val 13333"/>
            </a:avLst>
          </a:prstGeom>
          <a:solidFill>
            <a:srgbClr val="EEECF7"/>
          </a:solidFill>
          <a:ln w="12700">
            <a:solidFill>
              <a:srgbClr val="E7E5F0"/>
            </a:solidFill>
            <a:prstDash val="solid"/>
          </a:ln>
        </p:spPr>
      </p:sp>
      <p:sp>
        <p:nvSpPr>
          <p:cNvPr id="21" name="Text 19"/>
          <p:cNvSpPr/>
          <p:nvPr/>
        </p:nvSpPr>
        <p:spPr>
          <a:xfrm>
            <a:off x="886968" y="5340096"/>
            <a:ext cx="365760" cy="548640"/>
          </a:xfrm>
          <a:prstGeom prst="rect">
            <a:avLst/>
          </a:prstGeom>
          <a:noFill/>
          <a:ln/>
        </p:spPr>
        <p:txBody>
          <a:bodyPr wrap="square" lIns="0" tIns="0" rIns="0" bIns="0" rtlCol="0" anchor="ctr"/>
          <a:lstStyle/>
          <a:p>
            <a:pPr indent="0" marL="0">
              <a:buNone/>
            </a:pPr>
            <a:r>
              <a:rPr lang="en-US" sz="1600" b="1" dirty="0">
                <a:solidFill>
                  <a:srgbClr val="6B21C9"/>
                </a:solidFill>
                <a:latin typeface="Space Grotesk" pitchFamily="34" charset="0"/>
                <a:ea typeface="Space Grotesk" pitchFamily="34" charset="-122"/>
                <a:cs typeface="Space Grotesk" pitchFamily="34" charset="-120"/>
              </a:rPr>
              <a:t>→</a:t>
            </a:r>
            <a:endParaRPr lang="en-US" sz="1600" dirty="0"/>
          </a:p>
        </p:txBody>
      </p:sp>
      <p:sp>
        <p:nvSpPr>
          <p:cNvPr id="22" name="Text 20"/>
          <p:cNvSpPr/>
          <p:nvPr/>
        </p:nvSpPr>
        <p:spPr>
          <a:xfrm>
            <a:off x="1289304" y="5385816"/>
            <a:ext cx="9948672" cy="457200"/>
          </a:xfrm>
          <a:prstGeom prst="rect">
            <a:avLst/>
          </a:prstGeom>
          <a:noFill/>
          <a:ln/>
        </p:spPr>
        <p:txBody>
          <a:bodyPr wrap="square" lIns="0" tIns="0" rIns="0" bIns="0" rtlCol="0" anchor="ctr"/>
          <a:lstStyle/>
          <a:p>
            <a:pPr indent="0" marL="0">
              <a:lnSpc>
                <a:spcPts val="1600"/>
              </a:lnSpc>
              <a:buNone/>
            </a:pPr>
            <a:r>
              <a:rPr lang="en-US" sz="1200" dirty="0">
                <a:solidFill>
                  <a:srgbClr val="14152B"/>
                </a:solidFill>
                <a:latin typeface="Inter" pitchFamily="34" charset="0"/>
                <a:ea typeface="Inter" pitchFamily="34" charset="-122"/>
                <a:cs typeface="Inter" pitchFamily="34" charset="-120"/>
              </a:rPr>
              <a:t>Accès en lecture seule paramétrable pour un contrôleur, registre des traitements article 30, journal de connexions, 2FA en option.</a:t>
            </a:r>
            <a:endParaRPr lang="en-US" sz="1200" dirty="0"/>
          </a:p>
        </p:txBody>
      </p:sp>
      <p:sp>
        <p:nvSpPr>
          <p:cNvPr id="23" name="Text 21"/>
          <p:cNvSpPr/>
          <p:nvPr/>
        </p:nvSpPr>
        <p:spPr>
          <a:xfrm>
            <a:off x="685800" y="6382512"/>
            <a:ext cx="7772400" cy="274320"/>
          </a:xfrm>
          <a:prstGeom prst="rect">
            <a:avLst/>
          </a:prstGeom>
          <a:noFill/>
          <a:ln/>
        </p:spPr>
        <p:txBody>
          <a:bodyPr wrap="square" lIns="0" tIns="0" rIns="0" bIns="0" rtlCol="0" anchor="ctr"/>
          <a:lstStyle/>
          <a:p>
            <a:pPr indent="0" marL="0">
              <a:buNone/>
            </a:pPr>
            <a:r>
              <a:rPr lang="en-US" sz="900" dirty="0">
                <a:solidFill>
                  <a:srgbClr val="726F8C"/>
                </a:solidFill>
                <a:latin typeface="Inter" pitchFamily="34" charset="0"/>
                <a:ea typeface="Inter" pitchFamily="34" charset="-122"/>
                <a:cs typeface="Inter" pitchFamily="34" charset="-120"/>
              </a:rPr>
              <a:t>Comtrafic X Hospitality · santé, EHPAD, hôtellerie</a:t>
            </a:r>
            <a:endParaRPr lang="en-US" sz="900" dirty="0"/>
          </a:p>
        </p:txBody>
      </p:sp>
      <p:sp>
        <p:nvSpPr>
          <p:cNvPr id="24" name="Text 22"/>
          <p:cNvSpPr/>
          <p:nvPr/>
        </p:nvSpPr>
        <p:spPr>
          <a:xfrm>
            <a:off x="10405872" y="6382512"/>
            <a:ext cx="1097280" cy="274320"/>
          </a:xfrm>
          <a:prstGeom prst="rect">
            <a:avLst/>
          </a:prstGeom>
          <a:noFill/>
          <a:ln/>
        </p:spPr>
        <p:txBody>
          <a:bodyPr wrap="square" lIns="0" tIns="0" rIns="0" bIns="0" rtlCol="0" anchor="ctr"/>
          <a:lstStyle/>
          <a:p>
            <a:pPr algn="r" indent="0" marL="0">
              <a:buNone/>
            </a:pPr>
            <a:r>
              <a:rPr lang="en-US" sz="900" dirty="0">
                <a:solidFill>
                  <a:srgbClr val="726F8C"/>
                </a:solidFill>
                <a:latin typeface="Inter" pitchFamily="34" charset="0"/>
                <a:ea typeface="Inter" pitchFamily="34" charset="-122"/>
                <a:cs typeface="Inter" pitchFamily="34" charset="-120"/>
              </a:rPr>
              <a:t>6 / 12</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80C1A"/>
        </a:solidFill>
      </p:bgPr>
    </p:bg>
    <p:spTree>
      <p:nvGrpSpPr>
        <p:cNvPr id="1" name=""/>
        <p:cNvGrpSpPr/>
        <p:nvPr/>
      </p:nvGrpSpPr>
      <p:grpSpPr>
        <a:xfrm>
          <a:off x="0" y="0"/>
          <a:ext cx="0" cy="0"/>
          <a:chOff x="0" y="0"/>
          <a:chExt cx="0" cy="0"/>
        </a:xfrm>
      </p:grpSpPr>
      <p:sp>
        <p:nvSpPr>
          <p:cNvPr id="2" name="Text 0"/>
          <p:cNvSpPr/>
          <p:nvPr/>
        </p:nvSpPr>
        <p:spPr>
          <a:xfrm>
            <a:off x="685800" y="457200"/>
            <a:ext cx="10817352" cy="237744"/>
          </a:xfrm>
          <a:prstGeom prst="rect">
            <a:avLst/>
          </a:prstGeom>
          <a:noFill/>
          <a:ln/>
        </p:spPr>
        <p:txBody>
          <a:bodyPr wrap="square" lIns="0" tIns="0" rIns="0" bIns="0" rtlCol="0" anchor="ctr"/>
          <a:lstStyle/>
          <a:p>
            <a:pPr indent="0" marL="0">
              <a:buNone/>
            </a:pPr>
            <a:r>
              <a:rPr lang="en-US" sz="1050" b="1" spc="160" kern="0" dirty="0">
                <a:solidFill>
                  <a:srgbClr val="25E4F2"/>
                </a:solidFill>
                <a:latin typeface="Inter" pitchFamily="34" charset="0"/>
                <a:ea typeface="Inter" pitchFamily="34" charset="-122"/>
                <a:cs typeface="Inter" pitchFamily="34" charset="-120"/>
              </a:rPr>
              <a:t>FRANCHISE</a:t>
            </a:r>
            <a:endParaRPr lang="en-US" sz="1050" dirty="0"/>
          </a:p>
        </p:txBody>
      </p:sp>
      <p:sp>
        <p:nvSpPr>
          <p:cNvPr id="3" name="Text 1"/>
          <p:cNvSpPr/>
          <p:nvPr/>
        </p:nvSpPr>
        <p:spPr>
          <a:xfrm>
            <a:off x="685800" y="749808"/>
            <a:ext cx="10817352" cy="658368"/>
          </a:xfrm>
          <a:prstGeom prst="rect">
            <a:avLst/>
          </a:prstGeom>
          <a:noFill/>
          <a:ln/>
        </p:spPr>
        <p:txBody>
          <a:bodyPr wrap="square" lIns="0" tIns="0" rIns="0" bIns="0" rtlCol="0" anchor="t"/>
          <a:lstStyle/>
          <a:p>
            <a:pPr indent="0" marL="0">
              <a:lnSpc>
                <a:spcPts val="3400"/>
              </a:lnSpc>
              <a:buNone/>
            </a:pPr>
            <a:r>
              <a:rPr lang="en-US" sz="3000" b="1" dirty="0">
                <a:solidFill>
                  <a:srgbClr val="FFFFFF"/>
                </a:solidFill>
                <a:latin typeface="Space Grotesk" pitchFamily="34" charset="0"/>
                <a:ea typeface="Space Grotesk" pitchFamily="34" charset="-122"/>
                <a:cs typeface="Space Grotesk" pitchFamily="34" charset="-120"/>
              </a:rPr>
              <a:t>Ce que nous ne promettons jamais</a:t>
            </a:r>
            <a:endParaRPr lang="en-US" sz="3000" dirty="0"/>
          </a:p>
        </p:txBody>
      </p:sp>
      <p:sp>
        <p:nvSpPr>
          <p:cNvPr id="4" name="Text 2"/>
          <p:cNvSpPr/>
          <p:nvPr/>
        </p:nvSpPr>
        <p:spPr>
          <a:xfrm>
            <a:off x="685800" y="1444752"/>
            <a:ext cx="9720072" cy="402336"/>
          </a:xfrm>
          <a:prstGeom prst="rect">
            <a:avLst/>
          </a:prstGeom>
          <a:noFill/>
          <a:ln/>
        </p:spPr>
        <p:txBody>
          <a:bodyPr wrap="square" lIns="0" tIns="0" rIns="0" bIns="0" rtlCol="0" anchor="t"/>
          <a:lstStyle/>
          <a:p>
            <a:pPr indent="0" marL="0">
              <a:lnSpc>
                <a:spcPts val="1800"/>
              </a:lnSpc>
              <a:buNone/>
            </a:pPr>
            <a:r>
              <a:rPr lang="en-US" sz="1300" dirty="0">
                <a:solidFill>
                  <a:srgbClr val="D8DEF2"/>
                </a:solidFill>
                <a:latin typeface="Inter" pitchFamily="34" charset="0"/>
                <a:ea typeface="Inter" pitchFamily="34" charset="-122"/>
                <a:cs typeface="Inter" pitchFamily="34" charset="-120"/>
              </a:rPr>
              <a:t>Cette page vous évite la mauvaise surprise du premier check-in. C’est celle qui rend crédibles toutes les autres.</a:t>
            </a:r>
            <a:endParaRPr lang="en-US" sz="1300" dirty="0"/>
          </a:p>
        </p:txBody>
      </p:sp>
      <p:sp>
        <p:nvSpPr>
          <p:cNvPr id="5" name="Shape 3"/>
          <p:cNvSpPr/>
          <p:nvPr/>
        </p:nvSpPr>
        <p:spPr>
          <a:xfrm>
            <a:off x="685800" y="2212848"/>
            <a:ext cx="5271516" cy="1426464"/>
          </a:xfrm>
          <a:prstGeom prst="roundRect">
            <a:avLst>
              <a:gd name="adj" fmla="val 5769"/>
            </a:avLst>
          </a:prstGeom>
          <a:solidFill>
            <a:srgbClr val="121834"/>
          </a:solidFill>
          <a:ln w="12700">
            <a:solidFill>
              <a:srgbClr val="1D2549"/>
            </a:solidFill>
            <a:prstDash val="solid"/>
          </a:ln>
        </p:spPr>
      </p:sp>
      <p:sp>
        <p:nvSpPr>
          <p:cNvPr id="6" name="Text 4"/>
          <p:cNvSpPr/>
          <p:nvPr/>
        </p:nvSpPr>
        <p:spPr>
          <a:xfrm>
            <a:off x="905256" y="2377440"/>
            <a:ext cx="274320" cy="274320"/>
          </a:xfrm>
          <a:prstGeom prst="rect">
            <a:avLst/>
          </a:prstGeom>
          <a:noFill/>
          <a:ln/>
        </p:spPr>
        <p:txBody>
          <a:bodyPr wrap="square" lIns="0" tIns="0" rIns="0" bIns="0" rtlCol="0" anchor="ctr"/>
          <a:lstStyle/>
          <a:p>
            <a:pPr indent="0" marL="0">
              <a:buNone/>
            </a:pPr>
            <a:r>
              <a:rPr lang="en-US" sz="1300" b="1" dirty="0">
                <a:solidFill>
                  <a:srgbClr val="25E4F2"/>
                </a:solidFill>
                <a:latin typeface="Inter" pitchFamily="34" charset="0"/>
                <a:ea typeface="Inter" pitchFamily="34" charset="-122"/>
                <a:cs typeface="Inter" pitchFamily="34" charset="-120"/>
              </a:rPr>
              <a:t>✕</a:t>
            </a:r>
            <a:endParaRPr lang="en-US" sz="1300" dirty="0"/>
          </a:p>
        </p:txBody>
      </p:sp>
      <p:sp>
        <p:nvSpPr>
          <p:cNvPr id="7" name="Text 5"/>
          <p:cNvSpPr/>
          <p:nvPr/>
        </p:nvSpPr>
        <p:spPr>
          <a:xfrm>
            <a:off x="1234440" y="2359152"/>
            <a:ext cx="4485132" cy="310896"/>
          </a:xfrm>
          <a:prstGeom prst="rect">
            <a:avLst/>
          </a:prstGeom>
          <a:noFill/>
          <a:ln/>
        </p:spPr>
        <p:txBody>
          <a:bodyPr wrap="square" lIns="0" tIns="0" rIns="0" bIns="0" rtlCol="0" anchor="t"/>
          <a:lstStyle/>
          <a:p>
            <a:pPr indent="0" marL="0">
              <a:buNone/>
            </a:pPr>
            <a:r>
              <a:rPr lang="en-US" sz="1400" b="1" dirty="0">
                <a:solidFill>
                  <a:srgbClr val="FFFFFF"/>
                </a:solidFill>
                <a:latin typeface="Space Grotesk" pitchFamily="34" charset="0"/>
                <a:ea typeface="Space Grotesk" pitchFamily="34" charset="-122"/>
                <a:cs typeface="Space Grotesk" pitchFamily="34" charset="-120"/>
              </a:rPr>
              <a:t>Toutes les fonctions de chambre, sur tout matériel</a:t>
            </a:r>
            <a:endParaRPr lang="en-US" sz="1400" dirty="0"/>
          </a:p>
        </p:txBody>
      </p:sp>
      <p:sp>
        <p:nvSpPr>
          <p:cNvPr id="8" name="Text 6"/>
          <p:cNvSpPr/>
          <p:nvPr/>
        </p:nvSpPr>
        <p:spPr>
          <a:xfrm>
            <a:off x="1234440" y="2706624"/>
            <a:ext cx="4485132" cy="859536"/>
          </a:xfrm>
          <a:prstGeom prst="rect">
            <a:avLst/>
          </a:prstGeom>
          <a:noFill/>
          <a:ln/>
        </p:spPr>
        <p:txBody>
          <a:bodyPr wrap="square" lIns="0" tIns="0" rIns="0" bIns="0" rtlCol="0" anchor="t"/>
          <a:lstStyle/>
          <a:p>
            <a:pPr indent="0" marL="0">
              <a:lnSpc>
                <a:spcPts val="1400"/>
              </a:lnSpc>
              <a:buNone/>
            </a:pPr>
            <a:r>
              <a:rPr lang="en-US" sz="1050" dirty="0">
                <a:solidFill>
                  <a:srgbClr val="93A6C6"/>
                </a:solidFill>
                <a:latin typeface="Inter" pitchFamily="34" charset="0"/>
                <a:ea typeface="Inter" pitchFamily="34" charset="-122"/>
                <a:cs typeface="Inter" pitchFamily="34" charset="-120"/>
              </a:rPr>
              <a:t>Réveil, ménage, minibar, blocage de ligne : ces fonctions dépendent du modèle et de la version de votre autocommutateur. Ce n’est pas une question de développement — c’est ce que le matériel expose ou non. Nous qualifions votre parc par écrit, et la liste comporte des non.</a:t>
            </a:r>
            <a:endParaRPr lang="en-US" sz="1050" dirty="0"/>
          </a:p>
        </p:txBody>
      </p:sp>
      <p:sp>
        <p:nvSpPr>
          <p:cNvPr id="9" name="Shape 7"/>
          <p:cNvSpPr/>
          <p:nvPr/>
        </p:nvSpPr>
        <p:spPr>
          <a:xfrm>
            <a:off x="6231636" y="2212848"/>
            <a:ext cx="5271516" cy="1426464"/>
          </a:xfrm>
          <a:prstGeom prst="roundRect">
            <a:avLst>
              <a:gd name="adj" fmla="val 5769"/>
            </a:avLst>
          </a:prstGeom>
          <a:solidFill>
            <a:srgbClr val="121834"/>
          </a:solidFill>
          <a:ln w="12700">
            <a:solidFill>
              <a:srgbClr val="1D2549"/>
            </a:solidFill>
            <a:prstDash val="solid"/>
          </a:ln>
        </p:spPr>
      </p:sp>
      <p:sp>
        <p:nvSpPr>
          <p:cNvPr id="10" name="Text 8"/>
          <p:cNvSpPr/>
          <p:nvPr/>
        </p:nvSpPr>
        <p:spPr>
          <a:xfrm>
            <a:off x="6451092" y="2377440"/>
            <a:ext cx="274320" cy="274320"/>
          </a:xfrm>
          <a:prstGeom prst="rect">
            <a:avLst/>
          </a:prstGeom>
          <a:noFill/>
          <a:ln/>
        </p:spPr>
        <p:txBody>
          <a:bodyPr wrap="square" lIns="0" tIns="0" rIns="0" bIns="0" rtlCol="0" anchor="ctr"/>
          <a:lstStyle/>
          <a:p>
            <a:pPr indent="0" marL="0">
              <a:buNone/>
            </a:pPr>
            <a:r>
              <a:rPr lang="en-US" sz="1300" b="1" dirty="0">
                <a:solidFill>
                  <a:srgbClr val="25E4F2"/>
                </a:solidFill>
                <a:latin typeface="Inter" pitchFamily="34" charset="0"/>
                <a:ea typeface="Inter" pitchFamily="34" charset="-122"/>
                <a:cs typeface="Inter" pitchFamily="34" charset="-120"/>
              </a:rPr>
              <a:t>✕</a:t>
            </a:r>
            <a:endParaRPr lang="en-US" sz="1300" dirty="0"/>
          </a:p>
        </p:txBody>
      </p:sp>
      <p:sp>
        <p:nvSpPr>
          <p:cNvPr id="11" name="Text 9"/>
          <p:cNvSpPr/>
          <p:nvPr/>
        </p:nvSpPr>
        <p:spPr>
          <a:xfrm>
            <a:off x="6780276" y="2359152"/>
            <a:ext cx="4485132" cy="310896"/>
          </a:xfrm>
          <a:prstGeom prst="rect">
            <a:avLst/>
          </a:prstGeom>
          <a:noFill/>
          <a:ln/>
        </p:spPr>
        <p:txBody>
          <a:bodyPr wrap="square" lIns="0" tIns="0" rIns="0" bIns="0" rtlCol="0" anchor="t"/>
          <a:lstStyle/>
          <a:p>
            <a:pPr indent="0" marL="0">
              <a:buNone/>
            </a:pPr>
            <a:r>
              <a:rPr lang="en-US" sz="1400" b="1" dirty="0">
                <a:solidFill>
                  <a:srgbClr val="FFFFFF"/>
                </a:solidFill>
                <a:latin typeface="Space Grotesk" pitchFamily="34" charset="0"/>
                <a:ea typeface="Space Grotesk" pitchFamily="34" charset="-122"/>
                <a:cs typeface="Space Grotesk" pitchFamily="34" charset="-120"/>
              </a:rPr>
              <a:t>Tous les logiciels de séjour du marché</a:t>
            </a:r>
            <a:endParaRPr lang="en-US" sz="1400" dirty="0"/>
          </a:p>
        </p:txBody>
      </p:sp>
      <p:sp>
        <p:nvSpPr>
          <p:cNvPr id="12" name="Text 10"/>
          <p:cNvSpPr/>
          <p:nvPr/>
        </p:nvSpPr>
        <p:spPr>
          <a:xfrm>
            <a:off x="6780276" y="2706624"/>
            <a:ext cx="4485132" cy="859536"/>
          </a:xfrm>
          <a:prstGeom prst="rect">
            <a:avLst/>
          </a:prstGeom>
          <a:noFill/>
          <a:ln/>
        </p:spPr>
        <p:txBody>
          <a:bodyPr wrap="square" lIns="0" tIns="0" rIns="0" bIns="0" rtlCol="0" anchor="t"/>
          <a:lstStyle/>
          <a:p>
            <a:pPr indent="0" marL="0">
              <a:lnSpc>
                <a:spcPts val="1400"/>
              </a:lnSpc>
              <a:buNone/>
            </a:pPr>
            <a:r>
              <a:rPr lang="en-US" sz="1050" dirty="0">
                <a:solidFill>
                  <a:srgbClr val="93A6C6"/>
                </a:solidFill>
                <a:latin typeface="Inter" pitchFamily="34" charset="0"/>
                <a:ea typeface="Inter" pitchFamily="34" charset="-122"/>
                <a:cs typeface="Inter" pitchFamily="34" charset="-120"/>
              </a:rPr>
              <a:t>Chaque éditeur a son protocole. Ceux que nous raccordons sont nommés. Pour les autres, c’est une étude — et parfois la réponse est non.</a:t>
            </a:r>
            <a:endParaRPr lang="en-US" sz="1050" dirty="0"/>
          </a:p>
        </p:txBody>
      </p:sp>
      <p:sp>
        <p:nvSpPr>
          <p:cNvPr id="13" name="Shape 11"/>
          <p:cNvSpPr/>
          <p:nvPr/>
        </p:nvSpPr>
        <p:spPr>
          <a:xfrm>
            <a:off x="685800" y="3785616"/>
            <a:ext cx="5271516" cy="1426464"/>
          </a:xfrm>
          <a:prstGeom prst="roundRect">
            <a:avLst>
              <a:gd name="adj" fmla="val 5769"/>
            </a:avLst>
          </a:prstGeom>
          <a:solidFill>
            <a:srgbClr val="121834"/>
          </a:solidFill>
          <a:ln w="12700">
            <a:solidFill>
              <a:srgbClr val="1D2549"/>
            </a:solidFill>
            <a:prstDash val="solid"/>
          </a:ln>
        </p:spPr>
      </p:sp>
      <p:sp>
        <p:nvSpPr>
          <p:cNvPr id="14" name="Text 12"/>
          <p:cNvSpPr/>
          <p:nvPr/>
        </p:nvSpPr>
        <p:spPr>
          <a:xfrm>
            <a:off x="905256" y="3950208"/>
            <a:ext cx="274320" cy="274320"/>
          </a:xfrm>
          <a:prstGeom prst="rect">
            <a:avLst/>
          </a:prstGeom>
          <a:noFill/>
          <a:ln/>
        </p:spPr>
        <p:txBody>
          <a:bodyPr wrap="square" lIns="0" tIns="0" rIns="0" bIns="0" rtlCol="0" anchor="ctr"/>
          <a:lstStyle/>
          <a:p>
            <a:pPr indent="0" marL="0">
              <a:buNone/>
            </a:pPr>
            <a:r>
              <a:rPr lang="en-US" sz="1300" b="1" dirty="0">
                <a:solidFill>
                  <a:srgbClr val="25E4F2"/>
                </a:solidFill>
                <a:latin typeface="Inter" pitchFamily="34" charset="0"/>
                <a:ea typeface="Inter" pitchFamily="34" charset="-122"/>
                <a:cs typeface="Inter" pitchFamily="34" charset="-120"/>
              </a:rPr>
              <a:t>✕</a:t>
            </a:r>
            <a:endParaRPr lang="en-US" sz="1300" dirty="0"/>
          </a:p>
        </p:txBody>
      </p:sp>
      <p:sp>
        <p:nvSpPr>
          <p:cNvPr id="15" name="Text 13"/>
          <p:cNvSpPr/>
          <p:nvPr/>
        </p:nvSpPr>
        <p:spPr>
          <a:xfrm>
            <a:off x="1234440" y="3931920"/>
            <a:ext cx="4485132" cy="310896"/>
          </a:xfrm>
          <a:prstGeom prst="rect">
            <a:avLst/>
          </a:prstGeom>
          <a:noFill/>
          <a:ln/>
        </p:spPr>
        <p:txBody>
          <a:bodyPr wrap="square" lIns="0" tIns="0" rIns="0" bIns="0" rtlCol="0" anchor="t"/>
          <a:lstStyle/>
          <a:p>
            <a:pPr indent="0" marL="0">
              <a:buNone/>
            </a:pPr>
            <a:r>
              <a:rPr lang="en-US" sz="1400" b="1" dirty="0">
                <a:solidFill>
                  <a:srgbClr val="FFFFFF"/>
                </a:solidFill>
                <a:latin typeface="Space Grotesk" pitchFamily="34" charset="0"/>
                <a:ea typeface="Space Grotesk" pitchFamily="34" charset="-122"/>
                <a:cs typeface="Space Grotesk" pitchFamily="34" charset="-120"/>
              </a:rPr>
              <a:t>Une certification HDS ou SecNumCloud</a:t>
            </a:r>
            <a:endParaRPr lang="en-US" sz="1400" dirty="0"/>
          </a:p>
        </p:txBody>
      </p:sp>
      <p:sp>
        <p:nvSpPr>
          <p:cNvPr id="16" name="Text 14"/>
          <p:cNvSpPr/>
          <p:nvPr/>
        </p:nvSpPr>
        <p:spPr>
          <a:xfrm>
            <a:off x="1234440" y="4279392"/>
            <a:ext cx="4485132" cy="859536"/>
          </a:xfrm>
          <a:prstGeom prst="rect">
            <a:avLst/>
          </a:prstGeom>
          <a:noFill/>
          <a:ln/>
        </p:spPr>
        <p:txBody>
          <a:bodyPr wrap="square" lIns="0" tIns="0" rIns="0" bIns="0" rtlCol="0" anchor="t"/>
          <a:lstStyle/>
          <a:p>
            <a:pPr indent="0" marL="0">
              <a:lnSpc>
                <a:spcPts val="1400"/>
              </a:lnSpc>
              <a:buNone/>
            </a:pPr>
            <a:r>
              <a:rPr lang="en-US" sz="1050" dirty="0">
                <a:solidFill>
                  <a:srgbClr val="93A6C6"/>
                </a:solidFill>
                <a:latin typeface="Inter" pitchFamily="34" charset="0"/>
                <a:ea typeface="Inter" pitchFamily="34" charset="-122"/>
                <a:cs typeface="Inter" pitchFamily="34" charset="-120"/>
              </a:rPr>
              <a:t>Ces référentiels qualifient un hébergeur, pas un éditeur. La formulation juste : la solution s’installe dans votre périmètre déjà conforme et n’y ajoute aucune dépendance étrangère.</a:t>
            </a:r>
            <a:endParaRPr lang="en-US" sz="1050" dirty="0"/>
          </a:p>
        </p:txBody>
      </p:sp>
      <p:sp>
        <p:nvSpPr>
          <p:cNvPr id="17" name="Shape 15"/>
          <p:cNvSpPr/>
          <p:nvPr/>
        </p:nvSpPr>
        <p:spPr>
          <a:xfrm>
            <a:off x="6231636" y="3785616"/>
            <a:ext cx="5271516" cy="1426464"/>
          </a:xfrm>
          <a:prstGeom prst="roundRect">
            <a:avLst>
              <a:gd name="adj" fmla="val 5769"/>
            </a:avLst>
          </a:prstGeom>
          <a:solidFill>
            <a:srgbClr val="121834"/>
          </a:solidFill>
          <a:ln w="12700">
            <a:solidFill>
              <a:srgbClr val="1D2549"/>
            </a:solidFill>
            <a:prstDash val="solid"/>
          </a:ln>
        </p:spPr>
      </p:sp>
      <p:sp>
        <p:nvSpPr>
          <p:cNvPr id="18" name="Text 16"/>
          <p:cNvSpPr/>
          <p:nvPr/>
        </p:nvSpPr>
        <p:spPr>
          <a:xfrm>
            <a:off x="6451092" y="3950208"/>
            <a:ext cx="274320" cy="274320"/>
          </a:xfrm>
          <a:prstGeom prst="rect">
            <a:avLst/>
          </a:prstGeom>
          <a:noFill/>
          <a:ln/>
        </p:spPr>
        <p:txBody>
          <a:bodyPr wrap="square" lIns="0" tIns="0" rIns="0" bIns="0" rtlCol="0" anchor="ctr"/>
          <a:lstStyle/>
          <a:p>
            <a:pPr indent="0" marL="0">
              <a:buNone/>
            </a:pPr>
            <a:r>
              <a:rPr lang="en-US" sz="1300" b="1" dirty="0">
                <a:solidFill>
                  <a:srgbClr val="25E4F2"/>
                </a:solidFill>
                <a:latin typeface="Inter" pitchFamily="34" charset="0"/>
                <a:ea typeface="Inter" pitchFamily="34" charset="-122"/>
                <a:cs typeface="Inter" pitchFamily="34" charset="-120"/>
              </a:rPr>
              <a:t>✕</a:t>
            </a:r>
            <a:endParaRPr lang="en-US" sz="1300" dirty="0"/>
          </a:p>
        </p:txBody>
      </p:sp>
      <p:sp>
        <p:nvSpPr>
          <p:cNvPr id="19" name="Text 17"/>
          <p:cNvSpPr/>
          <p:nvPr/>
        </p:nvSpPr>
        <p:spPr>
          <a:xfrm>
            <a:off x="6780276" y="3931920"/>
            <a:ext cx="4485132" cy="310896"/>
          </a:xfrm>
          <a:prstGeom prst="rect">
            <a:avLst/>
          </a:prstGeom>
          <a:noFill/>
          <a:ln/>
        </p:spPr>
        <p:txBody>
          <a:bodyPr wrap="square" lIns="0" tIns="0" rIns="0" bIns="0" rtlCol="0" anchor="t"/>
          <a:lstStyle/>
          <a:p>
            <a:pPr indent="0" marL="0">
              <a:buNone/>
            </a:pPr>
            <a:r>
              <a:rPr lang="en-US" sz="1400" b="1" dirty="0">
                <a:solidFill>
                  <a:srgbClr val="FFFFFF"/>
                </a:solidFill>
                <a:latin typeface="Space Grotesk" pitchFamily="34" charset="0"/>
                <a:ea typeface="Space Grotesk" pitchFamily="34" charset="-122"/>
                <a:cs typeface="Space Grotesk" pitchFamily="34" charset="-120"/>
              </a:rPr>
              <a:t>Un chiffrage d’économie avant analyse</a:t>
            </a:r>
            <a:endParaRPr lang="en-US" sz="1400" dirty="0"/>
          </a:p>
        </p:txBody>
      </p:sp>
      <p:sp>
        <p:nvSpPr>
          <p:cNvPr id="20" name="Text 18"/>
          <p:cNvSpPr/>
          <p:nvPr/>
        </p:nvSpPr>
        <p:spPr>
          <a:xfrm>
            <a:off x="6780276" y="4279392"/>
            <a:ext cx="4485132" cy="859536"/>
          </a:xfrm>
          <a:prstGeom prst="rect">
            <a:avLst/>
          </a:prstGeom>
          <a:noFill/>
          <a:ln/>
        </p:spPr>
        <p:txBody>
          <a:bodyPr wrap="square" lIns="0" tIns="0" rIns="0" bIns="0" rtlCol="0" anchor="t"/>
          <a:lstStyle/>
          <a:p>
            <a:pPr indent="0" marL="0">
              <a:lnSpc>
                <a:spcPts val="1400"/>
              </a:lnSpc>
              <a:buNone/>
            </a:pPr>
            <a:r>
              <a:rPr lang="en-US" sz="1050" dirty="0">
                <a:solidFill>
                  <a:srgbClr val="93A6C6"/>
                </a:solidFill>
                <a:latin typeface="Inter" pitchFamily="34" charset="0"/>
                <a:ea typeface="Inter" pitchFamily="34" charset="-122"/>
                <a:cs typeface="Inter" pitchFamily="34" charset="-120"/>
              </a:rPr>
              <a:t>Le gain dépend de votre organisation et de votre contrat. Nous le mesurons sur vos données, nous ne l’annonçons pas.</a:t>
            </a:r>
            <a:endParaRPr lang="en-US" sz="1050" dirty="0"/>
          </a:p>
        </p:txBody>
      </p:sp>
      <p:sp>
        <p:nvSpPr>
          <p:cNvPr id="21" name="Shape 19"/>
          <p:cNvSpPr/>
          <p:nvPr/>
        </p:nvSpPr>
        <p:spPr>
          <a:xfrm>
            <a:off x="685800" y="5431536"/>
            <a:ext cx="10817352" cy="566928"/>
          </a:xfrm>
          <a:prstGeom prst="roundRect">
            <a:avLst>
              <a:gd name="adj" fmla="val 12903"/>
            </a:avLst>
          </a:prstGeom>
          <a:solidFill>
            <a:srgbClr val="121834"/>
          </a:solidFill>
          <a:ln w="12700">
            <a:solidFill>
              <a:srgbClr val="1D2549"/>
            </a:solidFill>
            <a:prstDash val="solid"/>
          </a:ln>
        </p:spPr>
      </p:sp>
      <p:sp>
        <p:nvSpPr>
          <p:cNvPr id="22" name="Text 20"/>
          <p:cNvSpPr/>
          <p:nvPr/>
        </p:nvSpPr>
        <p:spPr>
          <a:xfrm>
            <a:off x="886968" y="5431536"/>
            <a:ext cx="365760" cy="566928"/>
          </a:xfrm>
          <a:prstGeom prst="rect">
            <a:avLst/>
          </a:prstGeom>
          <a:noFill/>
          <a:ln/>
        </p:spPr>
        <p:txBody>
          <a:bodyPr wrap="square" lIns="0" tIns="0" rIns="0" bIns="0" rtlCol="0" anchor="ctr"/>
          <a:lstStyle/>
          <a:p>
            <a:pPr indent="0" marL="0">
              <a:buNone/>
            </a:pPr>
            <a:r>
              <a:rPr lang="en-US" sz="1600" b="1" dirty="0">
                <a:solidFill>
                  <a:srgbClr val="25E4F2"/>
                </a:solidFill>
                <a:latin typeface="Space Grotesk" pitchFamily="34" charset="0"/>
                <a:ea typeface="Space Grotesk" pitchFamily="34" charset="-122"/>
                <a:cs typeface="Space Grotesk" pitchFamily="34" charset="-120"/>
              </a:rPr>
              <a:t>→</a:t>
            </a:r>
            <a:endParaRPr lang="en-US" sz="1600" dirty="0"/>
          </a:p>
        </p:txBody>
      </p:sp>
      <p:sp>
        <p:nvSpPr>
          <p:cNvPr id="23" name="Text 21"/>
          <p:cNvSpPr/>
          <p:nvPr/>
        </p:nvSpPr>
        <p:spPr>
          <a:xfrm>
            <a:off x="1289304" y="5477256"/>
            <a:ext cx="9948672" cy="475488"/>
          </a:xfrm>
          <a:prstGeom prst="rect">
            <a:avLst/>
          </a:prstGeom>
          <a:noFill/>
          <a:ln/>
        </p:spPr>
        <p:txBody>
          <a:bodyPr wrap="square" lIns="0" tIns="0" rIns="0" bIns="0" rtlCol="0" anchor="ctr"/>
          <a:lstStyle/>
          <a:p>
            <a:pPr indent="0" marL="0">
              <a:lnSpc>
                <a:spcPts val="1600"/>
              </a:lnSpc>
              <a:buNone/>
            </a:pPr>
            <a:r>
              <a:rPr lang="en-US" sz="1200" dirty="0">
                <a:solidFill>
                  <a:srgbClr val="D8DEF2"/>
                </a:solidFill>
                <a:latin typeface="Inter" pitchFamily="34" charset="0"/>
                <a:ea typeface="Inter" pitchFamily="34" charset="-122"/>
                <a:cs typeface="Inter" pitchFamily="34" charset="-120"/>
              </a:rPr>
              <a:t>Une promesse non tenue ne se découvre pas en réunion de suivi. Elle se découvre à la réception, le jour du premier check-in, avec un client qui attend.</a:t>
            </a:r>
            <a:endParaRPr lang="en-US" sz="1200" dirty="0"/>
          </a:p>
        </p:txBody>
      </p:sp>
      <p:sp>
        <p:nvSpPr>
          <p:cNvPr id="24" name="Text 22"/>
          <p:cNvSpPr/>
          <p:nvPr/>
        </p:nvSpPr>
        <p:spPr>
          <a:xfrm>
            <a:off x="685800" y="6382512"/>
            <a:ext cx="7772400" cy="274320"/>
          </a:xfrm>
          <a:prstGeom prst="rect">
            <a:avLst/>
          </a:prstGeom>
          <a:noFill/>
          <a:ln/>
        </p:spPr>
        <p:txBody>
          <a:bodyPr wrap="square" lIns="0" tIns="0" rIns="0" bIns="0" rtlCol="0" anchor="ctr"/>
          <a:lstStyle/>
          <a:p>
            <a:pPr indent="0" marL="0">
              <a:buNone/>
            </a:pPr>
            <a:r>
              <a:rPr lang="en-US" sz="900" dirty="0">
                <a:solidFill>
                  <a:srgbClr val="93A6C6"/>
                </a:solidFill>
                <a:latin typeface="Inter" pitchFamily="34" charset="0"/>
                <a:ea typeface="Inter" pitchFamily="34" charset="-122"/>
                <a:cs typeface="Inter" pitchFamily="34" charset="-120"/>
              </a:rPr>
              <a:t>Comtrafic X Hospitality · santé, EHPAD, hôtellerie</a:t>
            </a:r>
            <a:endParaRPr lang="en-US" sz="900" dirty="0"/>
          </a:p>
        </p:txBody>
      </p:sp>
      <p:sp>
        <p:nvSpPr>
          <p:cNvPr id="25" name="Text 23"/>
          <p:cNvSpPr/>
          <p:nvPr/>
        </p:nvSpPr>
        <p:spPr>
          <a:xfrm>
            <a:off x="10405872" y="6382512"/>
            <a:ext cx="1097280" cy="274320"/>
          </a:xfrm>
          <a:prstGeom prst="rect">
            <a:avLst/>
          </a:prstGeom>
          <a:noFill/>
          <a:ln/>
        </p:spPr>
        <p:txBody>
          <a:bodyPr wrap="square" lIns="0" tIns="0" rIns="0" bIns="0" rtlCol="0" anchor="ctr"/>
          <a:lstStyle/>
          <a:p>
            <a:pPr algn="r" indent="0" marL="0">
              <a:buNone/>
            </a:pPr>
            <a:r>
              <a:rPr lang="en-US" sz="900" dirty="0">
                <a:solidFill>
                  <a:srgbClr val="93A6C6"/>
                </a:solidFill>
                <a:latin typeface="Inter" pitchFamily="34" charset="0"/>
                <a:ea typeface="Inter" pitchFamily="34" charset="-122"/>
                <a:cs typeface="Inter" pitchFamily="34" charset="-120"/>
              </a:rPr>
              <a:t>7 / 12</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685800" y="457200"/>
            <a:ext cx="10817352" cy="237744"/>
          </a:xfrm>
          <a:prstGeom prst="rect">
            <a:avLst/>
          </a:prstGeom>
          <a:noFill/>
          <a:ln/>
        </p:spPr>
        <p:txBody>
          <a:bodyPr wrap="square" lIns="0" tIns="0" rIns="0" bIns="0" rtlCol="0" anchor="ctr"/>
          <a:lstStyle/>
          <a:p>
            <a:pPr indent="0" marL="0">
              <a:buNone/>
            </a:pPr>
            <a:r>
              <a:rPr lang="en-US" sz="1050" b="1" spc="160" kern="0" dirty="0">
                <a:solidFill>
                  <a:srgbClr val="6B21C9"/>
                </a:solidFill>
                <a:latin typeface="Inter" pitchFamily="34" charset="0"/>
                <a:ea typeface="Inter" pitchFamily="34" charset="-122"/>
                <a:cs typeface="Inter" pitchFamily="34" charset="-120"/>
              </a:rPr>
              <a:t>CONFORMITÉ</a:t>
            </a:r>
            <a:endParaRPr lang="en-US" sz="1050" dirty="0"/>
          </a:p>
        </p:txBody>
      </p:sp>
      <p:sp>
        <p:nvSpPr>
          <p:cNvPr id="3" name="Text 1"/>
          <p:cNvSpPr/>
          <p:nvPr/>
        </p:nvSpPr>
        <p:spPr>
          <a:xfrm>
            <a:off x="685800" y="749808"/>
            <a:ext cx="10817352" cy="658368"/>
          </a:xfrm>
          <a:prstGeom prst="rect">
            <a:avLst/>
          </a:prstGeom>
          <a:noFill/>
          <a:ln/>
        </p:spPr>
        <p:txBody>
          <a:bodyPr wrap="square" lIns="0" tIns="0" rIns="0" bIns="0" rtlCol="0" anchor="t"/>
          <a:lstStyle/>
          <a:p>
            <a:pPr indent="0" marL="0">
              <a:lnSpc>
                <a:spcPts val="3400"/>
              </a:lnSpc>
              <a:buNone/>
            </a:pPr>
            <a:r>
              <a:rPr lang="en-US" sz="3000" b="1" dirty="0">
                <a:solidFill>
                  <a:srgbClr val="14152B"/>
                </a:solidFill>
                <a:latin typeface="Space Grotesk" pitchFamily="34" charset="0"/>
                <a:ea typeface="Space Grotesk" pitchFamily="34" charset="-122"/>
                <a:cs typeface="Space Grotesk" pitchFamily="34" charset="-120"/>
              </a:rPr>
              <a:t>Conçu pour la santé</a:t>
            </a:r>
            <a:endParaRPr lang="en-US" sz="3000" dirty="0"/>
          </a:p>
        </p:txBody>
      </p:sp>
      <p:sp>
        <p:nvSpPr>
          <p:cNvPr id="4" name="Text 2"/>
          <p:cNvSpPr/>
          <p:nvPr/>
        </p:nvSpPr>
        <p:spPr>
          <a:xfrm>
            <a:off x="685800" y="1444752"/>
            <a:ext cx="9720072" cy="402336"/>
          </a:xfrm>
          <a:prstGeom prst="rect">
            <a:avLst/>
          </a:prstGeom>
          <a:noFill/>
          <a:ln/>
        </p:spPr>
        <p:txBody>
          <a:bodyPr wrap="square" lIns="0" tIns="0" rIns="0" bIns="0" rtlCol="0" anchor="t"/>
          <a:lstStyle/>
          <a:p>
            <a:pPr indent="0" marL="0">
              <a:lnSpc>
                <a:spcPts val="1800"/>
              </a:lnSpc>
              <a:buNone/>
            </a:pPr>
            <a:r>
              <a:rPr lang="en-US" sz="1300" dirty="0">
                <a:solidFill>
                  <a:srgbClr val="4E5170"/>
                </a:solidFill>
                <a:latin typeface="Inter" pitchFamily="34" charset="0"/>
                <a:ea typeface="Inter" pitchFamily="34" charset="-122"/>
                <a:cs typeface="Inter" pitchFamily="34" charset="-120"/>
              </a:rPr>
              <a:t>Sur ce segment, l’endroit où le logiciel s’installe n’est pas une préférence d’architecture : c’est un critère d’éligibilité.</a:t>
            </a:r>
            <a:endParaRPr lang="en-US" sz="1300" dirty="0"/>
          </a:p>
        </p:txBody>
      </p:sp>
      <p:sp>
        <p:nvSpPr>
          <p:cNvPr id="5" name="Shape 3"/>
          <p:cNvSpPr/>
          <p:nvPr/>
        </p:nvSpPr>
        <p:spPr>
          <a:xfrm>
            <a:off x="685800" y="2157984"/>
            <a:ext cx="3471672" cy="987552"/>
          </a:xfrm>
          <a:prstGeom prst="roundRect">
            <a:avLst>
              <a:gd name="adj" fmla="val 8333"/>
            </a:avLst>
          </a:prstGeom>
          <a:solidFill>
            <a:srgbClr val="F8F7FC"/>
          </a:solidFill>
          <a:ln w="12700">
            <a:solidFill>
              <a:srgbClr val="E7E5F0"/>
            </a:solidFill>
            <a:prstDash val="solid"/>
          </a:ln>
        </p:spPr>
      </p:sp>
      <p:sp>
        <p:nvSpPr>
          <p:cNvPr id="6" name="Text 4"/>
          <p:cNvSpPr/>
          <p:nvPr/>
        </p:nvSpPr>
        <p:spPr>
          <a:xfrm>
            <a:off x="923544" y="2286000"/>
            <a:ext cx="2996184" cy="274320"/>
          </a:xfrm>
          <a:prstGeom prst="rect">
            <a:avLst/>
          </a:prstGeom>
          <a:noFill/>
          <a:ln/>
        </p:spPr>
        <p:txBody>
          <a:bodyPr wrap="square" lIns="0" tIns="0" rIns="0" bIns="0" rtlCol="0" anchor="t"/>
          <a:lstStyle/>
          <a:p>
            <a:pPr indent="0" marL="0">
              <a:buNone/>
            </a:pPr>
            <a:r>
              <a:rPr lang="en-US" sz="1350" b="1" dirty="0">
                <a:solidFill>
                  <a:srgbClr val="14152B"/>
                </a:solidFill>
                <a:latin typeface="Space Grotesk" pitchFamily="34" charset="0"/>
                <a:ea typeface="Space Grotesk" pitchFamily="34" charset="-122"/>
                <a:cs typeface="Space Grotesk" pitchFamily="34" charset="-120"/>
              </a:rPr>
              <a:t>Hébergement au choix</a:t>
            </a:r>
            <a:endParaRPr lang="en-US" sz="1350" dirty="0"/>
          </a:p>
        </p:txBody>
      </p:sp>
      <p:sp>
        <p:nvSpPr>
          <p:cNvPr id="7" name="Text 5"/>
          <p:cNvSpPr/>
          <p:nvPr/>
        </p:nvSpPr>
        <p:spPr>
          <a:xfrm>
            <a:off x="923544" y="2578608"/>
            <a:ext cx="2996184" cy="493776"/>
          </a:xfrm>
          <a:prstGeom prst="rect">
            <a:avLst/>
          </a:prstGeom>
          <a:noFill/>
          <a:ln/>
        </p:spPr>
        <p:txBody>
          <a:bodyPr wrap="square" lIns="0" tIns="0" rIns="0" bIns="0" rtlCol="0" anchor="t"/>
          <a:lstStyle/>
          <a:p>
            <a:pPr indent="0" marL="0">
              <a:lnSpc>
                <a:spcPts val="1400"/>
              </a:lnSpc>
              <a:buNone/>
            </a:pPr>
            <a:r>
              <a:rPr lang="en-US" sz="1050" dirty="0">
                <a:solidFill>
                  <a:srgbClr val="4E5170"/>
                </a:solidFill>
                <a:latin typeface="Inter" pitchFamily="34" charset="0"/>
                <a:ea typeface="Inter" pitchFamily="34" charset="-122"/>
                <a:cs typeface="Inter" pitchFamily="34" charset="-120"/>
              </a:rPr>
              <a:t>Chez votre prestataire, ou on-premise dans votre établissement. Un point décisif depuis le référentiel HDS v2.0 et le décret SREN de 2026.</a:t>
            </a:r>
            <a:endParaRPr lang="en-US" sz="1050" dirty="0"/>
          </a:p>
        </p:txBody>
      </p:sp>
      <p:sp>
        <p:nvSpPr>
          <p:cNvPr id="8" name="Shape 6"/>
          <p:cNvSpPr/>
          <p:nvPr/>
        </p:nvSpPr>
        <p:spPr>
          <a:xfrm>
            <a:off x="4358640" y="2157984"/>
            <a:ext cx="3471672" cy="987552"/>
          </a:xfrm>
          <a:prstGeom prst="roundRect">
            <a:avLst>
              <a:gd name="adj" fmla="val 8333"/>
            </a:avLst>
          </a:prstGeom>
          <a:solidFill>
            <a:srgbClr val="F8F7FC"/>
          </a:solidFill>
          <a:ln w="12700">
            <a:solidFill>
              <a:srgbClr val="E7E5F0"/>
            </a:solidFill>
            <a:prstDash val="solid"/>
          </a:ln>
        </p:spPr>
      </p:sp>
      <p:sp>
        <p:nvSpPr>
          <p:cNvPr id="9" name="Text 7"/>
          <p:cNvSpPr/>
          <p:nvPr/>
        </p:nvSpPr>
        <p:spPr>
          <a:xfrm>
            <a:off x="4596384" y="2286000"/>
            <a:ext cx="2996184" cy="274320"/>
          </a:xfrm>
          <a:prstGeom prst="rect">
            <a:avLst/>
          </a:prstGeom>
          <a:noFill/>
          <a:ln/>
        </p:spPr>
        <p:txBody>
          <a:bodyPr wrap="square" lIns="0" tIns="0" rIns="0" bIns="0" rtlCol="0" anchor="t"/>
          <a:lstStyle/>
          <a:p>
            <a:pPr indent="0" marL="0">
              <a:buNone/>
            </a:pPr>
            <a:r>
              <a:rPr lang="en-US" sz="1350" b="1" dirty="0">
                <a:solidFill>
                  <a:srgbClr val="14152B"/>
                </a:solidFill>
                <a:latin typeface="Space Grotesk" pitchFamily="34" charset="0"/>
                <a:ea typeface="Space Grotesk" pitchFamily="34" charset="-122"/>
                <a:cs typeface="Space Grotesk" pitchFamily="34" charset="-120"/>
              </a:rPr>
              <a:t>Conservation paramétrable</a:t>
            </a:r>
            <a:endParaRPr lang="en-US" sz="1350" dirty="0"/>
          </a:p>
        </p:txBody>
      </p:sp>
      <p:sp>
        <p:nvSpPr>
          <p:cNvPr id="10" name="Text 8"/>
          <p:cNvSpPr/>
          <p:nvPr/>
        </p:nvSpPr>
        <p:spPr>
          <a:xfrm>
            <a:off x="4596384" y="2578608"/>
            <a:ext cx="2996184" cy="493776"/>
          </a:xfrm>
          <a:prstGeom prst="rect">
            <a:avLst/>
          </a:prstGeom>
          <a:noFill/>
          <a:ln/>
        </p:spPr>
        <p:txBody>
          <a:bodyPr wrap="square" lIns="0" tIns="0" rIns="0" bIns="0" rtlCol="0" anchor="t"/>
          <a:lstStyle/>
          <a:p>
            <a:pPr indent="0" marL="0">
              <a:lnSpc>
                <a:spcPts val="1400"/>
              </a:lnSpc>
              <a:buNone/>
            </a:pPr>
            <a:r>
              <a:rPr lang="en-US" sz="1050" dirty="0">
                <a:solidFill>
                  <a:srgbClr val="4E5170"/>
                </a:solidFill>
                <a:latin typeface="Inter" pitchFamily="34" charset="0"/>
                <a:ea typeface="Inter" pitchFamily="34" charset="-122"/>
                <a:cs typeface="Inter" pitchFamily="34" charset="-120"/>
              </a:rPr>
              <a:t>Par site, avec purge automatique au-delà du seuil que vous fixez.</a:t>
            </a:r>
            <a:endParaRPr lang="en-US" sz="1050" dirty="0"/>
          </a:p>
        </p:txBody>
      </p:sp>
      <p:sp>
        <p:nvSpPr>
          <p:cNvPr id="11" name="Shape 9"/>
          <p:cNvSpPr/>
          <p:nvPr/>
        </p:nvSpPr>
        <p:spPr>
          <a:xfrm>
            <a:off x="8031480" y="2157984"/>
            <a:ext cx="3471672" cy="987552"/>
          </a:xfrm>
          <a:prstGeom prst="roundRect">
            <a:avLst>
              <a:gd name="adj" fmla="val 8333"/>
            </a:avLst>
          </a:prstGeom>
          <a:solidFill>
            <a:srgbClr val="F8F7FC"/>
          </a:solidFill>
          <a:ln w="12700">
            <a:solidFill>
              <a:srgbClr val="E7E5F0"/>
            </a:solidFill>
            <a:prstDash val="solid"/>
          </a:ln>
        </p:spPr>
      </p:sp>
      <p:sp>
        <p:nvSpPr>
          <p:cNvPr id="12" name="Text 10"/>
          <p:cNvSpPr/>
          <p:nvPr/>
        </p:nvSpPr>
        <p:spPr>
          <a:xfrm>
            <a:off x="8269224" y="2286000"/>
            <a:ext cx="2996184" cy="274320"/>
          </a:xfrm>
          <a:prstGeom prst="rect">
            <a:avLst/>
          </a:prstGeom>
          <a:noFill/>
          <a:ln/>
        </p:spPr>
        <p:txBody>
          <a:bodyPr wrap="square" lIns="0" tIns="0" rIns="0" bIns="0" rtlCol="0" anchor="t"/>
          <a:lstStyle/>
          <a:p>
            <a:pPr indent="0" marL="0">
              <a:buNone/>
            </a:pPr>
            <a:r>
              <a:rPr lang="en-US" sz="1350" b="1" dirty="0">
                <a:solidFill>
                  <a:srgbClr val="14152B"/>
                </a:solidFill>
                <a:latin typeface="Space Grotesk" pitchFamily="34" charset="0"/>
                <a:ea typeface="Space Grotesk" pitchFamily="34" charset="-122"/>
                <a:cs typeface="Space Grotesk" pitchFamily="34" charset="-120"/>
              </a:rPr>
              <a:t>Registre des traitements</a:t>
            </a:r>
            <a:endParaRPr lang="en-US" sz="1350" dirty="0"/>
          </a:p>
        </p:txBody>
      </p:sp>
      <p:sp>
        <p:nvSpPr>
          <p:cNvPr id="13" name="Text 11"/>
          <p:cNvSpPr/>
          <p:nvPr/>
        </p:nvSpPr>
        <p:spPr>
          <a:xfrm>
            <a:off x="8269224" y="2578608"/>
            <a:ext cx="2996184" cy="493776"/>
          </a:xfrm>
          <a:prstGeom prst="rect">
            <a:avLst/>
          </a:prstGeom>
          <a:noFill/>
          <a:ln/>
        </p:spPr>
        <p:txBody>
          <a:bodyPr wrap="square" lIns="0" tIns="0" rIns="0" bIns="0" rtlCol="0" anchor="t"/>
          <a:lstStyle/>
          <a:p>
            <a:pPr indent="0" marL="0">
              <a:lnSpc>
                <a:spcPts val="1400"/>
              </a:lnSpc>
              <a:buNone/>
            </a:pPr>
            <a:r>
              <a:rPr lang="en-US" sz="1050" dirty="0">
                <a:solidFill>
                  <a:srgbClr val="4E5170"/>
                </a:solidFill>
                <a:latin typeface="Inter" pitchFamily="34" charset="0"/>
                <a:ea typeface="Inter" pitchFamily="34" charset="-122"/>
                <a:cs typeface="Inter" pitchFamily="34" charset="-120"/>
              </a:rPr>
              <a:t>Article 30, et sécurité article 32. Les éléments vous sont fournis pour votre registre.</a:t>
            </a:r>
            <a:endParaRPr lang="en-US" sz="1050" dirty="0"/>
          </a:p>
        </p:txBody>
      </p:sp>
      <p:sp>
        <p:nvSpPr>
          <p:cNvPr id="14" name="Shape 12"/>
          <p:cNvSpPr/>
          <p:nvPr/>
        </p:nvSpPr>
        <p:spPr>
          <a:xfrm>
            <a:off x="685800" y="3255264"/>
            <a:ext cx="3471672" cy="987552"/>
          </a:xfrm>
          <a:prstGeom prst="roundRect">
            <a:avLst>
              <a:gd name="adj" fmla="val 8333"/>
            </a:avLst>
          </a:prstGeom>
          <a:solidFill>
            <a:srgbClr val="F8F7FC"/>
          </a:solidFill>
          <a:ln w="12700">
            <a:solidFill>
              <a:srgbClr val="E7E5F0"/>
            </a:solidFill>
            <a:prstDash val="solid"/>
          </a:ln>
        </p:spPr>
      </p:sp>
      <p:sp>
        <p:nvSpPr>
          <p:cNvPr id="15" name="Text 13"/>
          <p:cNvSpPr/>
          <p:nvPr/>
        </p:nvSpPr>
        <p:spPr>
          <a:xfrm>
            <a:off x="923544" y="3383280"/>
            <a:ext cx="2996184" cy="274320"/>
          </a:xfrm>
          <a:prstGeom prst="rect">
            <a:avLst/>
          </a:prstGeom>
          <a:noFill/>
          <a:ln/>
        </p:spPr>
        <p:txBody>
          <a:bodyPr wrap="square" lIns="0" tIns="0" rIns="0" bIns="0" rtlCol="0" anchor="t"/>
          <a:lstStyle/>
          <a:p>
            <a:pPr indent="0" marL="0">
              <a:buNone/>
            </a:pPr>
            <a:r>
              <a:rPr lang="en-US" sz="1350" b="1" dirty="0">
                <a:solidFill>
                  <a:srgbClr val="14152B"/>
                </a:solidFill>
                <a:latin typeface="Space Grotesk" pitchFamily="34" charset="0"/>
                <a:ea typeface="Space Grotesk" pitchFamily="34" charset="-122"/>
                <a:cs typeface="Space Grotesk" pitchFamily="34" charset="-120"/>
              </a:rPr>
              <a:t>Exports de contrôle ARS</a:t>
            </a:r>
            <a:endParaRPr lang="en-US" sz="1350" dirty="0"/>
          </a:p>
        </p:txBody>
      </p:sp>
      <p:sp>
        <p:nvSpPr>
          <p:cNvPr id="16" name="Text 14"/>
          <p:cNvSpPr/>
          <p:nvPr/>
        </p:nvSpPr>
        <p:spPr>
          <a:xfrm>
            <a:off x="923544" y="3675888"/>
            <a:ext cx="2996184" cy="493776"/>
          </a:xfrm>
          <a:prstGeom prst="rect">
            <a:avLst/>
          </a:prstGeom>
          <a:noFill/>
          <a:ln/>
        </p:spPr>
        <p:txBody>
          <a:bodyPr wrap="square" lIns="0" tIns="0" rIns="0" bIns="0" rtlCol="0" anchor="t"/>
          <a:lstStyle/>
          <a:p>
            <a:pPr indent="0" marL="0">
              <a:lnSpc>
                <a:spcPts val="1400"/>
              </a:lnSpc>
              <a:buNone/>
            </a:pPr>
            <a:r>
              <a:rPr lang="en-US" sz="1050" dirty="0">
                <a:solidFill>
                  <a:srgbClr val="4E5170"/>
                </a:solidFill>
                <a:latin typeface="Inter" pitchFamily="34" charset="0"/>
                <a:ea typeface="Inter" pitchFamily="34" charset="-122"/>
                <a:cs typeface="Inter" pitchFamily="34" charset="-120"/>
              </a:rPr>
              <a:t>Et pour l’audit de conformité, dans la forme attendue.</a:t>
            </a:r>
            <a:endParaRPr lang="en-US" sz="1050" dirty="0"/>
          </a:p>
        </p:txBody>
      </p:sp>
      <p:sp>
        <p:nvSpPr>
          <p:cNvPr id="17" name="Shape 15"/>
          <p:cNvSpPr/>
          <p:nvPr/>
        </p:nvSpPr>
        <p:spPr>
          <a:xfrm>
            <a:off x="4358640" y="3255264"/>
            <a:ext cx="3471672" cy="987552"/>
          </a:xfrm>
          <a:prstGeom prst="roundRect">
            <a:avLst>
              <a:gd name="adj" fmla="val 8333"/>
            </a:avLst>
          </a:prstGeom>
          <a:solidFill>
            <a:srgbClr val="F8F7FC"/>
          </a:solidFill>
          <a:ln w="12700">
            <a:solidFill>
              <a:srgbClr val="E7E5F0"/>
            </a:solidFill>
            <a:prstDash val="solid"/>
          </a:ln>
        </p:spPr>
      </p:sp>
      <p:sp>
        <p:nvSpPr>
          <p:cNvPr id="18" name="Text 16"/>
          <p:cNvSpPr/>
          <p:nvPr/>
        </p:nvSpPr>
        <p:spPr>
          <a:xfrm>
            <a:off x="4596384" y="3383280"/>
            <a:ext cx="2996184" cy="274320"/>
          </a:xfrm>
          <a:prstGeom prst="rect">
            <a:avLst/>
          </a:prstGeom>
          <a:noFill/>
          <a:ln/>
        </p:spPr>
        <p:txBody>
          <a:bodyPr wrap="square" lIns="0" tIns="0" rIns="0" bIns="0" rtlCol="0" anchor="t"/>
          <a:lstStyle/>
          <a:p>
            <a:pPr indent="0" marL="0">
              <a:buNone/>
            </a:pPr>
            <a:r>
              <a:rPr lang="en-US" sz="1350" b="1" dirty="0">
                <a:solidFill>
                  <a:srgbClr val="14152B"/>
                </a:solidFill>
                <a:latin typeface="Space Grotesk" pitchFamily="34" charset="0"/>
                <a:ea typeface="Space Grotesk" pitchFamily="34" charset="-122"/>
                <a:cs typeface="Space Grotesk" pitchFamily="34" charset="-120"/>
              </a:rPr>
              <a:t>Droits par rôle et par site</a:t>
            </a:r>
            <a:endParaRPr lang="en-US" sz="1350" dirty="0"/>
          </a:p>
        </p:txBody>
      </p:sp>
      <p:sp>
        <p:nvSpPr>
          <p:cNvPr id="19" name="Text 17"/>
          <p:cNvSpPr/>
          <p:nvPr/>
        </p:nvSpPr>
        <p:spPr>
          <a:xfrm>
            <a:off x="4596384" y="3675888"/>
            <a:ext cx="2996184" cy="493776"/>
          </a:xfrm>
          <a:prstGeom prst="rect">
            <a:avLst/>
          </a:prstGeom>
          <a:noFill/>
          <a:ln/>
        </p:spPr>
        <p:txBody>
          <a:bodyPr wrap="square" lIns="0" tIns="0" rIns="0" bIns="0" rtlCol="0" anchor="t"/>
          <a:lstStyle/>
          <a:p>
            <a:pPr indent="0" marL="0">
              <a:lnSpc>
                <a:spcPts val="1400"/>
              </a:lnSpc>
              <a:buNone/>
            </a:pPr>
            <a:r>
              <a:rPr lang="en-US" sz="1050" dirty="0">
                <a:solidFill>
                  <a:srgbClr val="4E5170"/>
                </a:solidFill>
                <a:latin typeface="Inter" pitchFamily="34" charset="0"/>
                <a:ea typeface="Inter" pitchFamily="34" charset="-122"/>
                <a:cs typeface="Inter" pitchFamily="34" charset="-120"/>
              </a:rPr>
              <a:t>Journal de connexions, 2FA en option, isolation stricte entre établissements.</a:t>
            </a:r>
            <a:endParaRPr lang="en-US" sz="1050" dirty="0"/>
          </a:p>
        </p:txBody>
      </p:sp>
      <p:sp>
        <p:nvSpPr>
          <p:cNvPr id="20" name="Shape 18"/>
          <p:cNvSpPr/>
          <p:nvPr/>
        </p:nvSpPr>
        <p:spPr>
          <a:xfrm>
            <a:off x="8031480" y="3255264"/>
            <a:ext cx="3471672" cy="987552"/>
          </a:xfrm>
          <a:prstGeom prst="roundRect">
            <a:avLst>
              <a:gd name="adj" fmla="val 8333"/>
            </a:avLst>
          </a:prstGeom>
          <a:solidFill>
            <a:srgbClr val="F8F7FC"/>
          </a:solidFill>
          <a:ln w="12700">
            <a:solidFill>
              <a:srgbClr val="E7E5F0"/>
            </a:solidFill>
            <a:prstDash val="solid"/>
          </a:ln>
        </p:spPr>
      </p:sp>
      <p:sp>
        <p:nvSpPr>
          <p:cNvPr id="21" name="Text 19"/>
          <p:cNvSpPr/>
          <p:nvPr/>
        </p:nvSpPr>
        <p:spPr>
          <a:xfrm>
            <a:off x="8269224" y="3383280"/>
            <a:ext cx="2996184" cy="274320"/>
          </a:xfrm>
          <a:prstGeom prst="rect">
            <a:avLst/>
          </a:prstGeom>
          <a:noFill/>
          <a:ln/>
        </p:spPr>
        <p:txBody>
          <a:bodyPr wrap="square" lIns="0" tIns="0" rIns="0" bIns="0" rtlCol="0" anchor="t"/>
          <a:lstStyle/>
          <a:p>
            <a:pPr indent="0" marL="0">
              <a:buNone/>
            </a:pPr>
            <a:r>
              <a:rPr lang="en-US" sz="1350" b="1" dirty="0">
                <a:solidFill>
                  <a:srgbClr val="14152B"/>
                </a:solidFill>
                <a:latin typeface="Space Grotesk" pitchFamily="34" charset="0"/>
                <a:ea typeface="Space Grotesk" pitchFamily="34" charset="-122"/>
                <a:cs typeface="Space Grotesk" pitchFamily="34" charset="-120"/>
              </a:rPr>
              <a:t>Sauvegardes quotidiennes</a:t>
            </a:r>
            <a:endParaRPr lang="en-US" sz="1350" dirty="0"/>
          </a:p>
        </p:txBody>
      </p:sp>
      <p:sp>
        <p:nvSpPr>
          <p:cNvPr id="22" name="Text 20"/>
          <p:cNvSpPr/>
          <p:nvPr/>
        </p:nvSpPr>
        <p:spPr>
          <a:xfrm>
            <a:off x="8269224" y="3675888"/>
            <a:ext cx="2996184" cy="493776"/>
          </a:xfrm>
          <a:prstGeom prst="rect">
            <a:avLst/>
          </a:prstGeom>
          <a:noFill/>
          <a:ln/>
        </p:spPr>
        <p:txBody>
          <a:bodyPr wrap="square" lIns="0" tIns="0" rIns="0" bIns="0" rtlCol="0" anchor="t"/>
          <a:lstStyle/>
          <a:p>
            <a:pPr indent="0" marL="0">
              <a:lnSpc>
                <a:spcPts val="1400"/>
              </a:lnSpc>
              <a:buNone/>
            </a:pPr>
            <a:r>
              <a:rPr lang="en-US" sz="1050" dirty="0">
                <a:solidFill>
                  <a:srgbClr val="4E5170"/>
                </a:solidFill>
                <a:latin typeface="Inter" pitchFamily="34" charset="0"/>
                <a:ea typeface="Inter" pitchFamily="34" charset="-122"/>
                <a:cs typeface="Inter" pitchFamily="34" charset="-120"/>
              </a:rPr>
              <a:t>Automatiques, et aucun tunnel entrant à ouvrir sur votre réseau.</a:t>
            </a:r>
            <a:endParaRPr lang="en-US" sz="1050" dirty="0"/>
          </a:p>
        </p:txBody>
      </p:sp>
      <p:sp>
        <p:nvSpPr>
          <p:cNvPr id="23" name="Shape 21"/>
          <p:cNvSpPr/>
          <p:nvPr/>
        </p:nvSpPr>
        <p:spPr>
          <a:xfrm>
            <a:off x="685800" y="4443984"/>
            <a:ext cx="1682496" cy="274320"/>
          </a:xfrm>
          <a:prstGeom prst="roundRect">
            <a:avLst>
              <a:gd name="adj" fmla="val 50000"/>
            </a:avLst>
          </a:prstGeom>
          <a:solidFill>
            <a:srgbClr val="F5EEFF"/>
          </a:solidFill>
          <a:ln w="12700">
            <a:solidFill>
              <a:srgbClr val="F5EEFF"/>
            </a:solidFill>
            <a:prstDash val="solid"/>
          </a:ln>
        </p:spPr>
      </p:sp>
      <p:sp>
        <p:nvSpPr>
          <p:cNvPr id="24" name="Text 22"/>
          <p:cNvSpPr/>
          <p:nvPr/>
        </p:nvSpPr>
        <p:spPr>
          <a:xfrm>
            <a:off x="685800" y="4443984"/>
            <a:ext cx="1682496" cy="274320"/>
          </a:xfrm>
          <a:prstGeom prst="rect">
            <a:avLst/>
          </a:prstGeom>
          <a:noFill/>
          <a:ln/>
        </p:spPr>
        <p:txBody>
          <a:bodyPr wrap="square" lIns="0" tIns="0" rIns="0" bIns="0" rtlCol="0" anchor="ctr"/>
          <a:lstStyle/>
          <a:p>
            <a:pPr algn="ctr" indent="0" marL="0">
              <a:buNone/>
            </a:pPr>
            <a:r>
              <a:rPr lang="en-US" sz="950" b="1" spc="60" kern="0" dirty="0">
                <a:solidFill>
                  <a:srgbClr val="6B21C9"/>
                </a:solidFill>
                <a:latin typeface="Inter" pitchFamily="34" charset="0"/>
                <a:ea typeface="Inter" pitchFamily="34" charset="-122"/>
                <a:cs typeface="Inter" pitchFamily="34" charset="-120"/>
              </a:rPr>
              <a:t>Référentiel HDS v2.0</a:t>
            </a:r>
            <a:endParaRPr lang="en-US" sz="950" dirty="0"/>
          </a:p>
        </p:txBody>
      </p:sp>
      <p:sp>
        <p:nvSpPr>
          <p:cNvPr id="25" name="Shape 23"/>
          <p:cNvSpPr/>
          <p:nvPr/>
        </p:nvSpPr>
        <p:spPr>
          <a:xfrm>
            <a:off x="2514600" y="4443984"/>
            <a:ext cx="1682496" cy="274320"/>
          </a:xfrm>
          <a:prstGeom prst="roundRect">
            <a:avLst>
              <a:gd name="adj" fmla="val 50000"/>
            </a:avLst>
          </a:prstGeom>
          <a:solidFill>
            <a:srgbClr val="F5EEFF"/>
          </a:solidFill>
          <a:ln w="12700">
            <a:solidFill>
              <a:srgbClr val="F5EEFF"/>
            </a:solidFill>
            <a:prstDash val="solid"/>
          </a:ln>
        </p:spPr>
      </p:sp>
      <p:sp>
        <p:nvSpPr>
          <p:cNvPr id="26" name="Text 24"/>
          <p:cNvSpPr/>
          <p:nvPr/>
        </p:nvSpPr>
        <p:spPr>
          <a:xfrm>
            <a:off x="2514600" y="4443984"/>
            <a:ext cx="1682496" cy="274320"/>
          </a:xfrm>
          <a:prstGeom prst="rect">
            <a:avLst/>
          </a:prstGeom>
          <a:noFill/>
          <a:ln/>
        </p:spPr>
        <p:txBody>
          <a:bodyPr wrap="square" lIns="0" tIns="0" rIns="0" bIns="0" rtlCol="0" anchor="ctr"/>
          <a:lstStyle/>
          <a:p>
            <a:pPr algn="ctr" indent="0" marL="0">
              <a:buNone/>
            </a:pPr>
            <a:r>
              <a:rPr lang="en-US" sz="950" b="1" spc="60" kern="0" dirty="0">
                <a:solidFill>
                  <a:srgbClr val="6B21C9"/>
                </a:solidFill>
                <a:latin typeface="Inter" pitchFamily="34" charset="0"/>
                <a:ea typeface="Inter" pitchFamily="34" charset="-122"/>
                <a:cs typeface="Inter" pitchFamily="34" charset="-120"/>
              </a:rPr>
              <a:t>Décret SREN 2026-272</a:t>
            </a:r>
            <a:endParaRPr lang="en-US" sz="950" dirty="0"/>
          </a:p>
        </p:txBody>
      </p:sp>
      <p:sp>
        <p:nvSpPr>
          <p:cNvPr id="27" name="Shape 25"/>
          <p:cNvSpPr/>
          <p:nvPr/>
        </p:nvSpPr>
        <p:spPr>
          <a:xfrm>
            <a:off x="4343400" y="4443984"/>
            <a:ext cx="482803" cy="274320"/>
          </a:xfrm>
          <a:prstGeom prst="roundRect">
            <a:avLst>
              <a:gd name="adj" fmla="val 50000"/>
            </a:avLst>
          </a:prstGeom>
          <a:solidFill>
            <a:srgbClr val="F5EEFF"/>
          </a:solidFill>
          <a:ln w="12700">
            <a:solidFill>
              <a:srgbClr val="F5EEFF"/>
            </a:solidFill>
            <a:prstDash val="solid"/>
          </a:ln>
        </p:spPr>
      </p:sp>
      <p:sp>
        <p:nvSpPr>
          <p:cNvPr id="28" name="Text 26"/>
          <p:cNvSpPr/>
          <p:nvPr/>
        </p:nvSpPr>
        <p:spPr>
          <a:xfrm>
            <a:off x="4343400" y="4443984"/>
            <a:ext cx="482803" cy="274320"/>
          </a:xfrm>
          <a:prstGeom prst="rect">
            <a:avLst/>
          </a:prstGeom>
          <a:noFill/>
          <a:ln/>
        </p:spPr>
        <p:txBody>
          <a:bodyPr wrap="square" lIns="0" tIns="0" rIns="0" bIns="0" rtlCol="0" anchor="ctr"/>
          <a:lstStyle/>
          <a:p>
            <a:pPr algn="ctr" indent="0" marL="0">
              <a:buNone/>
            </a:pPr>
            <a:r>
              <a:rPr lang="en-US" sz="950" b="1" spc="60" kern="0" dirty="0">
                <a:solidFill>
                  <a:srgbClr val="6B21C9"/>
                </a:solidFill>
                <a:latin typeface="Inter" pitchFamily="34" charset="0"/>
                <a:ea typeface="Inter" pitchFamily="34" charset="-122"/>
                <a:cs typeface="Inter" pitchFamily="34" charset="-120"/>
              </a:rPr>
              <a:t>NIS2</a:t>
            </a:r>
            <a:endParaRPr lang="en-US" sz="950" dirty="0"/>
          </a:p>
        </p:txBody>
      </p:sp>
      <p:sp>
        <p:nvSpPr>
          <p:cNvPr id="29" name="Shape 27"/>
          <p:cNvSpPr/>
          <p:nvPr/>
        </p:nvSpPr>
        <p:spPr>
          <a:xfrm>
            <a:off x="4972507" y="4443984"/>
            <a:ext cx="482803" cy="274320"/>
          </a:xfrm>
          <a:prstGeom prst="roundRect">
            <a:avLst>
              <a:gd name="adj" fmla="val 50000"/>
            </a:avLst>
          </a:prstGeom>
          <a:solidFill>
            <a:srgbClr val="F5EEFF"/>
          </a:solidFill>
          <a:ln w="12700">
            <a:solidFill>
              <a:srgbClr val="F5EEFF"/>
            </a:solidFill>
            <a:prstDash val="solid"/>
          </a:ln>
        </p:spPr>
      </p:sp>
      <p:sp>
        <p:nvSpPr>
          <p:cNvPr id="30" name="Text 28"/>
          <p:cNvSpPr/>
          <p:nvPr/>
        </p:nvSpPr>
        <p:spPr>
          <a:xfrm>
            <a:off x="4972507" y="4443984"/>
            <a:ext cx="482803" cy="274320"/>
          </a:xfrm>
          <a:prstGeom prst="rect">
            <a:avLst/>
          </a:prstGeom>
          <a:noFill/>
          <a:ln/>
        </p:spPr>
        <p:txBody>
          <a:bodyPr wrap="square" lIns="0" tIns="0" rIns="0" bIns="0" rtlCol="0" anchor="ctr"/>
          <a:lstStyle/>
          <a:p>
            <a:pPr algn="ctr" indent="0" marL="0">
              <a:buNone/>
            </a:pPr>
            <a:r>
              <a:rPr lang="en-US" sz="950" b="1" spc="60" kern="0" dirty="0">
                <a:solidFill>
                  <a:srgbClr val="6B21C9"/>
                </a:solidFill>
                <a:latin typeface="Inter" pitchFamily="34" charset="0"/>
                <a:ea typeface="Inter" pitchFamily="34" charset="-122"/>
                <a:cs typeface="Inter" pitchFamily="34" charset="-120"/>
              </a:rPr>
              <a:t>RGPD</a:t>
            </a:r>
            <a:endParaRPr lang="en-US" sz="950" dirty="0"/>
          </a:p>
        </p:txBody>
      </p:sp>
      <p:sp>
        <p:nvSpPr>
          <p:cNvPr id="31" name="Shape 29"/>
          <p:cNvSpPr/>
          <p:nvPr/>
        </p:nvSpPr>
        <p:spPr>
          <a:xfrm>
            <a:off x="5601614" y="4443984"/>
            <a:ext cx="1082650" cy="274320"/>
          </a:xfrm>
          <a:prstGeom prst="roundRect">
            <a:avLst>
              <a:gd name="adj" fmla="val 50000"/>
            </a:avLst>
          </a:prstGeom>
          <a:solidFill>
            <a:srgbClr val="F5EEFF"/>
          </a:solidFill>
          <a:ln w="12700">
            <a:solidFill>
              <a:srgbClr val="F5EEFF"/>
            </a:solidFill>
            <a:prstDash val="solid"/>
          </a:ln>
        </p:spPr>
      </p:sp>
      <p:sp>
        <p:nvSpPr>
          <p:cNvPr id="32" name="Text 30"/>
          <p:cNvSpPr/>
          <p:nvPr/>
        </p:nvSpPr>
        <p:spPr>
          <a:xfrm>
            <a:off x="5601614" y="4443984"/>
            <a:ext cx="1082650" cy="274320"/>
          </a:xfrm>
          <a:prstGeom prst="rect">
            <a:avLst/>
          </a:prstGeom>
          <a:noFill/>
          <a:ln/>
        </p:spPr>
        <p:txBody>
          <a:bodyPr wrap="square" lIns="0" tIns="0" rIns="0" bIns="0" rtlCol="0" anchor="ctr"/>
          <a:lstStyle/>
          <a:p>
            <a:pPr algn="ctr" indent="0" marL="0">
              <a:buNone/>
            </a:pPr>
            <a:r>
              <a:rPr lang="en-US" sz="950" b="1" spc="60" kern="0" dirty="0">
                <a:solidFill>
                  <a:srgbClr val="6B21C9"/>
                </a:solidFill>
                <a:latin typeface="Inter" pitchFamily="34" charset="0"/>
                <a:ea typeface="Inter" pitchFamily="34" charset="-122"/>
                <a:cs typeface="Inter" pitchFamily="34" charset="-120"/>
              </a:rPr>
              <a:t>Contrôle ARS</a:t>
            </a:r>
            <a:endParaRPr lang="en-US" sz="950" dirty="0"/>
          </a:p>
        </p:txBody>
      </p:sp>
      <p:sp>
        <p:nvSpPr>
          <p:cNvPr id="33" name="Shape 31"/>
          <p:cNvSpPr/>
          <p:nvPr/>
        </p:nvSpPr>
        <p:spPr>
          <a:xfrm>
            <a:off x="685800" y="4846320"/>
            <a:ext cx="10817352" cy="877824"/>
          </a:xfrm>
          <a:prstGeom prst="roundRect">
            <a:avLst>
              <a:gd name="adj" fmla="val 9375"/>
            </a:avLst>
          </a:prstGeom>
          <a:solidFill>
            <a:srgbClr val="080C1A"/>
          </a:solidFill>
          <a:ln w="12700">
            <a:solidFill>
              <a:srgbClr val="E7E5F0"/>
            </a:solidFill>
            <a:prstDash val="solid"/>
          </a:ln>
          <a:effectLst>
            <a:outerShdw sx="100000" sy="100000" kx="0" ky="0" algn="bl" rotWithShape="0" blurRad="177800" dist="25400" dir="5400000">
              <a:srgbClr val="080C1A">
                <a:alpha val="7000"/>
              </a:srgbClr>
            </a:outerShdw>
          </a:effectLst>
        </p:spPr>
      </p:sp>
      <p:sp>
        <p:nvSpPr>
          <p:cNvPr id="34" name="Text 32"/>
          <p:cNvSpPr/>
          <p:nvPr/>
        </p:nvSpPr>
        <p:spPr>
          <a:xfrm>
            <a:off x="996696" y="4846320"/>
            <a:ext cx="10195560" cy="877824"/>
          </a:xfrm>
          <a:prstGeom prst="rect">
            <a:avLst/>
          </a:prstGeom>
          <a:noFill/>
          <a:ln/>
        </p:spPr>
        <p:txBody>
          <a:bodyPr wrap="square" lIns="0" tIns="0" rIns="0" bIns="0" rtlCol="0" anchor="ctr"/>
          <a:lstStyle/>
          <a:p>
            <a:pPr indent="0" marL="0">
              <a:buNone/>
            </a:pPr>
            <a:r>
              <a:rPr lang="en-US" sz="1500" b="1" dirty="0">
                <a:solidFill>
                  <a:srgbClr val="FFFFFF"/>
                </a:solidFill>
                <a:latin typeface="Space Grotesk" pitchFamily="34" charset="0"/>
                <a:ea typeface="Space Grotesk" pitchFamily="34" charset="-122"/>
                <a:cs typeface="Space Grotesk" pitchFamily="34" charset="-120"/>
              </a:rPr>
              <a:t>« Comtrafic X Hospitality ne résout pas votre problème de conformité. Il ne vous en crée pas un nouveau. »</a:t>
            </a:r>
            <a:endParaRPr lang="en-US" sz="1500" dirty="0"/>
          </a:p>
        </p:txBody>
      </p:sp>
      <p:sp>
        <p:nvSpPr>
          <p:cNvPr id="35" name="Text 33"/>
          <p:cNvSpPr/>
          <p:nvPr/>
        </p:nvSpPr>
        <p:spPr>
          <a:xfrm>
            <a:off x="685800" y="5815584"/>
            <a:ext cx="10817352" cy="310896"/>
          </a:xfrm>
          <a:prstGeom prst="rect">
            <a:avLst/>
          </a:prstGeom>
          <a:noFill/>
          <a:ln/>
        </p:spPr>
        <p:txBody>
          <a:bodyPr wrap="square" lIns="0" tIns="0" rIns="0" bIns="0" rtlCol="0" anchor="t"/>
          <a:lstStyle/>
          <a:p>
            <a:pPr indent="0" marL="0">
              <a:buNone/>
            </a:pPr>
            <a:r>
              <a:rPr lang="en-US" sz="1050" i="1" dirty="0">
                <a:solidFill>
                  <a:srgbClr val="4E5170"/>
                </a:solidFill>
                <a:latin typeface="Inter" pitchFamily="34" charset="0"/>
                <a:ea typeface="Inter" pitchFamily="34" charset="-122"/>
                <a:cs typeface="Inter" pitchFamily="34" charset="-120"/>
              </a:rPr>
              <a:t>C’est plus modeste que ce qu’annoncent d’autres, c’est vrai, et c’est ce qui tiendra devant votre RSSI.</a:t>
            </a:r>
            <a:endParaRPr lang="en-US" sz="1050" dirty="0"/>
          </a:p>
        </p:txBody>
      </p:sp>
      <p:sp>
        <p:nvSpPr>
          <p:cNvPr id="36" name="Text 34"/>
          <p:cNvSpPr/>
          <p:nvPr/>
        </p:nvSpPr>
        <p:spPr>
          <a:xfrm>
            <a:off x="685800" y="6382512"/>
            <a:ext cx="7772400" cy="274320"/>
          </a:xfrm>
          <a:prstGeom prst="rect">
            <a:avLst/>
          </a:prstGeom>
          <a:noFill/>
          <a:ln/>
        </p:spPr>
        <p:txBody>
          <a:bodyPr wrap="square" lIns="0" tIns="0" rIns="0" bIns="0" rtlCol="0" anchor="ctr"/>
          <a:lstStyle/>
          <a:p>
            <a:pPr indent="0" marL="0">
              <a:buNone/>
            </a:pPr>
            <a:r>
              <a:rPr lang="en-US" sz="900" dirty="0">
                <a:solidFill>
                  <a:srgbClr val="726F8C"/>
                </a:solidFill>
                <a:latin typeface="Inter" pitchFamily="34" charset="0"/>
                <a:ea typeface="Inter" pitchFamily="34" charset="-122"/>
                <a:cs typeface="Inter" pitchFamily="34" charset="-120"/>
              </a:rPr>
              <a:t>Comtrafic X Hospitality · santé, EHPAD, hôtellerie</a:t>
            </a:r>
            <a:endParaRPr lang="en-US" sz="900" dirty="0"/>
          </a:p>
        </p:txBody>
      </p:sp>
      <p:sp>
        <p:nvSpPr>
          <p:cNvPr id="37" name="Text 35"/>
          <p:cNvSpPr/>
          <p:nvPr/>
        </p:nvSpPr>
        <p:spPr>
          <a:xfrm>
            <a:off x="10405872" y="6382512"/>
            <a:ext cx="1097280" cy="274320"/>
          </a:xfrm>
          <a:prstGeom prst="rect">
            <a:avLst/>
          </a:prstGeom>
          <a:noFill/>
          <a:ln/>
        </p:spPr>
        <p:txBody>
          <a:bodyPr wrap="square" lIns="0" tIns="0" rIns="0" bIns="0" rtlCol="0" anchor="ctr"/>
          <a:lstStyle/>
          <a:p>
            <a:pPr algn="r" indent="0" marL="0">
              <a:buNone/>
            </a:pPr>
            <a:r>
              <a:rPr lang="en-US" sz="900" dirty="0">
                <a:solidFill>
                  <a:srgbClr val="726F8C"/>
                </a:solidFill>
                <a:latin typeface="Inter" pitchFamily="34" charset="0"/>
                <a:ea typeface="Inter" pitchFamily="34" charset="-122"/>
                <a:cs typeface="Inter" pitchFamily="34" charset="-120"/>
              </a:rPr>
              <a:t>8 / 12</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8F7FC"/>
        </a:solidFill>
      </p:bgPr>
    </p:bg>
    <p:spTree>
      <p:nvGrpSpPr>
        <p:cNvPr id="1" name=""/>
        <p:cNvGrpSpPr/>
        <p:nvPr/>
      </p:nvGrpSpPr>
      <p:grpSpPr>
        <a:xfrm>
          <a:off x="0" y="0"/>
          <a:ext cx="0" cy="0"/>
          <a:chOff x="0" y="0"/>
          <a:chExt cx="0" cy="0"/>
        </a:xfrm>
      </p:grpSpPr>
      <p:sp>
        <p:nvSpPr>
          <p:cNvPr id="2" name="Text 0"/>
          <p:cNvSpPr/>
          <p:nvPr/>
        </p:nvSpPr>
        <p:spPr>
          <a:xfrm>
            <a:off x="685800" y="457200"/>
            <a:ext cx="10817352" cy="237744"/>
          </a:xfrm>
          <a:prstGeom prst="rect">
            <a:avLst/>
          </a:prstGeom>
          <a:noFill/>
          <a:ln/>
        </p:spPr>
        <p:txBody>
          <a:bodyPr wrap="square" lIns="0" tIns="0" rIns="0" bIns="0" rtlCol="0" anchor="ctr"/>
          <a:lstStyle/>
          <a:p>
            <a:pPr indent="0" marL="0">
              <a:buNone/>
            </a:pPr>
            <a:r>
              <a:rPr lang="en-US" sz="1050" b="1" spc="160" kern="0" dirty="0">
                <a:solidFill>
                  <a:srgbClr val="6B21C9"/>
                </a:solidFill>
                <a:latin typeface="Inter" pitchFamily="34" charset="0"/>
                <a:ea typeface="Inter" pitchFamily="34" charset="-122"/>
                <a:cs typeface="Inter" pitchFamily="34" charset="-120"/>
              </a:rPr>
              <a:t>COMMENT ÇA SE COMPTE</a:t>
            </a:r>
            <a:endParaRPr lang="en-US" sz="1050" dirty="0"/>
          </a:p>
        </p:txBody>
      </p:sp>
      <p:sp>
        <p:nvSpPr>
          <p:cNvPr id="3" name="Text 1"/>
          <p:cNvSpPr/>
          <p:nvPr/>
        </p:nvSpPr>
        <p:spPr>
          <a:xfrm>
            <a:off x="685800" y="749808"/>
            <a:ext cx="10817352" cy="658368"/>
          </a:xfrm>
          <a:prstGeom prst="rect">
            <a:avLst/>
          </a:prstGeom>
          <a:noFill/>
          <a:ln/>
        </p:spPr>
        <p:txBody>
          <a:bodyPr wrap="square" lIns="0" tIns="0" rIns="0" bIns="0" rtlCol="0" anchor="t"/>
          <a:lstStyle/>
          <a:p>
            <a:pPr indent="0" marL="0">
              <a:lnSpc>
                <a:spcPts val="3400"/>
              </a:lnSpc>
              <a:buNone/>
            </a:pPr>
            <a:r>
              <a:rPr lang="en-US" sz="3000" b="1" dirty="0">
                <a:solidFill>
                  <a:srgbClr val="14152B"/>
                </a:solidFill>
                <a:latin typeface="Space Grotesk" pitchFamily="34" charset="0"/>
                <a:ea typeface="Space Grotesk" pitchFamily="34" charset="-122"/>
                <a:cs typeface="Space Grotesk" pitchFamily="34" charset="-120"/>
              </a:rPr>
              <a:t>Le prix se dit à la chambre</a:t>
            </a:r>
            <a:endParaRPr lang="en-US" sz="3000" dirty="0"/>
          </a:p>
        </p:txBody>
      </p:sp>
      <p:sp>
        <p:nvSpPr>
          <p:cNvPr id="4" name="Text 2"/>
          <p:cNvSpPr/>
          <p:nvPr/>
        </p:nvSpPr>
        <p:spPr>
          <a:xfrm>
            <a:off x="685800" y="1444752"/>
            <a:ext cx="9720072" cy="402336"/>
          </a:xfrm>
          <a:prstGeom prst="rect">
            <a:avLst/>
          </a:prstGeom>
          <a:noFill/>
          <a:ln/>
        </p:spPr>
        <p:txBody>
          <a:bodyPr wrap="square" lIns="0" tIns="0" rIns="0" bIns="0" rtlCol="0" anchor="t"/>
          <a:lstStyle/>
          <a:p>
            <a:pPr indent="0" marL="0">
              <a:lnSpc>
                <a:spcPts val="1800"/>
              </a:lnSpc>
              <a:buNone/>
            </a:pPr>
            <a:r>
              <a:rPr lang="en-US" sz="1300" dirty="0">
                <a:solidFill>
                  <a:srgbClr val="4E5170"/>
                </a:solidFill>
                <a:latin typeface="Inter" pitchFamily="34" charset="0"/>
                <a:ea typeface="Inter" pitchFamily="34" charset="-122"/>
                <a:cs typeface="Inter" pitchFamily="34" charset="-120"/>
              </a:rPr>
              <a:t>C’est l’unité dans laquelle votre établissement raisonne déjà pour tout son budget.</a:t>
            </a:r>
            <a:endParaRPr lang="en-US" sz="1300" dirty="0"/>
          </a:p>
        </p:txBody>
      </p:sp>
      <p:sp>
        <p:nvSpPr>
          <p:cNvPr id="5" name="Shape 3"/>
          <p:cNvSpPr/>
          <p:nvPr/>
        </p:nvSpPr>
        <p:spPr>
          <a:xfrm>
            <a:off x="685800" y="2157984"/>
            <a:ext cx="5271516" cy="2450592"/>
          </a:xfrm>
          <a:prstGeom prst="roundRect">
            <a:avLst>
              <a:gd name="adj" fmla="val 3358"/>
            </a:avLst>
          </a:prstGeom>
          <a:solidFill>
            <a:srgbClr val="FFFFFF"/>
          </a:solidFill>
          <a:ln w="12700">
            <a:solidFill>
              <a:srgbClr val="E7E5F0"/>
            </a:solidFill>
            <a:prstDash val="solid"/>
          </a:ln>
          <a:effectLst>
            <a:outerShdw sx="100000" sy="100000" kx="0" ky="0" algn="bl" rotWithShape="0" blurRad="177800" dist="25400" dir="5400000">
              <a:srgbClr val="080C1A">
                <a:alpha val="7000"/>
              </a:srgbClr>
            </a:outerShdw>
          </a:effectLst>
        </p:spPr>
      </p:sp>
      <p:sp>
        <p:nvSpPr>
          <p:cNvPr id="6" name="Text 4"/>
          <p:cNvSpPr/>
          <p:nvPr/>
        </p:nvSpPr>
        <p:spPr>
          <a:xfrm>
            <a:off x="960120" y="2359152"/>
            <a:ext cx="4722876" cy="329184"/>
          </a:xfrm>
          <a:prstGeom prst="rect">
            <a:avLst/>
          </a:prstGeom>
          <a:noFill/>
          <a:ln/>
        </p:spPr>
        <p:txBody>
          <a:bodyPr wrap="square" lIns="0" tIns="0" rIns="0" bIns="0" rtlCol="0" anchor="t"/>
          <a:lstStyle/>
          <a:p>
            <a:pPr indent="0" marL="0">
              <a:buNone/>
            </a:pPr>
            <a:r>
              <a:rPr lang="en-US" sz="1700" b="1" dirty="0">
                <a:solidFill>
                  <a:srgbClr val="14152B"/>
                </a:solidFill>
                <a:latin typeface="Space Grotesk" pitchFamily="34" charset="0"/>
                <a:ea typeface="Space Grotesk" pitchFamily="34" charset="-122"/>
                <a:cs typeface="Space Grotesk" pitchFamily="34" charset="-120"/>
              </a:rPr>
              <a:t>L’unité de facturation</a:t>
            </a:r>
            <a:endParaRPr lang="en-US" sz="1700" dirty="0"/>
          </a:p>
        </p:txBody>
      </p:sp>
      <p:sp>
        <p:nvSpPr>
          <p:cNvPr id="7" name="Text 5"/>
          <p:cNvSpPr/>
          <p:nvPr/>
        </p:nvSpPr>
        <p:spPr>
          <a:xfrm>
            <a:off x="960120" y="2779776"/>
            <a:ext cx="201168" cy="227076"/>
          </a:xfrm>
          <a:prstGeom prst="rect">
            <a:avLst/>
          </a:prstGeom>
          <a:noFill/>
          <a:ln/>
        </p:spPr>
        <p:txBody>
          <a:bodyPr wrap="square" lIns="0" tIns="0" rIns="0" bIns="0" rtlCol="0" anchor="t"/>
          <a:lstStyle/>
          <a:p>
            <a:pPr indent="0" marL="0">
              <a:buNone/>
            </a:pPr>
            <a:r>
              <a:rPr lang="en-US" sz="1150" b="1" dirty="0">
                <a:solidFill>
                  <a:srgbClr val="6B21C9"/>
                </a:solidFill>
                <a:latin typeface="Inter" pitchFamily="34" charset="0"/>
                <a:ea typeface="Inter" pitchFamily="34" charset="-122"/>
                <a:cs typeface="Inter" pitchFamily="34" charset="-120"/>
              </a:rPr>
              <a:t>—</a:t>
            </a:r>
            <a:endParaRPr lang="en-US" sz="1150" dirty="0"/>
          </a:p>
        </p:txBody>
      </p:sp>
      <p:sp>
        <p:nvSpPr>
          <p:cNvPr id="8" name="Text 6"/>
          <p:cNvSpPr/>
          <p:nvPr/>
        </p:nvSpPr>
        <p:spPr>
          <a:xfrm>
            <a:off x="1197864" y="2779776"/>
            <a:ext cx="4485132" cy="227076"/>
          </a:xfrm>
          <a:prstGeom prst="rect">
            <a:avLst/>
          </a:prstGeom>
          <a:noFill/>
          <a:ln/>
        </p:spPr>
        <p:txBody>
          <a:bodyPr wrap="square" lIns="0" tIns="0" rIns="0" bIns="0" rtlCol="0" anchor="t"/>
          <a:lstStyle/>
          <a:p>
            <a:pPr indent="0" marL="0">
              <a:lnSpc>
                <a:spcPts val="1500"/>
              </a:lnSpc>
              <a:buNone/>
            </a:pPr>
            <a:r>
              <a:rPr lang="en-US" sz="1150" dirty="0">
                <a:solidFill>
                  <a:srgbClr val="4E5170"/>
                </a:solidFill>
                <a:latin typeface="Inter" pitchFamily="34" charset="0"/>
                <a:ea typeface="Inter" pitchFamily="34" charset="-122"/>
                <a:cs typeface="Inter" pitchFamily="34" charset="-120"/>
              </a:rPr>
              <a:t>À la chambre, ou au lit — l’unité de votre budget</a:t>
            </a:r>
            <a:endParaRPr lang="en-US" sz="1150" dirty="0"/>
          </a:p>
        </p:txBody>
      </p:sp>
      <p:sp>
        <p:nvSpPr>
          <p:cNvPr id="9" name="Text 7"/>
          <p:cNvSpPr/>
          <p:nvPr/>
        </p:nvSpPr>
        <p:spPr>
          <a:xfrm>
            <a:off x="960120" y="3116580"/>
            <a:ext cx="201168" cy="227076"/>
          </a:xfrm>
          <a:prstGeom prst="rect">
            <a:avLst/>
          </a:prstGeom>
          <a:noFill/>
          <a:ln/>
        </p:spPr>
        <p:txBody>
          <a:bodyPr wrap="square" lIns="0" tIns="0" rIns="0" bIns="0" rtlCol="0" anchor="t"/>
          <a:lstStyle/>
          <a:p>
            <a:pPr indent="0" marL="0">
              <a:buNone/>
            </a:pPr>
            <a:r>
              <a:rPr lang="en-US" sz="1150" b="1" dirty="0">
                <a:solidFill>
                  <a:srgbClr val="6B21C9"/>
                </a:solidFill>
                <a:latin typeface="Inter" pitchFamily="34" charset="0"/>
                <a:ea typeface="Inter" pitchFamily="34" charset="-122"/>
                <a:cs typeface="Inter" pitchFamily="34" charset="-120"/>
              </a:rPr>
              <a:t>—</a:t>
            </a:r>
            <a:endParaRPr lang="en-US" sz="1150" dirty="0"/>
          </a:p>
        </p:txBody>
      </p:sp>
      <p:sp>
        <p:nvSpPr>
          <p:cNvPr id="10" name="Text 8"/>
          <p:cNvSpPr/>
          <p:nvPr/>
        </p:nvSpPr>
        <p:spPr>
          <a:xfrm>
            <a:off x="1197864" y="3116580"/>
            <a:ext cx="4485132" cy="227076"/>
          </a:xfrm>
          <a:prstGeom prst="rect">
            <a:avLst/>
          </a:prstGeom>
          <a:noFill/>
          <a:ln/>
        </p:spPr>
        <p:txBody>
          <a:bodyPr wrap="square" lIns="0" tIns="0" rIns="0" bIns="0" rtlCol="0" anchor="t"/>
          <a:lstStyle/>
          <a:p>
            <a:pPr indent="0" marL="0">
              <a:lnSpc>
                <a:spcPts val="1500"/>
              </a:lnSpc>
              <a:buNone/>
            </a:pPr>
            <a:r>
              <a:rPr lang="en-US" sz="1150" dirty="0">
                <a:solidFill>
                  <a:srgbClr val="4E5170"/>
                </a:solidFill>
                <a:latin typeface="Inter" pitchFamily="34" charset="0"/>
                <a:ea typeface="Inter" pitchFamily="34" charset="-122"/>
                <a:cs typeface="Inter" pitchFamily="34" charset="-120"/>
              </a:rPr>
              <a:t>Immédiatement comparable à vos autres postes</a:t>
            </a:r>
            <a:endParaRPr lang="en-US" sz="1150" dirty="0"/>
          </a:p>
        </p:txBody>
      </p:sp>
      <p:sp>
        <p:nvSpPr>
          <p:cNvPr id="11" name="Text 9"/>
          <p:cNvSpPr/>
          <p:nvPr/>
        </p:nvSpPr>
        <p:spPr>
          <a:xfrm>
            <a:off x="960120" y="3453384"/>
            <a:ext cx="201168" cy="227076"/>
          </a:xfrm>
          <a:prstGeom prst="rect">
            <a:avLst/>
          </a:prstGeom>
          <a:noFill/>
          <a:ln/>
        </p:spPr>
        <p:txBody>
          <a:bodyPr wrap="square" lIns="0" tIns="0" rIns="0" bIns="0" rtlCol="0" anchor="t"/>
          <a:lstStyle/>
          <a:p>
            <a:pPr indent="0" marL="0">
              <a:buNone/>
            </a:pPr>
            <a:r>
              <a:rPr lang="en-US" sz="1150" b="1" dirty="0">
                <a:solidFill>
                  <a:srgbClr val="6B21C9"/>
                </a:solidFill>
                <a:latin typeface="Inter" pitchFamily="34" charset="0"/>
                <a:ea typeface="Inter" pitchFamily="34" charset="-122"/>
                <a:cs typeface="Inter" pitchFamily="34" charset="-120"/>
              </a:rPr>
              <a:t>—</a:t>
            </a:r>
            <a:endParaRPr lang="en-US" sz="1150" dirty="0"/>
          </a:p>
        </p:txBody>
      </p:sp>
      <p:sp>
        <p:nvSpPr>
          <p:cNvPr id="12" name="Text 10"/>
          <p:cNvSpPr/>
          <p:nvPr/>
        </p:nvSpPr>
        <p:spPr>
          <a:xfrm>
            <a:off x="1197864" y="3453384"/>
            <a:ext cx="4485132" cy="227076"/>
          </a:xfrm>
          <a:prstGeom prst="rect">
            <a:avLst/>
          </a:prstGeom>
          <a:noFill/>
          <a:ln/>
        </p:spPr>
        <p:txBody>
          <a:bodyPr wrap="square" lIns="0" tIns="0" rIns="0" bIns="0" rtlCol="0" anchor="t"/>
          <a:lstStyle/>
          <a:p>
            <a:pPr indent="0" marL="0">
              <a:lnSpc>
                <a:spcPts val="1500"/>
              </a:lnSpc>
              <a:buNone/>
            </a:pPr>
            <a:r>
              <a:rPr lang="en-US" sz="1150" dirty="0">
                <a:solidFill>
                  <a:srgbClr val="4E5170"/>
                </a:solidFill>
                <a:latin typeface="Inter" pitchFamily="34" charset="0"/>
                <a:ea typeface="Inter" pitchFamily="34" charset="-122"/>
                <a:cs typeface="Inter" pitchFamily="34" charset="-120"/>
              </a:rPr>
              <a:t>Elle grandit avec l’établissement, sans renégociation</a:t>
            </a:r>
            <a:endParaRPr lang="en-US" sz="1150" dirty="0"/>
          </a:p>
        </p:txBody>
      </p:sp>
      <p:sp>
        <p:nvSpPr>
          <p:cNvPr id="13" name="Text 11"/>
          <p:cNvSpPr/>
          <p:nvPr/>
        </p:nvSpPr>
        <p:spPr>
          <a:xfrm>
            <a:off x="960120" y="3790188"/>
            <a:ext cx="201168" cy="227076"/>
          </a:xfrm>
          <a:prstGeom prst="rect">
            <a:avLst/>
          </a:prstGeom>
          <a:noFill/>
          <a:ln/>
        </p:spPr>
        <p:txBody>
          <a:bodyPr wrap="square" lIns="0" tIns="0" rIns="0" bIns="0" rtlCol="0" anchor="t"/>
          <a:lstStyle/>
          <a:p>
            <a:pPr indent="0" marL="0">
              <a:buNone/>
            </a:pPr>
            <a:r>
              <a:rPr lang="en-US" sz="1150" b="1" dirty="0">
                <a:solidFill>
                  <a:srgbClr val="6B21C9"/>
                </a:solidFill>
                <a:latin typeface="Inter" pitchFamily="34" charset="0"/>
                <a:ea typeface="Inter" pitchFamily="34" charset="-122"/>
                <a:cs typeface="Inter" pitchFamily="34" charset="-120"/>
              </a:rPr>
              <a:t>—</a:t>
            </a:r>
            <a:endParaRPr lang="en-US" sz="1150" dirty="0"/>
          </a:p>
        </p:txBody>
      </p:sp>
      <p:sp>
        <p:nvSpPr>
          <p:cNvPr id="14" name="Text 12"/>
          <p:cNvSpPr/>
          <p:nvPr/>
        </p:nvSpPr>
        <p:spPr>
          <a:xfrm>
            <a:off x="1197864" y="3790188"/>
            <a:ext cx="4485132" cy="227076"/>
          </a:xfrm>
          <a:prstGeom prst="rect">
            <a:avLst/>
          </a:prstGeom>
          <a:noFill/>
          <a:ln/>
        </p:spPr>
        <p:txBody>
          <a:bodyPr wrap="square" lIns="0" tIns="0" rIns="0" bIns="0" rtlCol="0" anchor="t"/>
          <a:lstStyle/>
          <a:p>
            <a:pPr indent="0" marL="0">
              <a:lnSpc>
                <a:spcPts val="1500"/>
              </a:lnSpc>
              <a:buNone/>
            </a:pPr>
            <a:r>
              <a:rPr lang="en-US" sz="1150" dirty="0">
                <a:solidFill>
                  <a:srgbClr val="4E5170"/>
                </a:solidFill>
                <a:latin typeface="Inter" pitchFamily="34" charset="0"/>
                <a:ea typeface="Inter" pitchFamily="34" charset="-122"/>
                <a:cs typeface="Inter" pitchFamily="34" charset="-120"/>
              </a:rPr>
              <a:t>Connecteurs PMS inclus dans le périmètre retenu</a:t>
            </a:r>
            <a:endParaRPr lang="en-US" sz="1150" dirty="0"/>
          </a:p>
        </p:txBody>
      </p:sp>
      <p:sp>
        <p:nvSpPr>
          <p:cNvPr id="15" name="Text 13"/>
          <p:cNvSpPr/>
          <p:nvPr/>
        </p:nvSpPr>
        <p:spPr>
          <a:xfrm>
            <a:off x="960120" y="4126992"/>
            <a:ext cx="201168" cy="227076"/>
          </a:xfrm>
          <a:prstGeom prst="rect">
            <a:avLst/>
          </a:prstGeom>
          <a:noFill/>
          <a:ln/>
        </p:spPr>
        <p:txBody>
          <a:bodyPr wrap="square" lIns="0" tIns="0" rIns="0" bIns="0" rtlCol="0" anchor="t"/>
          <a:lstStyle/>
          <a:p>
            <a:pPr indent="0" marL="0">
              <a:buNone/>
            </a:pPr>
            <a:r>
              <a:rPr lang="en-US" sz="1150" b="1" dirty="0">
                <a:solidFill>
                  <a:srgbClr val="6B21C9"/>
                </a:solidFill>
                <a:latin typeface="Inter" pitchFamily="34" charset="0"/>
                <a:ea typeface="Inter" pitchFamily="34" charset="-122"/>
                <a:cs typeface="Inter" pitchFamily="34" charset="-120"/>
              </a:rPr>
              <a:t>—</a:t>
            </a:r>
            <a:endParaRPr lang="en-US" sz="1150" dirty="0"/>
          </a:p>
        </p:txBody>
      </p:sp>
      <p:sp>
        <p:nvSpPr>
          <p:cNvPr id="16" name="Text 14"/>
          <p:cNvSpPr/>
          <p:nvPr/>
        </p:nvSpPr>
        <p:spPr>
          <a:xfrm>
            <a:off x="1197864" y="4126992"/>
            <a:ext cx="4485132" cy="227076"/>
          </a:xfrm>
          <a:prstGeom prst="rect">
            <a:avLst/>
          </a:prstGeom>
          <a:noFill/>
          <a:ln/>
        </p:spPr>
        <p:txBody>
          <a:bodyPr wrap="square" lIns="0" tIns="0" rIns="0" bIns="0" rtlCol="0" anchor="t"/>
          <a:lstStyle/>
          <a:p>
            <a:pPr indent="0" marL="0">
              <a:lnSpc>
                <a:spcPts val="1500"/>
              </a:lnSpc>
              <a:buNone/>
            </a:pPr>
            <a:r>
              <a:rPr lang="en-US" sz="1150" dirty="0">
                <a:solidFill>
                  <a:srgbClr val="4E5170"/>
                </a:solidFill>
                <a:latin typeface="Inter" pitchFamily="34" charset="0"/>
                <a:ea typeface="Inter" pitchFamily="34" charset="-122"/>
                <a:cs typeface="Inter" pitchFamily="34" charset="-120"/>
              </a:rPr>
              <a:t>Abonnement ou licence définitive : les deux existent</a:t>
            </a:r>
            <a:endParaRPr lang="en-US" sz="1150" dirty="0"/>
          </a:p>
        </p:txBody>
      </p:sp>
      <p:sp>
        <p:nvSpPr>
          <p:cNvPr id="17" name="Shape 15"/>
          <p:cNvSpPr/>
          <p:nvPr/>
        </p:nvSpPr>
        <p:spPr>
          <a:xfrm>
            <a:off x="6231636" y="2157984"/>
            <a:ext cx="5271516" cy="2450592"/>
          </a:xfrm>
          <a:prstGeom prst="roundRect">
            <a:avLst>
              <a:gd name="adj" fmla="val 3358"/>
            </a:avLst>
          </a:prstGeom>
          <a:solidFill>
            <a:srgbClr val="F5EEFF"/>
          </a:solidFill>
          <a:ln w="12700">
            <a:solidFill>
              <a:srgbClr val="E4D6FA"/>
            </a:solidFill>
            <a:prstDash val="solid"/>
          </a:ln>
          <a:effectLst>
            <a:outerShdw sx="100000" sy="100000" kx="0" ky="0" algn="bl" rotWithShape="0" blurRad="177800" dist="25400" dir="5400000">
              <a:srgbClr val="080C1A">
                <a:alpha val="7000"/>
              </a:srgbClr>
            </a:outerShdw>
          </a:effectLst>
        </p:spPr>
      </p:sp>
      <p:sp>
        <p:nvSpPr>
          <p:cNvPr id="18" name="Text 16"/>
          <p:cNvSpPr/>
          <p:nvPr/>
        </p:nvSpPr>
        <p:spPr>
          <a:xfrm>
            <a:off x="6505956" y="2359152"/>
            <a:ext cx="4722876" cy="566928"/>
          </a:xfrm>
          <a:prstGeom prst="rect">
            <a:avLst/>
          </a:prstGeom>
          <a:noFill/>
          <a:ln/>
        </p:spPr>
        <p:txBody>
          <a:bodyPr wrap="square" lIns="0" tIns="0" rIns="0" bIns="0" rtlCol="0" anchor="t"/>
          <a:lstStyle/>
          <a:p>
            <a:pPr indent="0" marL="0">
              <a:buNone/>
            </a:pPr>
            <a:r>
              <a:rPr lang="en-US" sz="1550" b="1" dirty="0">
                <a:solidFill>
                  <a:srgbClr val="55179F"/>
                </a:solidFill>
                <a:latin typeface="Space Grotesk" pitchFamily="34" charset="0"/>
                <a:ea typeface="Space Grotesk" pitchFamily="34" charset="-122"/>
                <a:cs typeface="Space Grotesk" pitchFamily="34" charset="-120"/>
              </a:rPr>
              <a:t>Ce qu’il faut comparer — et ce n’est pas un autre logiciel</a:t>
            </a:r>
            <a:endParaRPr lang="en-US" sz="1550" dirty="0"/>
          </a:p>
        </p:txBody>
      </p:sp>
      <p:sp>
        <p:nvSpPr>
          <p:cNvPr id="19" name="Text 17"/>
          <p:cNvSpPr/>
          <p:nvPr/>
        </p:nvSpPr>
        <p:spPr>
          <a:xfrm>
            <a:off x="6505956" y="2962656"/>
            <a:ext cx="4722876" cy="1572768"/>
          </a:xfrm>
          <a:prstGeom prst="rect">
            <a:avLst/>
          </a:prstGeom>
          <a:noFill/>
          <a:ln/>
        </p:spPr>
        <p:txBody>
          <a:bodyPr wrap="square" lIns="0" tIns="0" rIns="0" bIns="0" rtlCol="0" anchor="t"/>
          <a:lstStyle/>
          <a:p>
            <a:pPr indent="0" marL="0">
              <a:lnSpc>
                <a:spcPts val="1500"/>
              </a:lnSpc>
              <a:buNone/>
            </a:pPr>
            <a:r>
              <a:rPr lang="en-US" sz="1050" dirty="0">
                <a:solidFill>
                  <a:srgbClr val="4E5170"/>
                </a:solidFill>
                <a:latin typeface="Inter" pitchFamily="34" charset="0"/>
                <a:ea typeface="Inter" pitchFamily="34" charset="-122"/>
                <a:cs typeface="Inter" pitchFamily="34" charset="-120"/>
              </a:rPr>
              <a:t>Comptez les heures de personnel administratif qui partent chaque mois dans la refacturation téléphonique des résidents et des familles, et dans la préparation des exports de contrôle. Puis comparez à la ligne de la proposition.</a:t>
            </a:r>
            <a:endParaRPr lang="en-US" sz="1050" dirty="0"/>
          </a:p>
          <a:p>
            <a:pPr indent="0" marL="0">
              <a:lnSpc>
                <a:spcPts val="1500"/>
              </a:lnSpc>
              <a:buNone/>
            </a:pPr>
            <a:endParaRPr lang="en-US" sz="1050" dirty="0"/>
          </a:p>
          <a:p>
            <a:pPr indent="0" marL="0">
              <a:lnSpc>
                <a:spcPts val="1500"/>
              </a:lnSpc>
              <a:buNone/>
            </a:pPr>
            <a:r>
              <a:rPr lang="en-US" sz="1050" dirty="0">
                <a:solidFill>
                  <a:srgbClr val="4E5170"/>
                </a:solidFill>
                <a:latin typeface="Inter" pitchFamily="34" charset="0"/>
                <a:ea typeface="Inter" pitchFamily="34" charset="-122"/>
                <a:cs typeface="Inter" pitchFamily="34" charset="-120"/>
              </a:rPr>
              <a:t>Ce produit ne remplace pas un logiciel : il remplace un travail manuel récurrent, et un risque d’erreur sur des documents que vous devez pouvoir justifier.</a:t>
            </a:r>
            <a:endParaRPr lang="en-US" sz="1050" dirty="0"/>
          </a:p>
        </p:txBody>
      </p:sp>
      <p:sp>
        <p:nvSpPr>
          <p:cNvPr id="20" name="Shape 18"/>
          <p:cNvSpPr/>
          <p:nvPr/>
        </p:nvSpPr>
        <p:spPr>
          <a:xfrm>
            <a:off x="685800" y="4718304"/>
            <a:ext cx="10817352" cy="932688"/>
          </a:xfrm>
          <a:prstGeom prst="roundRect">
            <a:avLst>
              <a:gd name="adj" fmla="val 8824"/>
            </a:avLst>
          </a:prstGeom>
          <a:solidFill>
            <a:srgbClr val="FFFFFF"/>
          </a:solidFill>
          <a:ln w="12700">
            <a:solidFill>
              <a:srgbClr val="E7E5F0"/>
            </a:solidFill>
            <a:prstDash val="solid"/>
          </a:ln>
          <a:effectLst>
            <a:outerShdw sx="100000" sy="100000" kx="0" ky="0" algn="bl" rotWithShape="0" blurRad="177800" dist="25400" dir="5400000">
              <a:srgbClr val="080C1A">
                <a:alpha val="7000"/>
              </a:srgbClr>
            </a:outerShdw>
          </a:effectLst>
        </p:spPr>
      </p:sp>
      <p:sp>
        <p:nvSpPr>
          <p:cNvPr id="21" name="Text 19"/>
          <p:cNvSpPr/>
          <p:nvPr/>
        </p:nvSpPr>
        <p:spPr>
          <a:xfrm>
            <a:off x="996696" y="4846320"/>
            <a:ext cx="10195560" cy="694944"/>
          </a:xfrm>
          <a:prstGeom prst="rect">
            <a:avLst/>
          </a:prstGeom>
          <a:noFill/>
          <a:ln/>
        </p:spPr>
        <p:txBody>
          <a:bodyPr wrap="square" lIns="0" tIns="0" rIns="0" bIns="0" rtlCol="0" anchor="t"/>
          <a:lstStyle/>
          <a:p>
            <a:pPr indent="0" marL="0">
              <a:lnSpc>
                <a:spcPts val="1500"/>
              </a:lnSpc>
              <a:buNone/>
            </a:pPr>
            <a:r>
              <a:rPr lang="en-US" sz="1100" b="1" dirty="0">
                <a:solidFill>
                  <a:srgbClr val="14152B"/>
                </a:solidFill>
                <a:latin typeface="Inter" pitchFamily="34" charset="0"/>
                <a:ea typeface="Inter" pitchFamily="34" charset="-122"/>
                <a:cs typeface="Inter" pitchFamily="34" charset="-120"/>
              </a:rPr>
              <a:t>Le périmètre se qualifie avant le chiffrage. </a:t>
            </a:r>
            <a:pPr indent="0" marL="0">
              <a:lnSpc>
                <a:spcPts val="1500"/>
              </a:lnSpc>
              <a:buNone/>
            </a:pPr>
            <a:r>
              <a:rPr lang="en-US" sz="1100" dirty="0">
                <a:solidFill>
                  <a:srgbClr val="4E5170"/>
                </a:solidFill>
                <a:latin typeface="Inter" pitchFamily="34" charset="0"/>
                <a:ea typeface="Inter" pitchFamily="34" charset="-122"/>
                <a:cs typeface="Inter" pitchFamily="34" charset="-120"/>
              </a:rPr>
              <a:t>Le prix exact vient de votre intégrateur, après la qualification écrite de votre parc et de votre logiciel de séjour. Ce qui est toujours compris : les mises à jour de votre version, le support de second niveau assuré par l’éditeur, la documentation et les gabarits de rapports.</a:t>
            </a:r>
            <a:endParaRPr lang="en-US" sz="1100" dirty="0"/>
          </a:p>
        </p:txBody>
      </p:sp>
      <p:sp>
        <p:nvSpPr>
          <p:cNvPr id="22" name="Shape 20"/>
          <p:cNvSpPr/>
          <p:nvPr/>
        </p:nvSpPr>
        <p:spPr>
          <a:xfrm>
            <a:off x="685800" y="5760720"/>
            <a:ext cx="10817352" cy="493776"/>
          </a:xfrm>
          <a:prstGeom prst="roundRect">
            <a:avLst>
              <a:gd name="adj" fmla="val 14815"/>
            </a:avLst>
          </a:prstGeom>
          <a:solidFill>
            <a:srgbClr val="EEECF7"/>
          </a:solidFill>
          <a:ln w="12700">
            <a:solidFill>
              <a:srgbClr val="E7E5F0"/>
            </a:solidFill>
            <a:prstDash val="solid"/>
          </a:ln>
        </p:spPr>
      </p:sp>
      <p:sp>
        <p:nvSpPr>
          <p:cNvPr id="23" name="Text 21"/>
          <p:cNvSpPr/>
          <p:nvPr/>
        </p:nvSpPr>
        <p:spPr>
          <a:xfrm>
            <a:off x="886968" y="5760720"/>
            <a:ext cx="365760" cy="493776"/>
          </a:xfrm>
          <a:prstGeom prst="rect">
            <a:avLst/>
          </a:prstGeom>
          <a:noFill/>
          <a:ln/>
        </p:spPr>
        <p:txBody>
          <a:bodyPr wrap="square" lIns="0" tIns="0" rIns="0" bIns="0" rtlCol="0" anchor="ctr"/>
          <a:lstStyle/>
          <a:p>
            <a:pPr indent="0" marL="0">
              <a:buNone/>
            </a:pPr>
            <a:r>
              <a:rPr lang="en-US" sz="1600" b="1" dirty="0">
                <a:solidFill>
                  <a:srgbClr val="6B21C9"/>
                </a:solidFill>
                <a:latin typeface="Space Grotesk" pitchFamily="34" charset="0"/>
                <a:ea typeface="Space Grotesk" pitchFamily="34" charset="-122"/>
                <a:cs typeface="Space Grotesk" pitchFamily="34" charset="-120"/>
              </a:rPr>
              <a:t>→</a:t>
            </a:r>
            <a:endParaRPr lang="en-US" sz="1600" dirty="0"/>
          </a:p>
        </p:txBody>
      </p:sp>
      <p:sp>
        <p:nvSpPr>
          <p:cNvPr id="24" name="Text 22"/>
          <p:cNvSpPr/>
          <p:nvPr/>
        </p:nvSpPr>
        <p:spPr>
          <a:xfrm>
            <a:off x="1289304" y="5806440"/>
            <a:ext cx="9948672" cy="402336"/>
          </a:xfrm>
          <a:prstGeom prst="rect">
            <a:avLst/>
          </a:prstGeom>
          <a:noFill/>
          <a:ln/>
        </p:spPr>
        <p:txBody>
          <a:bodyPr wrap="square" lIns="0" tIns="0" rIns="0" bIns="0" rtlCol="0" anchor="ctr"/>
          <a:lstStyle/>
          <a:p>
            <a:pPr indent="0" marL="0">
              <a:lnSpc>
                <a:spcPts val="1600"/>
              </a:lnSpc>
              <a:buNone/>
            </a:pPr>
            <a:r>
              <a:rPr lang="en-US" sz="1200" dirty="0">
                <a:solidFill>
                  <a:srgbClr val="14152B"/>
                </a:solidFill>
                <a:latin typeface="Inter" pitchFamily="34" charset="0"/>
                <a:ea typeface="Inter" pitchFamily="34" charset="-122"/>
                <a:cs typeface="Inter" pitchFamily="34" charset="-120"/>
              </a:rPr>
              <a:t>Le marché adressable en France : environ 7 500 EHPAD, 3 000 cliniques et hôpitaux, 18 000 hôtels, 10 000 autres hébergements.</a:t>
            </a:r>
            <a:endParaRPr lang="en-US" sz="1200" dirty="0"/>
          </a:p>
        </p:txBody>
      </p:sp>
      <p:sp>
        <p:nvSpPr>
          <p:cNvPr id="25" name="Text 23"/>
          <p:cNvSpPr/>
          <p:nvPr/>
        </p:nvSpPr>
        <p:spPr>
          <a:xfrm>
            <a:off x="685800" y="6382512"/>
            <a:ext cx="7772400" cy="274320"/>
          </a:xfrm>
          <a:prstGeom prst="rect">
            <a:avLst/>
          </a:prstGeom>
          <a:noFill/>
          <a:ln/>
        </p:spPr>
        <p:txBody>
          <a:bodyPr wrap="square" lIns="0" tIns="0" rIns="0" bIns="0" rtlCol="0" anchor="ctr"/>
          <a:lstStyle/>
          <a:p>
            <a:pPr indent="0" marL="0">
              <a:buNone/>
            </a:pPr>
            <a:r>
              <a:rPr lang="en-US" sz="900" dirty="0">
                <a:solidFill>
                  <a:srgbClr val="726F8C"/>
                </a:solidFill>
                <a:latin typeface="Inter" pitchFamily="34" charset="0"/>
                <a:ea typeface="Inter" pitchFamily="34" charset="-122"/>
                <a:cs typeface="Inter" pitchFamily="34" charset="-120"/>
              </a:rPr>
              <a:t>Comtrafic X Hospitality · santé, EHPAD, hôtellerie</a:t>
            </a:r>
            <a:endParaRPr lang="en-US" sz="900" dirty="0"/>
          </a:p>
        </p:txBody>
      </p:sp>
      <p:sp>
        <p:nvSpPr>
          <p:cNvPr id="26" name="Text 24"/>
          <p:cNvSpPr/>
          <p:nvPr/>
        </p:nvSpPr>
        <p:spPr>
          <a:xfrm>
            <a:off x="10405872" y="6382512"/>
            <a:ext cx="1097280" cy="274320"/>
          </a:xfrm>
          <a:prstGeom prst="rect">
            <a:avLst/>
          </a:prstGeom>
          <a:noFill/>
          <a:ln/>
        </p:spPr>
        <p:txBody>
          <a:bodyPr wrap="square" lIns="0" tIns="0" rIns="0" bIns="0" rtlCol="0" anchor="ctr"/>
          <a:lstStyle/>
          <a:p>
            <a:pPr algn="r" indent="0" marL="0">
              <a:buNone/>
            </a:pPr>
            <a:r>
              <a:rPr lang="en-US" sz="900" dirty="0">
                <a:solidFill>
                  <a:srgbClr val="726F8C"/>
                </a:solidFill>
                <a:latin typeface="Inter" pitchFamily="34" charset="0"/>
                <a:ea typeface="Inter" pitchFamily="34" charset="-122"/>
                <a:cs typeface="Inter" pitchFamily="34" charset="-120"/>
              </a:rPr>
              <a:t>9 / 12</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12</Slides>
  <Notes>12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12</vt:i4>
      </vt:variant>
    </vt:vector>
  </HeadingPairs>
  <TitlesOfParts>
    <vt:vector size="15"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vector>
  </TitlesOfParts>
  <Company>AXIT ComTrafic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AXIT ComTrafic</dc:creator>
  <cp:lastModifiedBy>AXIT ComTrafic</cp:lastModifiedBy>
  <cp:revision>1</cp:revision>
  <dcterms:created xsi:type="dcterms:W3CDTF">2026-08-17T14:39:24Z</dcterms:created>
  <dcterms:modified xsi:type="dcterms:W3CDTF">2026-08-17T14:39:24Z</dcterms:modified>
</cp:coreProperties>
</file>