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Deg" Type="http://schemas.openxmlformats.org/officeDocument/2006/relationships/image" Target="../media/degradeSignalPlus.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rotWithShape="1">
          <a:blip r:embed="rIdDeg"/>
          <a:stretch>
            <a:fillRect/>
          </a:stretch>
        </a:blipFill>
        <a:effectLst/>
      </p:bgPr>
    </p:bg>
    <p:spTree>
      <p:nvGrpSpPr>
        <p:cNvPr id="1" name=""/>
        <p:cNvGrpSpPr/>
        <p:nvPr/>
      </p:nvGrpSpPr>
      <p:grpSpPr>
        <a:xfrm>
          <a:off x="0" y="0"/>
          <a:ext cx="0" cy="0"/>
          <a:chOff x="0" y="0"/>
          <a:chExt cx="0" cy="0"/>
        </a:xfrm>
      </p:grpSpPr>
      <p:sp>
        <p:nvSpPr>
          <p:cNvPr id="4" name="Text 2"/>
          <p:cNvSpPr/>
          <p:nvPr/>
        </p:nvSpPr>
        <p:spPr>
          <a:xfrm>
            <a:off x="685800" y="457200"/>
            <a:ext cx="1828800" cy="329184"/>
          </a:xfrm>
          <a:prstGeom prst="rect">
            <a:avLst/>
          </a:prstGeom>
          <a:noFill/>
          <a:ln/>
        </p:spPr>
        <p:txBody>
          <a:bodyPr wrap="square" lIns="0" tIns="0" rIns="0" bIns="0" rtlCol="0" anchor="ctr"/>
          <a:lstStyle/>
          <a:p>
            <a:pPr indent="0" marL="0">
              <a:buNone/>
            </a:pPr>
            <a:r>
              <a:rPr lang="en-US" sz="1900" b="1" spc="100" kern="0" dirty="0">
                <a:solidFill>
                  <a:srgbClr val="FFFFFF"/>
                </a:solidFill>
                <a:latin typeface="Space Grotesk" pitchFamily="34" charset="0"/>
                <a:ea typeface="Space Grotesk" pitchFamily="34" charset="-122"/>
                <a:cs typeface="Space Grotesk" pitchFamily="34" charset="-120"/>
              </a:rPr>
              <a:t>AXIT</a:t>
            </a:r>
            <a:endParaRPr lang="en-US" sz="1900" dirty="0"/>
          </a:p>
        </p:txBody>
      </p:sp>
      <p:sp>
        <p:nvSpPr>
          <p:cNvPr id="5" name="Text 3"/>
          <p:cNvSpPr/>
          <p:nvPr/>
        </p:nvSpPr>
        <p:spPr>
          <a:xfrm>
            <a:off x="1554480" y="512064"/>
            <a:ext cx="1828800" cy="237744"/>
          </a:xfrm>
          <a:prstGeom prst="rect">
            <a:avLst/>
          </a:prstGeom>
          <a:noFill/>
          <a:ln/>
        </p:spPr>
        <p:txBody>
          <a:bodyPr wrap="square" lIns="0" tIns="0" rIns="0" bIns="0" rtlCol="0" anchor="ctr"/>
          <a:lstStyle/>
          <a:p>
            <a:pPr indent="0" marL="0">
              <a:buNone/>
            </a:pPr>
            <a:r>
              <a:rPr lang="en-US" sz="900" b="1" spc="200" kern="0" dirty="0">
                <a:solidFill>
                  <a:srgbClr val="E9DCFF"/>
                </a:solidFill>
                <a:latin typeface="Inter" pitchFamily="34" charset="0"/>
                <a:ea typeface="Inter" pitchFamily="34" charset="-122"/>
                <a:cs typeface="Inter" pitchFamily="34" charset="-120"/>
              </a:rPr>
              <a:t>COMTRAFIC</a:t>
            </a:r>
            <a:endParaRPr lang="en-US" sz="900" dirty="0"/>
          </a:p>
        </p:txBody>
      </p:sp>
      <p:sp>
        <p:nvSpPr>
          <p:cNvPr id="6" name="Text 4"/>
          <p:cNvSpPr/>
          <p:nvPr/>
        </p:nvSpPr>
        <p:spPr>
          <a:xfrm>
            <a:off x="685800" y="1234440"/>
            <a:ext cx="10817352" cy="256032"/>
          </a:xfrm>
          <a:prstGeom prst="rect">
            <a:avLst/>
          </a:prstGeom>
          <a:noFill/>
          <a:ln/>
        </p:spPr>
        <p:txBody>
          <a:bodyPr wrap="square" lIns="0" tIns="0" rIns="0" bIns="0" rtlCol="0" anchor="ctr"/>
          <a:lstStyle/>
          <a:p>
            <a:pPr indent="0" marL="0">
              <a:buNone/>
            </a:pPr>
            <a:r>
              <a:rPr lang="en-US" sz="1050" b="1" spc="180" kern="0" dirty="0">
                <a:solidFill>
                  <a:srgbClr val="5AEDF8"/>
                </a:solidFill>
                <a:latin typeface="Inter" pitchFamily="34" charset="0"/>
                <a:ea typeface="Inter" pitchFamily="34" charset="-122"/>
                <a:cs typeface="Inter" pitchFamily="34" charset="-120"/>
              </a:rPr>
              <a:t>ÉDITEUR FRANÇAIS DEPUIS 1998 · 28 ANS</a:t>
            </a:r>
            <a:endParaRPr lang="en-US" sz="1050" dirty="0"/>
          </a:p>
        </p:txBody>
      </p:sp>
      <p:sp>
        <p:nvSpPr>
          <p:cNvPr id="7" name="Text 5"/>
          <p:cNvSpPr/>
          <p:nvPr/>
        </p:nvSpPr>
        <p:spPr>
          <a:xfrm>
            <a:off x="685800" y="1572768"/>
            <a:ext cx="8778240" cy="1481328"/>
          </a:xfrm>
          <a:prstGeom prst="rect">
            <a:avLst/>
          </a:prstGeom>
          <a:noFill/>
          <a:ln/>
        </p:spPr>
        <p:txBody>
          <a:bodyPr wrap="square" lIns="0" tIns="0" rIns="0" bIns="0" rtlCol="0" anchor="t"/>
          <a:lstStyle/>
          <a:p>
            <a:pPr indent="0" marL="0">
              <a:lnSpc>
                <a:spcPts val="5000"/>
              </a:lnSpc>
              <a:buNone/>
            </a:pPr>
            <a:r>
              <a:rPr lang="en-US" sz="4400" b="1" dirty="0">
                <a:solidFill>
                  <a:srgbClr val="FFFFFF"/>
                </a:solidFill>
                <a:latin typeface="Space Grotesk" pitchFamily="34" charset="0"/>
                <a:ea typeface="Space Grotesk" pitchFamily="34" charset="-122"/>
                <a:cs typeface="Space Grotesk" pitchFamily="34" charset="-120"/>
              </a:rPr>
              <a:t>Comtrafic X Entreprise</a:t>
            </a:r>
            <a:endParaRPr lang="en-US" sz="4400" dirty="0"/>
          </a:p>
        </p:txBody>
      </p:sp>
      <p:sp>
        <p:nvSpPr>
          <p:cNvPr id="8" name="Text 6"/>
          <p:cNvSpPr/>
          <p:nvPr/>
        </p:nvSpPr>
        <p:spPr>
          <a:xfrm>
            <a:off x="685800" y="3218688"/>
            <a:ext cx="9052560" cy="1097280"/>
          </a:xfrm>
          <a:prstGeom prst="rect">
            <a:avLst/>
          </a:prstGeom>
          <a:noFill/>
          <a:ln/>
        </p:spPr>
        <p:txBody>
          <a:bodyPr wrap="square" lIns="0" tIns="0" rIns="0" bIns="0" rtlCol="0" anchor="t"/>
          <a:lstStyle/>
          <a:p>
            <a:pPr indent="0" marL="0">
              <a:lnSpc>
                <a:spcPts val="2100"/>
              </a:lnSpc>
              <a:buNone/>
            </a:pPr>
            <a:r>
              <a:rPr lang="en-US" sz="1400" dirty="0">
                <a:solidFill>
                  <a:srgbClr val="EDE6FC"/>
                </a:solidFill>
                <a:latin typeface="Inter" pitchFamily="34" charset="0"/>
                <a:ea typeface="Inter" pitchFamily="34" charset="-122"/>
                <a:cs typeface="Inter" pitchFamily="34" charset="-120"/>
              </a:rPr>
              <a:t>Votre facture opérateur est un total. Elle ne connaît ni vos services, ni vos sites, ni votre organisation. Comtrafic X relie chaque appel à votre organisation réelle : qui consomme quoi, combien ça coûte, et qui doit payer.</a:t>
            </a:r>
            <a:endParaRPr lang="en-US" sz="1400" dirty="0"/>
          </a:p>
        </p:txBody>
      </p:sp>
      <p:sp>
        <p:nvSpPr>
          <p:cNvPr id="9" name="Shape 7"/>
          <p:cNvSpPr/>
          <p:nvPr/>
        </p:nvSpPr>
        <p:spPr>
          <a:xfrm>
            <a:off x="685800" y="4572000"/>
            <a:ext cx="1104595" cy="329184"/>
          </a:xfrm>
          <a:prstGeom prst="roundRect">
            <a:avLst>
              <a:gd name="adj" fmla="val 50000"/>
            </a:avLst>
          </a:prstGeom>
          <a:solidFill>
            <a:srgbClr val="4A1D93"/>
          </a:solidFill>
          <a:ln w="12700">
            <a:solidFill>
              <a:srgbClr val="4A1D93"/>
            </a:solidFill>
            <a:prstDash val="solid"/>
          </a:ln>
        </p:spPr>
      </p:sp>
      <p:sp>
        <p:nvSpPr>
          <p:cNvPr id="10" name="Text 8"/>
          <p:cNvSpPr/>
          <p:nvPr/>
        </p:nvSpPr>
        <p:spPr>
          <a:xfrm>
            <a:off x="685800" y="4572000"/>
            <a:ext cx="1104595" cy="329184"/>
          </a:xfrm>
          <a:prstGeom prst="rect">
            <a:avLst/>
          </a:prstGeom>
          <a:noFill/>
          <a:ln/>
        </p:spPr>
        <p:txBody>
          <a:bodyPr wrap="square" lIns="0" tIns="0" rIns="0" bIns="0" rtlCol="0" anchor="ctr"/>
          <a:lstStyle/>
          <a:p>
            <a:pPr algn="ctr" indent="0" marL="0">
              <a:buNone/>
            </a:pPr>
            <a:r>
              <a:rPr lang="en-US" sz="1050" dirty="0">
                <a:solidFill>
                  <a:srgbClr val="FFFFFF"/>
                </a:solidFill>
                <a:latin typeface="Inter" pitchFamily="34" charset="0"/>
                <a:ea typeface="Inter" pitchFamily="34" charset="-122"/>
                <a:cs typeface="Inter" pitchFamily="34" charset="-120"/>
              </a:rPr>
              <a:t>Entreprises</a:t>
            </a:r>
            <a:endParaRPr lang="en-US" sz="1050" dirty="0"/>
          </a:p>
        </p:txBody>
      </p:sp>
      <p:sp>
        <p:nvSpPr>
          <p:cNvPr id="11" name="Shape 9"/>
          <p:cNvSpPr/>
          <p:nvPr/>
        </p:nvSpPr>
        <p:spPr>
          <a:xfrm>
            <a:off x="1936699" y="4572000"/>
            <a:ext cx="1265530" cy="329184"/>
          </a:xfrm>
          <a:prstGeom prst="roundRect">
            <a:avLst>
              <a:gd name="adj" fmla="val 50000"/>
            </a:avLst>
          </a:prstGeom>
          <a:solidFill>
            <a:srgbClr val="4A1D93"/>
          </a:solidFill>
          <a:ln w="12700">
            <a:solidFill>
              <a:srgbClr val="4A1D93"/>
            </a:solidFill>
            <a:prstDash val="solid"/>
          </a:ln>
        </p:spPr>
      </p:sp>
      <p:sp>
        <p:nvSpPr>
          <p:cNvPr id="12" name="Text 10"/>
          <p:cNvSpPr/>
          <p:nvPr/>
        </p:nvSpPr>
        <p:spPr>
          <a:xfrm>
            <a:off x="1936699" y="4572000"/>
            <a:ext cx="1265530" cy="329184"/>
          </a:xfrm>
          <a:prstGeom prst="rect">
            <a:avLst/>
          </a:prstGeom>
          <a:noFill/>
          <a:ln/>
        </p:spPr>
        <p:txBody>
          <a:bodyPr wrap="square" lIns="0" tIns="0" rIns="0" bIns="0" rtlCol="0" anchor="ctr"/>
          <a:lstStyle/>
          <a:p>
            <a:pPr algn="ctr" indent="0" marL="0">
              <a:buNone/>
            </a:pPr>
            <a:r>
              <a:rPr lang="en-US" sz="1050" dirty="0">
                <a:solidFill>
                  <a:srgbClr val="FFFFFF"/>
                </a:solidFill>
                <a:latin typeface="Inter" pitchFamily="34" charset="0"/>
                <a:ea typeface="Inter" pitchFamily="34" charset="-122"/>
                <a:cs typeface="Inter" pitchFamily="34" charset="-120"/>
              </a:rPr>
              <a:t>Collectivités</a:t>
            </a:r>
            <a:endParaRPr lang="en-US" sz="1050" dirty="0"/>
          </a:p>
        </p:txBody>
      </p:sp>
      <p:sp>
        <p:nvSpPr>
          <p:cNvPr id="13" name="Shape 11"/>
          <p:cNvSpPr/>
          <p:nvPr/>
        </p:nvSpPr>
        <p:spPr>
          <a:xfrm>
            <a:off x="3348533" y="4572000"/>
            <a:ext cx="863194" cy="329184"/>
          </a:xfrm>
          <a:prstGeom prst="roundRect">
            <a:avLst>
              <a:gd name="adj" fmla="val 50000"/>
            </a:avLst>
          </a:prstGeom>
          <a:solidFill>
            <a:srgbClr val="4A1D93"/>
          </a:solidFill>
          <a:ln w="12700">
            <a:solidFill>
              <a:srgbClr val="4A1D93"/>
            </a:solidFill>
            <a:prstDash val="solid"/>
          </a:ln>
        </p:spPr>
      </p:sp>
      <p:sp>
        <p:nvSpPr>
          <p:cNvPr id="14" name="Text 12"/>
          <p:cNvSpPr/>
          <p:nvPr/>
        </p:nvSpPr>
        <p:spPr>
          <a:xfrm>
            <a:off x="3348533" y="4572000"/>
            <a:ext cx="863194" cy="329184"/>
          </a:xfrm>
          <a:prstGeom prst="rect">
            <a:avLst/>
          </a:prstGeom>
          <a:noFill/>
          <a:ln/>
        </p:spPr>
        <p:txBody>
          <a:bodyPr wrap="square" lIns="0" tIns="0" rIns="0" bIns="0" rtlCol="0" anchor="ctr"/>
          <a:lstStyle/>
          <a:p>
            <a:pPr algn="ctr" indent="0" marL="0">
              <a:buNone/>
            </a:pPr>
            <a:r>
              <a:rPr lang="en-US" sz="1050" dirty="0">
                <a:solidFill>
                  <a:srgbClr val="FFFFFF"/>
                </a:solidFill>
                <a:latin typeface="Inter" pitchFamily="34" charset="0"/>
                <a:ea typeface="Inter" pitchFamily="34" charset="-122"/>
                <a:cs typeface="Inter" pitchFamily="34" charset="-120"/>
              </a:rPr>
              <a:t>Cabinets</a:t>
            </a:r>
            <a:endParaRPr lang="en-US" sz="1050" dirty="0"/>
          </a:p>
        </p:txBody>
      </p:sp>
      <p:sp>
        <p:nvSpPr>
          <p:cNvPr id="15" name="Shape 13"/>
          <p:cNvSpPr/>
          <p:nvPr/>
        </p:nvSpPr>
        <p:spPr>
          <a:xfrm>
            <a:off x="4358030" y="4572000"/>
            <a:ext cx="1748333" cy="329184"/>
          </a:xfrm>
          <a:prstGeom prst="roundRect">
            <a:avLst>
              <a:gd name="adj" fmla="val 50000"/>
            </a:avLst>
          </a:prstGeom>
          <a:solidFill>
            <a:srgbClr val="4A1D93"/>
          </a:solidFill>
          <a:ln w="12700">
            <a:solidFill>
              <a:srgbClr val="4A1D93"/>
            </a:solidFill>
            <a:prstDash val="solid"/>
          </a:ln>
        </p:spPr>
      </p:sp>
      <p:sp>
        <p:nvSpPr>
          <p:cNvPr id="16" name="Text 14"/>
          <p:cNvSpPr/>
          <p:nvPr/>
        </p:nvSpPr>
        <p:spPr>
          <a:xfrm>
            <a:off x="4358030" y="4572000"/>
            <a:ext cx="1748333" cy="329184"/>
          </a:xfrm>
          <a:prstGeom prst="rect">
            <a:avLst/>
          </a:prstGeom>
          <a:noFill/>
          <a:ln/>
        </p:spPr>
        <p:txBody>
          <a:bodyPr wrap="square" lIns="0" tIns="0" rIns="0" bIns="0" rtlCol="0" anchor="ctr"/>
          <a:lstStyle/>
          <a:p>
            <a:pPr algn="ctr" indent="0" marL="0">
              <a:buNone/>
            </a:pPr>
            <a:r>
              <a:rPr lang="en-US" sz="1050" dirty="0">
                <a:solidFill>
                  <a:srgbClr val="FFFFFF"/>
                </a:solidFill>
                <a:latin typeface="Inter" pitchFamily="34" charset="0"/>
                <a:ea typeface="Inter" pitchFamily="34" charset="-122"/>
                <a:cs typeface="Inter" pitchFamily="34" charset="-120"/>
              </a:rPr>
              <a:t>Groupes multi-sites</a:t>
            </a:r>
            <a:endParaRPr lang="en-US" sz="1050" dirty="0"/>
          </a:p>
        </p:txBody>
      </p:sp>
      <p:sp>
        <p:nvSpPr>
          <p:cNvPr id="17" name="Shape 15"/>
          <p:cNvSpPr/>
          <p:nvPr/>
        </p:nvSpPr>
        <p:spPr>
          <a:xfrm>
            <a:off x="685800" y="5349240"/>
            <a:ext cx="10817352" cy="0"/>
          </a:xfrm>
          <a:prstGeom prst="line">
            <a:avLst/>
          </a:prstGeom>
          <a:noFill/>
          <a:ln w="12700">
            <a:solidFill>
              <a:srgbClr val="4A1D93"/>
            </a:solidFill>
            <a:prstDash val="solid"/>
          </a:ln>
        </p:spPr>
      </p:sp>
      <p:sp>
        <p:nvSpPr>
          <p:cNvPr id="18" name="Text 16"/>
          <p:cNvSpPr/>
          <p:nvPr/>
        </p:nvSpPr>
        <p:spPr>
          <a:xfrm>
            <a:off x="685800" y="5486400"/>
            <a:ext cx="10817352" cy="822960"/>
          </a:xfrm>
          <a:prstGeom prst="rect">
            <a:avLst/>
          </a:prstGeom>
          <a:noFill/>
          <a:ln/>
        </p:spPr>
        <p:txBody>
          <a:bodyPr wrap="square" lIns="0" tIns="0" rIns="0" bIns="0" rtlCol="0" anchor="t"/>
          <a:lstStyle/>
          <a:p>
            <a:pPr indent="0" marL="0">
              <a:lnSpc>
                <a:spcPts val="1700"/>
              </a:lnSpc>
              <a:buNone/>
            </a:pPr>
            <a:r>
              <a:rPr lang="en-US" sz="1100" dirty="0">
                <a:solidFill>
                  <a:srgbClr val="E8E0FB"/>
                </a:solidFill>
                <a:latin typeface="Inter" pitchFamily="34" charset="0"/>
                <a:ea typeface="Inter" pitchFamily="34" charset="-122"/>
                <a:cs typeface="Inter" pitchFamily="34" charset="-120"/>
              </a:rPr>
              <a:t>Présentation destinée aux organisations utilisatrices</a:t>
            </a:r>
            <a:endParaRPr lang="en-US" sz="1100" dirty="0"/>
          </a:p>
          <a:p>
            <a:pPr indent="0" marL="0">
              <a:lnSpc>
                <a:spcPts val="1700"/>
              </a:lnSpc>
              <a:buNone/>
            </a:pPr>
            <a:r>
              <a:rPr lang="en-US" sz="1100" dirty="0">
                <a:solidFill>
                  <a:srgbClr val="E8E0FB"/>
                </a:solidFill>
                <a:latin typeface="Inter" pitchFamily="34" charset="0"/>
                <a:ea typeface="Inter" pitchFamily="34" charset="-122"/>
                <a:cs typeface="Inter" pitchFamily="34" charset="-120"/>
              </a:rPr>
              <a:t>AXIT ComTrafic · août 2026 · fmaamar@comtrafic.com · 06 24 25 73 70</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8F7FC"/>
        </a:solidFill>
      </p:bgPr>
    </p:bg>
    <p:spTree>
      <p:nvGrpSpPr>
        <p:cNvPr id="1" name=""/>
        <p:cNvGrpSpPr/>
        <p:nvPr/>
      </p:nvGrpSpPr>
      <p:grpSpPr>
        <a:xfrm>
          <a:off x="0" y="0"/>
          <a:ext cx="0" cy="0"/>
          <a:chOff x="0" y="0"/>
          <a:chExt cx="0" cy="0"/>
        </a:xfrm>
      </p:grpSpPr>
      <p:sp>
        <p:nvSpPr>
          <p:cNvPr id="2" name="Text 0"/>
          <p:cNvSpPr/>
          <p:nvPr/>
        </p:nvSpPr>
        <p:spPr>
          <a:xfrm>
            <a:off x="685800" y="457200"/>
            <a:ext cx="10817352" cy="237744"/>
          </a:xfrm>
          <a:prstGeom prst="rect">
            <a:avLst/>
          </a:prstGeom>
          <a:noFill/>
          <a:ln/>
        </p:spPr>
        <p:txBody>
          <a:bodyPr wrap="square" lIns="0" tIns="0" rIns="0" bIns="0" rtlCol="0" anchor="ctr"/>
          <a:lstStyle/>
          <a:p>
            <a:pPr indent="0" marL="0">
              <a:buNone/>
            </a:pPr>
            <a:r>
              <a:rPr lang="en-US" sz="1050" b="1" spc="160" kern="0" dirty="0">
                <a:solidFill>
                  <a:srgbClr val="6B21C9"/>
                </a:solidFill>
                <a:latin typeface="Inter" pitchFamily="34" charset="0"/>
                <a:ea typeface="Inter" pitchFamily="34" charset="-122"/>
                <a:cs typeface="Inter" pitchFamily="34" charset="-120"/>
              </a:rPr>
              <a:t>ARCHITECTURE ET SOUVERAINETÉ</a:t>
            </a:r>
            <a:endParaRPr lang="en-US" sz="1050" dirty="0"/>
          </a:p>
        </p:txBody>
      </p:sp>
      <p:sp>
        <p:nvSpPr>
          <p:cNvPr id="3" name="Text 1"/>
          <p:cNvSpPr/>
          <p:nvPr/>
        </p:nvSpPr>
        <p:spPr>
          <a:xfrm>
            <a:off x="685800" y="749808"/>
            <a:ext cx="10817352" cy="658368"/>
          </a:xfrm>
          <a:prstGeom prst="rect">
            <a:avLst/>
          </a:prstGeom>
          <a:noFill/>
          <a:ln/>
        </p:spPr>
        <p:txBody>
          <a:bodyPr wrap="square" lIns="0" tIns="0" rIns="0" bIns="0" rtlCol="0" anchor="t"/>
          <a:lstStyle/>
          <a:p>
            <a:pPr indent="0" marL="0">
              <a:lnSpc>
                <a:spcPts val="3400"/>
              </a:lnSpc>
              <a:buNone/>
            </a:pPr>
            <a:r>
              <a:rPr lang="en-US" sz="3000" b="1" dirty="0">
                <a:solidFill>
                  <a:srgbClr val="14152B"/>
                </a:solidFill>
                <a:latin typeface="Space Grotesk" pitchFamily="34" charset="0"/>
                <a:ea typeface="Space Grotesk" pitchFamily="34" charset="-122"/>
                <a:cs typeface="Space Grotesk" pitchFamily="34" charset="-120"/>
              </a:rPr>
              <a:t>Full web, installé là où sont déjà vos données</a:t>
            </a:r>
            <a:endParaRPr lang="en-US" sz="3000" dirty="0"/>
          </a:p>
        </p:txBody>
      </p:sp>
      <p:sp>
        <p:nvSpPr>
          <p:cNvPr id="4" name="Text 2"/>
          <p:cNvSpPr/>
          <p:nvPr/>
        </p:nvSpPr>
        <p:spPr>
          <a:xfrm>
            <a:off x="685800" y="1444752"/>
            <a:ext cx="9720072" cy="402336"/>
          </a:xfrm>
          <a:prstGeom prst="rect">
            <a:avLst/>
          </a:prstGeom>
          <a:noFill/>
          <a:ln/>
        </p:spPr>
        <p:txBody>
          <a:bodyPr wrap="square" lIns="0" tIns="0" rIns="0" bIns="0" rtlCol="0" anchor="t"/>
          <a:lstStyle/>
          <a:p>
            <a:pPr indent="0" marL="0">
              <a:lnSpc>
                <a:spcPts val="1800"/>
              </a:lnSpc>
              <a:buNone/>
            </a:pPr>
            <a:r>
              <a:rPr lang="en-US" sz="1300" dirty="0">
                <a:solidFill>
                  <a:srgbClr val="4E5170"/>
                </a:solidFill>
                <a:latin typeface="Inter" pitchFamily="34" charset="0"/>
                <a:ea typeface="Inter" pitchFamily="34" charset="-122"/>
                <a:cs typeface="Inter" pitchFamily="34" charset="-120"/>
              </a:rPr>
              <a:t>Un relevé d’appels dit qui a parlé à qui, et quand. Cette donnée reste dans votre périmètre.</a:t>
            </a:r>
            <a:endParaRPr lang="en-US" sz="1300" dirty="0"/>
          </a:p>
        </p:txBody>
      </p:sp>
      <p:sp>
        <p:nvSpPr>
          <p:cNvPr id="5" name="Shape 3"/>
          <p:cNvSpPr/>
          <p:nvPr/>
        </p:nvSpPr>
        <p:spPr>
          <a:xfrm>
            <a:off x="685800" y="2157984"/>
            <a:ext cx="5271516" cy="914400"/>
          </a:xfrm>
          <a:prstGeom prst="roundRect">
            <a:avLst>
              <a:gd name="adj" fmla="val 9000"/>
            </a:avLst>
          </a:prstGeom>
          <a:solidFill>
            <a:srgbClr val="FFFFFF"/>
          </a:solidFill>
          <a:ln w="12700">
            <a:solidFill>
              <a:srgbClr val="E7E5F0"/>
            </a:solidFill>
            <a:prstDash val="solid"/>
          </a:ln>
        </p:spPr>
      </p:sp>
      <p:sp>
        <p:nvSpPr>
          <p:cNvPr id="6" name="Text 4"/>
          <p:cNvSpPr/>
          <p:nvPr/>
        </p:nvSpPr>
        <p:spPr>
          <a:xfrm>
            <a:off x="960120" y="2286000"/>
            <a:ext cx="4722876" cy="274320"/>
          </a:xfrm>
          <a:prstGeom prst="rect">
            <a:avLst/>
          </a:prstGeom>
          <a:noFill/>
          <a:ln/>
        </p:spPr>
        <p:txBody>
          <a:bodyPr wrap="square" lIns="0" tIns="0" rIns="0" bIns="0" rtlCol="0" anchor="t"/>
          <a:lstStyle/>
          <a:p>
            <a:pPr indent="0" marL="0">
              <a:buNone/>
            </a:pPr>
            <a:r>
              <a:rPr lang="en-US" sz="1500" b="1" dirty="0">
                <a:solidFill>
                  <a:srgbClr val="14152B"/>
                </a:solidFill>
                <a:latin typeface="Space Grotesk" pitchFamily="34" charset="0"/>
                <a:ea typeface="Space Grotesk" pitchFamily="34" charset="-122"/>
                <a:cs typeface="Space Grotesk" pitchFamily="34" charset="-120"/>
              </a:rPr>
              <a:t>Zéro installation</a:t>
            </a:r>
            <a:endParaRPr lang="en-US" sz="1500" dirty="0"/>
          </a:p>
        </p:txBody>
      </p:sp>
      <p:sp>
        <p:nvSpPr>
          <p:cNvPr id="7" name="Text 5"/>
          <p:cNvSpPr/>
          <p:nvPr/>
        </p:nvSpPr>
        <p:spPr>
          <a:xfrm>
            <a:off x="960120" y="2578608"/>
            <a:ext cx="4722876" cy="420624"/>
          </a:xfrm>
          <a:prstGeom prst="rect">
            <a:avLst/>
          </a:prstGeom>
          <a:noFill/>
          <a:ln/>
        </p:spPr>
        <p:txBody>
          <a:bodyPr wrap="square" lIns="0" tIns="0" rIns="0" bIns="0" rtlCol="0" anchor="t"/>
          <a:lstStyle/>
          <a:p>
            <a:pPr indent="0" marL="0">
              <a:lnSpc>
                <a:spcPts val="1500"/>
              </a:lnSpc>
              <a:buNone/>
            </a:pPr>
            <a:r>
              <a:rPr lang="en-US" sz="1100" dirty="0">
                <a:solidFill>
                  <a:srgbClr val="4E5170"/>
                </a:solidFill>
                <a:latin typeface="Inter" pitchFamily="34" charset="0"/>
                <a:ea typeface="Inter" pitchFamily="34" charset="-122"/>
                <a:cs typeface="Inter" pitchFamily="34" charset="-120"/>
              </a:rPr>
              <a:t>100 % navigateur, aucun plugin, aucun client lourd, mise à jour serveur centralisée.</a:t>
            </a:r>
            <a:endParaRPr lang="en-US" sz="1100" dirty="0"/>
          </a:p>
        </p:txBody>
      </p:sp>
      <p:sp>
        <p:nvSpPr>
          <p:cNvPr id="8" name="Shape 6"/>
          <p:cNvSpPr/>
          <p:nvPr/>
        </p:nvSpPr>
        <p:spPr>
          <a:xfrm>
            <a:off x="6231636" y="2157984"/>
            <a:ext cx="5271516" cy="914400"/>
          </a:xfrm>
          <a:prstGeom prst="roundRect">
            <a:avLst>
              <a:gd name="adj" fmla="val 9000"/>
            </a:avLst>
          </a:prstGeom>
          <a:solidFill>
            <a:srgbClr val="FFFFFF"/>
          </a:solidFill>
          <a:ln w="12700">
            <a:solidFill>
              <a:srgbClr val="E7E5F0"/>
            </a:solidFill>
            <a:prstDash val="solid"/>
          </a:ln>
        </p:spPr>
      </p:sp>
      <p:sp>
        <p:nvSpPr>
          <p:cNvPr id="9" name="Text 7"/>
          <p:cNvSpPr/>
          <p:nvPr/>
        </p:nvSpPr>
        <p:spPr>
          <a:xfrm>
            <a:off x="6505956" y="2286000"/>
            <a:ext cx="4722876" cy="274320"/>
          </a:xfrm>
          <a:prstGeom prst="rect">
            <a:avLst/>
          </a:prstGeom>
          <a:noFill/>
          <a:ln/>
        </p:spPr>
        <p:txBody>
          <a:bodyPr wrap="square" lIns="0" tIns="0" rIns="0" bIns="0" rtlCol="0" anchor="t"/>
          <a:lstStyle/>
          <a:p>
            <a:pPr indent="0" marL="0">
              <a:buNone/>
            </a:pPr>
            <a:r>
              <a:rPr lang="en-US" sz="1500" b="1" dirty="0">
                <a:solidFill>
                  <a:srgbClr val="14152B"/>
                </a:solidFill>
                <a:latin typeface="Space Grotesk" pitchFamily="34" charset="0"/>
                <a:ea typeface="Space Grotesk" pitchFamily="34" charset="-122"/>
                <a:cs typeface="Space Grotesk" pitchFamily="34" charset="-120"/>
              </a:rPr>
              <a:t>Hébergement libre</a:t>
            </a:r>
            <a:endParaRPr lang="en-US" sz="1500" dirty="0"/>
          </a:p>
        </p:txBody>
      </p:sp>
      <p:sp>
        <p:nvSpPr>
          <p:cNvPr id="10" name="Text 8"/>
          <p:cNvSpPr/>
          <p:nvPr/>
        </p:nvSpPr>
        <p:spPr>
          <a:xfrm>
            <a:off x="6505956" y="2578608"/>
            <a:ext cx="4722876" cy="420624"/>
          </a:xfrm>
          <a:prstGeom prst="rect">
            <a:avLst/>
          </a:prstGeom>
          <a:noFill/>
          <a:ln/>
        </p:spPr>
        <p:txBody>
          <a:bodyPr wrap="square" lIns="0" tIns="0" rIns="0" bIns="0" rtlCol="0" anchor="t"/>
          <a:lstStyle/>
          <a:p>
            <a:pPr indent="0" marL="0">
              <a:lnSpc>
                <a:spcPts val="1500"/>
              </a:lnSpc>
              <a:buNone/>
            </a:pPr>
            <a:r>
              <a:rPr lang="en-US" sz="1100" dirty="0">
                <a:solidFill>
                  <a:srgbClr val="4E5170"/>
                </a:solidFill>
                <a:latin typeface="Inter" pitchFamily="34" charset="0"/>
                <a:ea typeface="Inter" pitchFamily="34" charset="-122"/>
                <a:cs typeface="Inter" pitchFamily="34" charset="-120"/>
              </a:rPr>
              <a:t>Chez vous en on-premise, chez votre intégrateur, ou en hybride. C’est vous qui décidez.</a:t>
            </a:r>
            <a:endParaRPr lang="en-US" sz="1100" dirty="0"/>
          </a:p>
        </p:txBody>
      </p:sp>
      <p:sp>
        <p:nvSpPr>
          <p:cNvPr id="11" name="Shape 9"/>
          <p:cNvSpPr/>
          <p:nvPr/>
        </p:nvSpPr>
        <p:spPr>
          <a:xfrm>
            <a:off x="685800" y="3218688"/>
            <a:ext cx="5271516" cy="914400"/>
          </a:xfrm>
          <a:prstGeom prst="roundRect">
            <a:avLst>
              <a:gd name="adj" fmla="val 9000"/>
            </a:avLst>
          </a:prstGeom>
          <a:solidFill>
            <a:srgbClr val="FFFFFF"/>
          </a:solidFill>
          <a:ln w="12700">
            <a:solidFill>
              <a:srgbClr val="E7E5F0"/>
            </a:solidFill>
            <a:prstDash val="solid"/>
          </a:ln>
        </p:spPr>
      </p:sp>
      <p:sp>
        <p:nvSpPr>
          <p:cNvPr id="12" name="Text 10"/>
          <p:cNvSpPr/>
          <p:nvPr/>
        </p:nvSpPr>
        <p:spPr>
          <a:xfrm>
            <a:off x="960120" y="3346704"/>
            <a:ext cx="4722876" cy="274320"/>
          </a:xfrm>
          <a:prstGeom prst="rect">
            <a:avLst/>
          </a:prstGeom>
          <a:noFill/>
          <a:ln/>
        </p:spPr>
        <p:txBody>
          <a:bodyPr wrap="square" lIns="0" tIns="0" rIns="0" bIns="0" rtlCol="0" anchor="t"/>
          <a:lstStyle/>
          <a:p>
            <a:pPr indent="0" marL="0">
              <a:buNone/>
            </a:pPr>
            <a:r>
              <a:rPr lang="en-US" sz="1500" b="1" dirty="0">
                <a:solidFill>
                  <a:srgbClr val="14152B"/>
                </a:solidFill>
                <a:latin typeface="Space Grotesk" pitchFamily="34" charset="0"/>
                <a:ea typeface="Space Grotesk" pitchFamily="34" charset="-122"/>
                <a:cs typeface="Space Grotesk" pitchFamily="34" charset="-120"/>
              </a:rPr>
              <a:t>Connecteurs universels</a:t>
            </a:r>
            <a:endParaRPr lang="en-US" sz="1500" dirty="0"/>
          </a:p>
        </p:txBody>
      </p:sp>
      <p:sp>
        <p:nvSpPr>
          <p:cNvPr id="13" name="Text 11"/>
          <p:cNvSpPr/>
          <p:nvPr/>
        </p:nvSpPr>
        <p:spPr>
          <a:xfrm>
            <a:off x="960120" y="3639312"/>
            <a:ext cx="4722876" cy="420624"/>
          </a:xfrm>
          <a:prstGeom prst="rect">
            <a:avLst/>
          </a:prstGeom>
          <a:noFill/>
          <a:ln/>
        </p:spPr>
        <p:txBody>
          <a:bodyPr wrap="square" lIns="0" tIns="0" rIns="0" bIns="0" rtlCol="0" anchor="t"/>
          <a:lstStyle/>
          <a:p>
            <a:pPr indent="0" marL="0">
              <a:lnSpc>
                <a:spcPts val="1500"/>
              </a:lnSpc>
              <a:buNone/>
            </a:pPr>
            <a:r>
              <a:rPr lang="en-US" sz="1100" dirty="0">
                <a:solidFill>
                  <a:srgbClr val="4E5170"/>
                </a:solidFill>
                <a:latin typeface="Inter" pitchFamily="34" charset="0"/>
                <a:ea typeface="Inter" pitchFamily="34" charset="-122"/>
                <a:cs typeface="Inter" pitchFamily="34" charset="-120"/>
              </a:rPr>
              <a:t>CDR standard, SFTP, syslog, API constructeur REST ou SOAP — compatible tout PBX émettant du CDR.</a:t>
            </a:r>
            <a:endParaRPr lang="en-US" sz="1100" dirty="0"/>
          </a:p>
        </p:txBody>
      </p:sp>
      <p:sp>
        <p:nvSpPr>
          <p:cNvPr id="14" name="Shape 12"/>
          <p:cNvSpPr/>
          <p:nvPr/>
        </p:nvSpPr>
        <p:spPr>
          <a:xfrm>
            <a:off x="6231636" y="3218688"/>
            <a:ext cx="5271516" cy="914400"/>
          </a:xfrm>
          <a:prstGeom prst="roundRect">
            <a:avLst>
              <a:gd name="adj" fmla="val 9000"/>
            </a:avLst>
          </a:prstGeom>
          <a:solidFill>
            <a:srgbClr val="FFFFFF"/>
          </a:solidFill>
          <a:ln w="12700">
            <a:solidFill>
              <a:srgbClr val="E7E5F0"/>
            </a:solidFill>
            <a:prstDash val="solid"/>
          </a:ln>
        </p:spPr>
      </p:sp>
      <p:sp>
        <p:nvSpPr>
          <p:cNvPr id="15" name="Text 13"/>
          <p:cNvSpPr/>
          <p:nvPr/>
        </p:nvSpPr>
        <p:spPr>
          <a:xfrm>
            <a:off x="6505956" y="3346704"/>
            <a:ext cx="4722876" cy="274320"/>
          </a:xfrm>
          <a:prstGeom prst="rect">
            <a:avLst/>
          </a:prstGeom>
          <a:noFill/>
          <a:ln/>
        </p:spPr>
        <p:txBody>
          <a:bodyPr wrap="square" lIns="0" tIns="0" rIns="0" bIns="0" rtlCol="0" anchor="t"/>
          <a:lstStyle/>
          <a:p>
            <a:pPr indent="0" marL="0">
              <a:buNone/>
            </a:pPr>
            <a:r>
              <a:rPr lang="en-US" sz="1500" b="1" dirty="0">
                <a:solidFill>
                  <a:srgbClr val="14152B"/>
                </a:solidFill>
                <a:latin typeface="Space Grotesk" pitchFamily="34" charset="0"/>
                <a:ea typeface="Space Grotesk" pitchFamily="34" charset="-122"/>
                <a:cs typeface="Space Grotesk" pitchFamily="34" charset="-120"/>
              </a:rPr>
              <a:t>Aucun remplacement</a:t>
            </a:r>
            <a:endParaRPr lang="en-US" sz="1500" dirty="0"/>
          </a:p>
        </p:txBody>
      </p:sp>
      <p:sp>
        <p:nvSpPr>
          <p:cNvPr id="16" name="Text 14"/>
          <p:cNvSpPr/>
          <p:nvPr/>
        </p:nvSpPr>
        <p:spPr>
          <a:xfrm>
            <a:off x="6505956" y="3639312"/>
            <a:ext cx="4722876" cy="420624"/>
          </a:xfrm>
          <a:prstGeom prst="rect">
            <a:avLst/>
          </a:prstGeom>
          <a:noFill/>
          <a:ln/>
        </p:spPr>
        <p:txBody>
          <a:bodyPr wrap="square" lIns="0" tIns="0" rIns="0" bIns="0" rtlCol="0" anchor="t"/>
          <a:lstStyle/>
          <a:p>
            <a:pPr indent="0" marL="0">
              <a:lnSpc>
                <a:spcPts val="1500"/>
              </a:lnSpc>
              <a:buNone/>
            </a:pPr>
            <a:r>
              <a:rPr lang="en-US" sz="1100" dirty="0">
                <a:solidFill>
                  <a:srgbClr val="4E5170"/>
                </a:solidFill>
                <a:latin typeface="Inter" pitchFamily="34" charset="0"/>
                <a:ea typeface="Inter" pitchFamily="34" charset="-122"/>
                <a:cs typeface="Inter" pitchFamily="34" charset="-120"/>
              </a:rPr>
              <a:t>Votre système téléphonique reste en place et se trouve valorisé, pas remplacé.</a:t>
            </a:r>
            <a:endParaRPr lang="en-US" sz="1100" dirty="0"/>
          </a:p>
        </p:txBody>
      </p:sp>
      <p:sp>
        <p:nvSpPr>
          <p:cNvPr id="17" name="Shape 15"/>
          <p:cNvSpPr/>
          <p:nvPr/>
        </p:nvSpPr>
        <p:spPr>
          <a:xfrm>
            <a:off x="685800" y="4370832"/>
            <a:ext cx="1682496" cy="274320"/>
          </a:xfrm>
          <a:prstGeom prst="roundRect">
            <a:avLst>
              <a:gd name="adj" fmla="val 50000"/>
            </a:avLst>
          </a:prstGeom>
          <a:solidFill>
            <a:srgbClr val="F5EEFF"/>
          </a:solidFill>
          <a:ln w="12700">
            <a:solidFill>
              <a:srgbClr val="F5EEFF"/>
            </a:solidFill>
            <a:prstDash val="solid"/>
          </a:ln>
        </p:spPr>
      </p:sp>
      <p:sp>
        <p:nvSpPr>
          <p:cNvPr id="18" name="Text 16"/>
          <p:cNvSpPr/>
          <p:nvPr/>
        </p:nvSpPr>
        <p:spPr>
          <a:xfrm>
            <a:off x="685800" y="4370832"/>
            <a:ext cx="1682496" cy="274320"/>
          </a:xfrm>
          <a:prstGeom prst="rect">
            <a:avLst/>
          </a:prstGeom>
          <a:noFill/>
          <a:ln/>
        </p:spPr>
        <p:txBody>
          <a:bodyPr wrap="square" lIns="0" tIns="0" rIns="0" bIns="0" rtlCol="0" anchor="ctr"/>
          <a:lstStyle/>
          <a:p>
            <a:pPr algn="ctr" indent="0" marL="0">
              <a:buNone/>
            </a:pPr>
            <a:r>
              <a:rPr lang="en-US" sz="950" b="1" spc="60" kern="0" dirty="0">
                <a:solidFill>
                  <a:srgbClr val="6B21C9"/>
                </a:solidFill>
                <a:latin typeface="Inter" pitchFamily="34" charset="0"/>
                <a:ea typeface="Inter" pitchFamily="34" charset="-122"/>
                <a:cs typeface="Inter" pitchFamily="34" charset="-120"/>
              </a:rPr>
              <a:t>Décret SREN 2026-272</a:t>
            </a:r>
            <a:endParaRPr lang="en-US" sz="950" dirty="0"/>
          </a:p>
        </p:txBody>
      </p:sp>
      <p:sp>
        <p:nvSpPr>
          <p:cNvPr id="19" name="Shape 17"/>
          <p:cNvSpPr/>
          <p:nvPr/>
        </p:nvSpPr>
        <p:spPr>
          <a:xfrm>
            <a:off x="2514600" y="4370832"/>
            <a:ext cx="1682496" cy="274320"/>
          </a:xfrm>
          <a:prstGeom prst="roundRect">
            <a:avLst>
              <a:gd name="adj" fmla="val 50000"/>
            </a:avLst>
          </a:prstGeom>
          <a:solidFill>
            <a:srgbClr val="F5EEFF"/>
          </a:solidFill>
          <a:ln w="12700">
            <a:solidFill>
              <a:srgbClr val="F5EEFF"/>
            </a:solidFill>
            <a:prstDash val="solid"/>
          </a:ln>
        </p:spPr>
      </p:sp>
      <p:sp>
        <p:nvSpPr>
          <p:cNvPr id="20" name="Text 18"/>
          <p:cNvSpPr/>
          <p:nvPr/>
        </p:nvSpPr>
        <p:spPr>
          <a:xfrm>
            <a:off x="2514600" y="4370832"/>
            <a:ext cx="1682496" cy="274320"/>
          </a:xfrm>
          <a:prstGeom prst="rect">
            <a:avLst/>
          </a:prstGeom>
          <a:noFill/>
          <a:ln/>
        </p:spPr>
        <p:txBody>
          <a:bodyPr wrap="square" lIns="0" tIns="0" rIns="0" bIns="0" rtlCol="0" anchor="ctr"/>
          <a:lstStyle/>
          <a:p>
            <a:pPr algn="ctr" indent="0" marL="0">
              <a:buNone/>
            </a:pPr>
            <a:r>
              <a:rPr lang="en-US" sz="950" b="1" spc="60" kern="0" dirty="0">
                <a:solidFill>
                  <a:srgbClr val="6B21C9"/>
                </a:solidFill>
                <a:latin typeface="Inter" pitchFamily="34" charset="0"/>
                <a:ea typeface="Inter" pitchFamily="34" charset="-122"/>
                <a:cs typeface="Inter" pitchFamily="34" charset="-120"/>
              </a:rPr>
              <a:t>Référentiel HDS v2.0</a:t>
            </a:r>
            <a:endParaRPr lang="en-US" sz="950" dirty="0"/>
          </a:p>
        </p:txBody>
      </p:sp>
      <p:sp>
        <p:nvSpPr>
          <p:cNvPr id="21" name="Shape 19"/>
          <p:cNvSpPr/>
          <p:nvPr/>
        </p:nvSpPr>
        <p:spPr>
          <a:xfrm>
            <a:off x="4343400" y="4370832"/>
            <a:ext cx="1757477" cy="274320"/>
          </a:xfrm>
          <a:prstGeom prst="roundRect">
            <a:avLst>
              <a:gd name="adj" fmla="val 50000"/>
            </a:avLst>
          </a:prstGeom>
          <a:solidFill>
            <a:srgbClr val="F5EEFF"/>
          </a:solidFill>
          <a:ln w="12700">
            <a:solidFill>
              <a:srgbClr val="F5EEFF"/>
            </a:solidFill>
            <a:prstDash val="solid"/>
          </a:ln>
        </p:spPr>
      </p:sp>
      <p:sp>
        <p:nvSpPr>
          <p:cNvPr id="22" name="Text 20"/>
          <p:cNvSpPr/>
          <p:nvPr/>
        </p:nvSpPr>
        <p:spPr>
          <a:xfrm>
            <a:off x="4343400" y="4370832"/>
            <a:ext cx="1757477" cy="274320"/>
          </a:xfrm>
          <a:prstGeom prst="rect">
            <a:avLst/>
          </a:prstGeom>
          <a:noFill/>
          <a:ln/>
        </p:spPr>
        <p:txBody>
          <a:bodyPr wrap="square" lIns="0" tIns="0" rIns="0" bIns="0" rtlCol="0" anchor="ctr"/>
          <a:lstStyle/>
          <a:p>
            <a:pPr algn="ctr" indent="0" marL="0">
              <a:buNone/>
            </a:pPr>
            <a:r>
              <a:rPr lang="en-US" sz="950" b="1" spc="60" kern="0" dirty="0">
                <a:solidFill>
                  <a:srgbClr val="6B21C9"/>
                </a:solidFill>
                <a:latin typeface="Inter" pitchFamily="34" charset="0"/>
                <a:ea typeface="Inter" pitchFamily="34" charset="-122"/>
                <a:cs typeface="Inter" pitchFamily="34" charset="-120"/>
              </a:rPr>
              <a:t>NIS2 / loi Résilience</a:t>
            </a:r>
            <a:endParaRPr lang="en-US" sz="950" dirty="0"/>
          </a:p>
        </p:txBody>
      </p:sp>
      <p:sp>
        <p:nvSpPr>
          <p:cNvPr id="23" name="Shape 21"/>
          <p:cNvSpPr/>
          <p:nvPr/>
        </p:nvSpPr>
        <p:spPr>
          <a:xfrm>
            <a:off x="6247181" y="4370832"/>
            <a:ext cx="482803" cy="274320"/>
          </a:xfrm>
          <a:prstGeom prst="roundRect">
            <a:avLst>
              <a:gd name="adj" fmla="val 50000"/>
            </a:avLst>
          </a:prstGeom>
          <a:solidFill>
            <a:srgbClr val="F5EEFF"/>
          </a:solidFill>
          <a:ln w="12700">
            <a:solidFill>
              <a:srgbClr val="F5EEFF"/>
            </a:solidFill>
            <a:prstDash val="solid"/>
          </a:ln>
        </p:spPr>
      </p:sp>
      <p:sp>
        <p:nvSpPr>
          <p:cNvPr id="24" name="Text 22"/>
          <p:cNvSpPr/>
          <p:nvPr/>
        </p:nvSpPr>
        <p:spPr>
          <a:xfrm>
            <a:off x="6247181" y="4370832"/>
            <a:ext cx="482803" cy="274320"/>
          </a:xfrm>
          <a:prstGeom prst="rect">
            <a:avLst/>
          </a:prstGeom>
          <a:noFill/>
          <a:ln/>
        </p:spPr>
        <p:txBody>
          <a:bodyPr wrap="square" lIns="0" tIns="0" rIns="0" bIns="0" rtlCol="0" anchor="ctr"/>
          <a:lstStyle/>
          <a:p>
            <a:pPr algn="ctr" indent="0" marL="0">
              <a:buNone/>
            </a:pPr>
            <a:r>
              <a:rPr lang="en-US" sz="950" b="1" spc="60" kern="0" dirty="0">
                <a:solidFill>
                  <a:srgbClr val="6B21C9"/>
                </a:solidFill>
                <a:latin typeface="Inter" pitchFamily="34" charset="0"/>
                <a:ea typeface="Inter" pitchFamily="34" charset="-122"/>
                <a:cs typeface="Inter" pitchFamily="34" charset="-120"/>
              </a:rPr>
              <a:t>DORA</a:t>
            </a:r>
            <a:endParaRPr lang="en-US" sz="950" dirty="0"/>
          </a:p>
        </p:txBody>
      </p:sp>
      <p:sp>
        <p:nvSpPr>
          <p:cNvPr id="25" name="Shape 23"/>
          <p:cNvSpPr/>
          <p:nvPr/>
        </p:nvSpPr>
        <p:spPr>
          <a:xfrm>
            <a:off x="6876288" y="4370832"/>
            <a:ext cx="482803" cy="274320"/>
          </a:xfrm>
          <a:prstGeom prst="roundRect">
            <a:avLst>
              <a:gd name="adj" fmla="val 50000"/>
            </a:avLst>
          </a:prstGeom>
          <a:solidFill>
            <a:srgbClr val="F5EEFF"/>
          </a:solidFill>
          <a:ln w="12700">
            <a:solidFill>
              <a:srgbClr val="F5EEFF"/>
            </a:solidFill>
            <a:prstDash val="solid"/>
          </a:ln>
        </p:spPr>
      </p:sp>
      <p:sp>
        <p:nvSpPr>
          <p:cNvPr id="26" name="Text 24"/>
          <p:cNvSpPr/>
          <p:nvPr/>
        </p:nvSpPr>
        <p:spPr>
          <a:xfrm>
            <a:off x="6876288" y="4370832"/>
            <a:ext cx="482803" cy="274320"/>
          </a:xfrm>
          <a:prstGeom prst="rect">
            <a:avLst/>
          </a:prstGeom>
          <a:noFill/>
          <a:ln/>
        </p:spPr>
        <p:txBody>
          <a:bodyPr wrap="square" lIns="0" tIns="0" rIns="0" bIns="0" rtlCol="0" anchor="ctr"/>
          <a:lstStyle/>
          <a:p>
            <a:pPr algn="ctr" indent="0" marL="0">
              <a:buNone/>
            </a:pPr>
            <a:r>
              <a:rPr lang="en-US" sz="950" b="1" spc="60" kern="0" dirty="0">
                <a:solidFill>
                  <a:srgbClr val="6B21C9"/>
                </a:solidFill>
                <a:latin typeface="Inter" pitchFamily="34" charset="0"/>
                <a:ea typeface="Inter" pitchFamily="34" charset="-122"/>
                <a:cs typeface="Inter" pitchFamily="34" charset="-120"/>
              </a:rPr>
              <a:t>RGPD</a:t>
            </a:r>
            <a:endParaRPr lang="en-US" sz="950" dirty="0"/>
          </a:p>
        </p:txBody>
      </p:sp>
      <p:sp>
        <p:nvSpPr>
          <p:cNvPr id="27" name="Shape 25"/>
          <p:cNvSpPr/>
          <p:nvPr/>
        </p:nvSpPr>
        <p:spPr>
          <a:xfrm>
            <a:off x="685800" y="4791456"/>
            <a:ext cx="10817352" cy="786384"/>
          </a:xfrm>
          <a:prstGeom prst="roundRect">
            <a:avLst>
              <a:gd name="adj" fmla="val 10465"/>
            </a:avLst>
          </a:prstGeom>
          <a:solidFill>
            <a:srgbClr val="080C1A"/>
          </a:solidFill>
          <a:ln w="12700">
            <a:solidFill>
              <a:srgbClr val="E7E5F0"/>
            </a:solidFill>
            <a:prstDash val="solid"/>
          </a:ln>
          <a:effectLst>
            <a:outerShdw sx="100000" sy="100000" kx="0" ky="0" algn="bl" rotWithShape="0" blurRad="177800" dist="25400" dir="5400000">
              <a:srgbClr val="080C1A">
                <a:alpha val="7000"/>
              </a:srgbClr>
            </a:outerShdw>
          </a:effectLst>
        </p:spPr>
      </p:sp>
      <p:sp>
        <p:nvSpPr>
          <p:cNvPr id="28" name="Text 26"/>
          <p:cNvSpPr/>
          <p:nvPr/>
        </p:nvSpPr>
        <p:spPr>
          <a:xfrm>
            <a:off x="996696" y="4791456"/>
            <a:ext cx="10195560" cy="786384"/>
          </a:xfrm>
          <a:prstGeom prst="rect">
            <a:avLst/>
          </a:prstGeom>
          <a:noFill/>
          <a:ln/>
        </p:spPr>
        <p:txBody>
          <a:bodyPr wrap="square" lIns="0" tIns="0" rIns="0" bIns="0" rtlCol="0" anchor="ctr"/>
          <a:lstStyle/>
          <a:p>
            <a:pPr indent="0" marL="0">
              <a:buNone/>
            </a:pPr>
            <a:r>
              <a:rPr lang="en-US" sz="1500" b="1" dirty="0">
                <a:solidFill>
                  <a:srgbClr val="FFFFFF"/>
                </a:solidFill>
                <a:latin typeface="Space Grotesk" pitchFamily="34" charset="0"/>
                <a:ea typeface="Space Grotesk" pitchFamily="34" charset="-122"/>
                <a:cs typeface="Space Grotesk" pitchFamily="34" charset="-120"/>
              </a:rPr>
              <a:t>« Nous ne vous demandons pas de faire sortir vos communications de chez vous. Nous nous installons là où elles sont déjà. »</a:t>
            </a:r>
            <a:endParaRPr lang="en-US" sz="1500" dirty="0"/>
          </a:p>
        </p:txBody>
      </p:sp>
      <p:sp>
        <p:nvSpPr>
          <p:cNvPr id="29" name="Text 27"/>
          <p:cNvSpPr/>
          <p:nvPr/>
        </p:nvSpPr>
        <p:spPr>
          <a:xfrm>
            <a:off x="685800" y="5687568"/>
            <a:ext cx="10817352" cy="365760"/>
          </a:xfrm>
          <a:prstGeom prst="rect">
            <a:avLst/>
          </a:prstGeom>
          <a:noFill/>
          <a:ln/>
        </p:spPr>
        <p:txBody>
          <a:bodyPr wrap="square" lIns="0" tIns="0" rIns="0" bIns="0" rtlCol="0" anchor="t"/>
          <a:lstStyle/>
          <a:p>
            <a:pPr indent="0" marL="0">
              <a:buNone/>
            </a:pPr>
            <a:r>
              <a:rPr lang="en-US" sz="1050" i="1" dirty="0">
                <a:solidFill>
                  <a:srgbClr val="4E5170"/>
                </a:solidFill>
                <a:latin typeface="Inter" pitchFamily="34" charset="0"/>
                <a:ea typeface="Inter" pitchFamily="34" charset="-122"/>
                <a:cs typeface="Inter" pitchFamily="34" charset="-120"/>
              </a:rPr>
              <a:t>Un logiciel n’est jamais « certifié HDS » ni « qualifié SecNumCloud » — seul un hébergeur l’est. Nous nous installons dans votre périmètre déjà conforme et n’y ajoutons aucune dépendance étrangère.</a:t>
            </a:r>
            <a:endParaRPr lang="en-US" sz="1050" dirty="0"/>
          </a:p>
        </p:txBody>
      </p:sp>
      <p:sp>
        <p:nvSpPr>
          <p:cNvPr id="30" name="Text 28"/>
          <p:cNvSpPr/>
          <p:nvPr/>
        </p:nvSpPr>
        <p:spPr>
          <a:xfrm>
            <a:off x="685800" y="6382512"/>
            <a:ext cx="7772400" cy="274320"/>
          </a:xfrm>
          <a:prstGeom prst="rect">
            <a:avLst/>
          </a:prstGeom>
          <a:noFill/>
          <a:ln/>
        </p:spPr>
        <p:txBody>
          <a:bodyPr wrap="square" lIns="0" tIns="0" rIns="0" bIns="0" rtlCol="0" anchor="ctr"/>
          <a:lstStyle/>
          <a:p>
            <a:pPr indent="0" marL="0">
              <a:buNone/>
            </a:pPr>
            <a:r>
              <a:rPr lang="en-US" sz="900" dirty="0">
                <a:solidFill>
                  <a:srgbClr val="726F8C"/>
                </a:solidFill>
                <a:latin typeface="Inter" pitchFamily="34" charset="0"/>
                <a:ea typeface="Inter" pitchFamily="34" charset="-122"/>
                <a:cs typeface="Inter" pitchFamily="34" charset="-120"/>
              </a:rPr>
              <a:t>Comtrafic X Entreprise · gestion financière des télécoms</a:t>
            </a:r>
            <a:endParaRPr lang="en-US" sz="900" dirty="0"/>
          </a:p>
        </p:txBody>
      </p:sp>
      <p:sp>
        <p:nvSpPr>
          <p:cNvPr id="31" name="Text 29"/>
          <p:cNvSpPr/>
          <p:nvPr/>
        </p:nvSpPr>
        <p:spPr>
          <a:xfrm>
            <a:off x="10405872" y="6382512"/>
            <a:ext cx="1097280" cy="274320"/>
          </a:xfrm>
          <a:prstGeom prst="rect">
            <a:avLst/>
          </a:prstGeom>
          <a:noFill/>
          <a:ln/>
        </p:spPr>
        <p:txBody>
          <a:bodyPr wrap="square" lIns="0" tIns="0" rIns="0" bIns="0" rtlCol="0" anchor="ctr"/>
          <a:lstStyle/>
          <a:p>
            <a:pPr algn="r" indent="0" marL="0">
              <a:buNone/>
            </a:pPr>
            <a:r>
              <a:rPr lang="en-US" sz="900" dirty="0">
                <a:solidFill>
                  <a:srgbClr val="726F8C"/>
                </a:solidFill>
                <a:latin typeface="Inter" pitchFamily="34" charset="0"/>
                <a:ea typeface="Inter" pitchFamily="34" charset="-122"/>
                <a:cs typeface="Inter" pitchFamily="34" charset="-120"/>
              </a:rPr>
              <a:t>10 / 12</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80C1A"/>
        </a:solidFill>
      </p:bgPr>
    </p:bg>
    <p:spTree>
      <p:nvGrpSpPr>
        <p:cNvPr id="1" name=""/>
        <p:cNvGrpSpPr/>
        <p:nvPr/>
      </p:nvGrpSpPr>
      <p:grpSpPr>
        <a:xfrm>
          <a:off x="0" y="0"/>
          <a:ext cx="0" cy="0"/>
          <a:chOff x="0" y="0"/>
          <a:chExt cx="0" cy="0"/>
        </a:xfrm>
      </p:grpSpPr>
      <p:sp>
        <p:nvSpPr>
          <p:cNvPr id="2" name="Text 0"/>
          <p:cNvSpPr/>
          <p:nvPr/>
        </p:nvSpPr>
        <p:spPr>
          <a:xfrm>
            <a:off x="685800" y="457200"/>
            <a:ext cx="10817352" cy="237744"/>
          </a:xfrm>
          <a:prstGeom prst="rect">
            <a:avLst/>
          </a:prstGeom>
          <a:noFill/>
          <a:ln/>
        </p:spPr>
        <p:txBody>
          <a:bodyPr wrap="square" lIns="0" tIns="0" rIns="0" bIns="0" rtlCol="0" anchor="ctr"/>
          <a:lstStyle/>
          <a:p>
            <a:pPr indent="0" marL="0">
              <a:buNone/>
            </a:pPr>
            <a:r>
              <a:rPr lang="en-US" sz="1050" b="1" spc="160" kern="0" dirty="0">
                <a:solidFill>
                  <a:srgbClr val="25E4F2"/>
                </a:solidFill>
                <a:latin typeface="Inter" pitchFamily="34" charset="0"/>
                <a:ea typeface="Inter" pitchFamily="34" charset="-122"/>
                <a:cs typeface="Inter" pitchFamily="34" charset="-120"/>
              </a:rPr>
              <a:t>FRANCHISE ET REPÈRES</a:t>
            </a:r>
            <a:endParaRPr lang="en-US" sz="1050" dirty="0"/>
          </a:p>
        </p:txBody>
      </p:sp>
      <p:sp>
        <p:nvSpPr>
          <p:cNvPr id="3" name="Text 1"/>
          <p:cNvSpPr/>
          <p:nvPr/>
        </p:nvSpPr>
        <p:spPr>
          <a:xfrm>
            <a:off x="685800" y="749808"/>
            <a:ext cx="10817352" cy="658368"/>
          </a:xfrm>
          <a:prstGeom prst="rect">
            <a:avLst/>
          </a:prstGeom>
          <a:noFill/>
          <a:ln/>
        </p:spPr>
        <p:txBody>
          <a:bodyPr wrap="square" lIns="0" tIns="0" rIns="0" bIns="0" rtlCol="0" anchor="t"/>
          <a:lstStyle/>
          <a:p>
            <a:pPr indent="0" marL="0">
              <a:lnSpc>
                <a:spcPts val="3400"/>
              </a:lnSpc>
              <a:buNone/>
            </a:pPr>
            <a:r>
              <a:rPr lang="en-US" sz="3000" b="1" dirty="0">
                <a:solidFill>
                  <a:srgbClr val="FFFFFF"/>
                </a:solidFill>
                <a:latin typeface="Space Grotesk" pitchFamily="34" charset="0"/>
                <a:ea typeface="Space Grotesk" pitchFamily="34" charset="-122"/>
                <a:cs typeface="Space Grotesk" pitchFamily="34" charset="-120"/>
              </a:rPr>
              <a:t>Ce que nous ne faisons pas — et qui nous sommes</a:t>
            </a:r>
            <a:endParaRPr lang="en-US" sz="3000" dirty="0"/>
          </a:p>
        </p:txBody>
      </p:sp>
      <p:sp>
        <p:nvSpPr>
          <p:cNvPr id="4" name="Text 2"/>
          <p:cNvSpPr/>
          <p:nvPr/>
        </p:nvSpPr>
        <p:spPr>
          <a:xfrm>
            <a:off x="685800" y="1444752"/>
            <a:ext cx="9720072" cy="402336"/>
          </a:xfrm>
          <a:prstGeom prst="rect">
            <a:avLst/>
          </a:prstGeom>
          <a:noFill/>
          <a:ln/>
        </p:spPr>
        <p:txBody>
          <a:bodyPr wrap="square" lIns="0" tIns="0" rIns="0" bIns="0" rtlCol="0" anchor="t"/>
          <a:lstStyle/>
          <a:p>
            <a:pPr indent="0" marL="0">
              <a:lnSpc>
                <a:spcPts val="1800"/>
              </a:lnSpc>
              <a:buNone/>
            </a:pPr>
            <a:r>
              <a:rPr lang="en-US" sz="1300" dirty="0">
                <a:solidFill>
                  <a:srgbClr val="D8DEF2"/>
                </a:solidFill>
                <a:latin typeface="Inter" pitchFamily="34" charset="0"/>
                <a:ea typeface="Inter" pitchFamily="34" charset="-122"/>
                <a:cs typeface="Inter" pitchFamily="34" charset="-120"/>
              </a:rPr>
              <a:t>Dire non à un coût. C’est ce qui rend crédible tout ce que nous disons par ailleurs.</a:t>
            </a:r>
            <a:endParaRPr lang="en-US" sz="1300" dirty="0"/>
          </a:p>
        </p:txBody>
      </p:sp>
      <p:sp>
        <p:nvSpPr>
          <p:cNvPr id="5" name="Shape 3"/>
          <p:cNvSpPr/>
          <p:nvPr/>
        </p:nvSpPr>
        <p:spPr>
          <a:xfrm>
            <a:off x="685800" y="2212848"/>
            <a:ext cx="5271516" cy="1005840"/>
          </a:xfrm>
          <a:prstGeom prst="roundRect">
            <a:avLst>
              <a:gd name="adj" fmla="val 8182"/>
            </a:avLst>
          </a:prstGeom>
          <a:solidFill>
            <a:srgbClr val="121834"/>
          </a:solidFill>
          <a:ln w="12700">
            <a:solidFill>
              <a:srgbClr val="1D2549"/>
            </a:solidFill>
            <a:prstDash val="solid"/>
          </a:ln>
        </p:spPr>
      </p:sp>
      <p:sp>
        <p:nvSpPr>
          <p:cNvPr id="6" name="Text 4"/>
          <p:cNvSpPr/>
          <p:nvPr/>
        </p:nvSpPr>
        <p:spPr>
          <a:xfrm>
            <a:off x="905256" y="2359152"/>
            <a:ext cx="274320" cy="274320"/>
          </a:xfrm>
          <a:prstGeom prst="rect">
            <a:avLst/>
          </a:prstGeom>
          <a:noFill/>
          <a:ln/>
        </p:spPr>
        <p:txBody>
          <a:bodyPr wrap="square" lIns="0" tIns="0" rIns="0" bIns="0" rtlCol="0" anchor="ctr"/>
          <a:lstStyle/>
          <a:p>
            <a:pPr indent="0" marL="0">
              <a:buNone/>
            </a:pPr>
            <a:r>
              <a:rPr lang="en-US" sz="1300" b="1" dirty="0">
                <a:solidFill>
                  <a:srgbClr val="25E4F2"/>
                </a:solidFill>
                <a:latin typeface="Inter" pitchFamily="34" charset="0"/>
                <a:ea typeface="Inter" pitchFamily="34" charset="-122"/>
                <a:cs typeface="Inter" pitchFamily="34" charset="-120"/>
              </a:rPr>
              <a:t>✕</a:t>
            </a:r>
            <a:endParaRPr lang="en-US" sz="1300" dirty="0"/>
          </a:p>
        </p:txBody>
      </p:sp>
      <p:sp>
        <p:nvSpPr>
          <p:cNvPr id="7" name="Text 5"/>
          <p:cNvSpPr/>
          <p:nvPr/>
        </p:nvSpPr>
        <p:spPr>
          <a:xfrm>
            <a:off x="1234440" y="2340864"/>
            <a:ext cx="4485132" cy="292608"/>
          </a:xfrm>
          <a:prstGeom prst="rect">
            <a:avLst/>
          </a:prstGeom>
          <a:noFill/>
          <a:ln/>
        </p:spPr>
        <p:txBody>
          <a:bodyPr wrap="square" lIns="0" tIns="0" rIns="0" bIns="0" rtlCol="0" anchor="t"/>
          <a:lstStyle/>
          <a:p>
            <a:pPr indent="0" marL="0">
              <a:buNone/>
            </a:pPr>
            <a:r>
              <a:rPr lang="en-US" sz="1400" b="1" dirty="0">
                <a:solidFill>
                  <a:srgbClr val="FFFFFF"/>
                </a:solidFill>
                <a:latin typeface="Space Grotesk" pitchFamily="34" charset="0"/>
                <a:ea typeface="Space Grotesk" pitchFamily="34" charset="-122"/>
                <a:cs typeface="Space Grotesk" pitchFamily="34" charset="-120"/>
              </a:rPr>
              <a:t>Nous ne facturons pas</a:t>
            </a:r>
            <a:endParaRPr lang="en-US" sz="1400" dirty="0"/>
          </a:p>
        </p:txBody>
      </p:sp>
      <p:sp>
        <p:nvSpPr>
          <p:cNvPr id="8" name="Text 6"/>
          <p:cNvSpPr/>
          <p:nvPr/>
        </p:nvSpPr>
        <p:spPr>
          <a:xfrm>
            <a:off x="1234440" y="2670048"/>
            <a:ext cx="4485132" cy="475488"/>
          </a:xfrm>
          <a:prstGeom prst="rect">
            <a:avLst/>
          </a:prstGeom>
          <a:noFill/>
          <a:ln/>
        </p:spPr>
        <p:txBody>
          <a:bodyPr wrap="square" lIns="0" tIns="0" rIns="0" bIns="0" rtlCol="0" anchor="t"/>
          <a:lstStyle/>
          <a:p>
            <a:pPr indent="0" marL="0">
              <a:lnSpc>
                <a:spcPts val="1400"/>
              </a:lnSpc>
              <a:buNone/>
            </a:pPr>
            <a:r>
              <a:rPr lang="en-US" sz="1050" dirty="0">
                <a:solidFill>
                  <a:srgbClr val="93A6C6"/>
                </a:solidFill>
                <a:latin typeface="Inter" pitchFamily="34" charset="0"/>
                <a:ea typeface="Inter" pitchFamily="34" charset="-122"/>
                <a:cs typeface="Inter" pitchFamily="34" charset="-120"/>
              </a:rPr>
              <a:t>Nous produisons le document de refacturation et le détail. L’émission de vos factures reste à votre chaîne comptable.</a:t>
            </a:r>
            <a:endParaRPr lang="en-US" sz="1050" dirty="0"/>
          </a:p>
        </p:txBody>
      </p:sp>
      <p:sp>
        <p:nvSpPr>
          <p:cNvPr id="9" name="Shape 7"/>
          <p:cNvSpPr/>
          <p:nvPr/>
        </p:nvSpPr>
        <p:spPr>
          <a:xfrm>
            <a:off x="6231636" y="2212848"/>
            <a:ext cx="5271516" cy="1005840"/>
          </a:xfrm>
          <a:prstGeom prst="roundRect">
            <a:avLst>
              <a:gd name="adj" fmla="val 8182"/>
            </a:avLst>
          </a:prstGeom>
          <a:solidFill>
            <a:srgbClr val="121834"/>
          </a:solidFill>
          <a:ln w="12700">
            <a:solidFill>
              <a:srgbClr val="1D2549"/>
            </a:solidFill>
            <a:prstDash val="solid"/>
          </a:ln>
        </p:spPr>
      </p:sp>
      <p:sp>
        <p:nvSpPr>
          <p:cNvPr id="10" name="Text 8"/>
          <p:cNvSpPr/>
          <p:nvPr/>
        </p:nvSpPr>
        <p:spPr>
          <a:xfrm>
            <a:off x="6451092" y="2359152"/>
            <a:ext cx="274320" cy="274320"/>
          </a:xfrm>
          <a:prstGeom prst="rect">
            <a:avLst/>
          </a:prstGeom>
          <a:noFill/>
          <a:ln/>
        </p:spPr>
        <p:txBody>
          <a:bodyPr wrap="square" lIns="0" tIns="0" rIns="0" bIns="0" rtlCol="0" anchor="ctr"/>
          <a:lstStyle/>
          <a:p>
            <a:pPr indent="0" marL="0">
              <a:buNone/>
            </a:pPr>
            <a:r>
              <a:rPr lang="en-US" sz="1300" b="1" dirty="0">
                <a:solidFill>
                  <a:srgbClr val="25E4F2"/>
                </a:solidFill>
                <a:latin typeface="Inter" pitchFamily="34" charset="0"/>
                <a:ea typeface="Inter" pitchFamily="34" charset="-122"/>
                <a:cs typeface="Inter" pitchFamily="34" charset="-120"/>
              </a:rPr>
              <a:t>✕</a:t>
            </a:r>
            <a:endParaRPr lang="en-US" sz="1300" dirty="0"/>
          </a:p>
        </p:txBody>
      </p:sp>
      <p:sp>
        <p:nvSpPr>
          <p:cNvPr id="11" name="Text 9"/>
          <p:cNvSpPr/>
          <p:nvPr/>
        </p:nvSpPr>
        <p:spPr>
          <a:xfrm>
            <a:off x="6780276" y="2340864"/>
            <a:ext cx="4485132" cy="292608"/>
          </a:xfrm>
          <a:prstGeom prst="rect">
            <a:avLst/>
          </a:prstGeom>
          <a:noFill/>
          <a:ln/>
        </p:spPr>
        <p:txBody>
          <a:bodyPr wrap="square" lIns="0" tIns="0" rIns="0" bIns="0" rtlCol="0" anchor="t"/>
          <a:lstStyle/>
          <a:p>
            <a:pPr indent="0" marL="0">
              <a:buNone/>
            </a:pPr>
            <a:r>
              <a:rPr lang="en-US" sz="1400" b="1" dirty="0">
                <a:solidFill>
                  <a:srgbClr val="FFFFFF"/>
                </a:solidFill>
                <a:latin typeface="Space Grotesk" pitchFamily="34" charset="0"/>
                <a:ea typeface="Space Grotesk" pitchFamily="34" charset="-122"/>
                <a:cs typeface="Space Grotesk" pitchFamily="34" charset="-120"/>
              </a:rPr>
              <a:t>Nous ne sommes pas certifiés HDS</a:t>
            </a:r>
            <a:endParaRPr lang="en-US" sz="1400" dirty="0"/>
          </a:p>
        </p:txBody>
      </p:sp>
      <p:sp>
        <p:nvSpPr>
          <p:cNvPr id="12" name="Text 10"/>
          <p:cNvSpPr/>
          <p:nvPr/>
        </p:nvSpPr>
        <p:spPr>
          <a:xfrm>
            <a:off x="6780276" y="2670048"/>
            <a:ext cx="4485132" cy="475488"/>
          </a:xfrm>
          <a:prstGeom prst="rect">
            <a:avLst/>
          </a:prstGeom>
          <a:noFill/>
          <a:ln/>
        </p:spPr>
        <p:txBody>
          <a:bodyPr wrap="square" lIns="0" tIns="0" rIns="0" bIns="0" rtlCol="0" anchor="t"/>
          <a:lstStyle/>
          <a:p>
            <a:pPr indent="0" marL="0">
              <a:lnSpc>
                <a:spcPts val="1400"/>
              </a:lnSpc>
              <a:buNone/>
            </a:pPr>
            <a:r>
              <a:rPr lang="en-US" sz="1050" dirty="0">
                <a:solidFill>
                  <a:srgbClr val="93A6C6"/>
                </a:solidFill>
                <a:latin typeface="Inter" pitchFamily="34" charset="0"/>
                <a:ea typeface="Inter" pitchFamily="34" charset="-122"/>
                <a:cs typeface="Inter" pitchFamily="34" charset="-120"/>
              </a:rPr>
              <a:t>Ces référentiels qualifient un hébergeur, pas un éditeur. Nous nous installons dans un périmètre déjà qualifié.</a:t>
            </a:r>
            <a:endParaRPr lang="en-US" sz="1050" dirty="0"/>
          </a:p>
        </p:txBody>
      </p:sp>
      <p:sp>
        <p:nvSpPr>
          <p:cNvPr id="13" name="Shape 11"/>
          <p:cNvSpPr/>
          <p:nvPr/>
        </p:nvSpPr>
        <p:spPr>
          <a:xfrm>
            <a:off x="685800" y="3364992"/>
            <a:ext cx="5271516" cy="1005840"/>
          </a:xfrm>
          <a:prstGeom prst="roundRect">
            <a:avLst>
              <a:gd name="adj" fmla="val 8182"/>
            </a:avLst>
          </a:prstGeom>
          <a:solidFill>
            <a:srgbClr val="121834"/>
          </a:solidFill>
          <a:ln w="12700">
            <a:solidFill>
              <a:srgbClr val="1D2549"/>
            </a:solidFill>
            <a:prstDash val="solid"/>
          </a:ln>
        </p:spPr>
      </p:sp>
      <p:sp>
        <p:nvSpPr>
          <p:cNvPr id="14" name="Text 12"/>
          <p:cNvSpPr/>
          <p:nvPr/>
        </p:nvSpPr>
        <p:spPr>
          <a:xfrm>
            <a:off x="905256" y="3511296"/>
            <a:ext cx="274320" cy="274320"/>
          </a:xfrm>
          <a:prstGeom prst="rect">
            <a:avLst/>
          </a:prstGeom>
          <a:noFill/>
          <a:ln/>
        </p:spPr>
        <p:txBody>
          <a:bodyPr wrap="square" lIns="0" tIns="0" rIns="0" bIns="0" rtlCol="0" anchor="ctr"/>
          <a:lstStyle/>
          <a:p>
            <a:pPr indent="0" marL="0">
              <a:buNone/>
            </a:pPr>
            <a:r>
              <a:rPr lang="en-US" sz="1300" b="1" dirty="0">
                <a:solidFill>
                  <a:srgbClr val="25E4F2"/>
                </a:solidFill>
                <a:latin typeface="Inter" pitchFamily="34" charset="0"/>
                <a:ea typeface="Inter" pitchFamily="34" charset="-122"/>
                <a:cs typeface="Inter" pitchFamily="34" charset="-120"/>
              </a:rPr>
              <a:t>✕</a:t>
            </a:r>
            <a:endParaRPr lang="en-US" sz="1300" dirty="0"/>
          </a:p>
        </p:txBody>
      </p:sp>
      <p:sp>
        <p:nvSpPr>
          <p:cNvPr id="15" name="Text 13"/>
          <p:cNvSpPr/>
          <p:nvPr/>
        </p:nvSpPr>
        <p:spPr>
          <a:xfrm>
            <a:off x="1234440" y="3493008"/>
            <a:ext cx="4485132" cy="292608"/>
          </a:xfrm>
          <a:prstGeom prst="rect">
            <a:avLst/>
          </a:prstGeom>
          <a:noFill/>
          <a:ln/>
        </p:spPr>
        <p:txBody>
          <a:bodyPr wrap="square" lIns="0" tIns="0" rIns="0" bIns="0" rtlCol="0" anchor="t"/>
          <a:lstStyle/>
          <a:p>
            <a:pPr indent="0" marL="0">
              <a:buNone/>
            </a:pPr>
            <a:r>
              <a:rPr lang="en-US" sz="1400" b="1" dirty="0">
                <a:solidFill>
                  <a:srgbClr val="FFFFFF"/>
                </a:solidFill>
                <a:latin typeface="Space Grotesk" pitchFamily="34" charset="0"/>
                <a:ea typeface="Space Grotesk" pitchFamily="34" charset="-122"/>
                <a:cs typeface="Space Grotesk" pitchFamily="34" charset="-120"/>
              </a:rPr>
              <a:t>Nous ne promettons pas tout</a:t>
            </a:r>
            <a:endParaRPr lang="en-US" sz="1400" dirty="0"/>
          </a:p>
        </p:txBody>
      </p:sp>
      <p:sp>
        <p:nvSpPr>
          <p:cNvPr id="16" name="Text 14"/>
          <p:cNvSpPr/>
          <p:nvPr/>
        </p:nvSpPr>
        <p:spPr>
          <a:xfrm>
            <a:off x="1234440" y="3822192"/>
            <a:ext cx="4485132" cy="475488"/>
          </a:xfrm>
          <a:prstGeom prst="rect">
            <a:avLst/>
          </a:prstGeom>
          <a:noFill/>
          <a:ln/>
        </p:spPr>
        <p:txBody>
          <a:bodyPr wrap="square" lIns="0" tIns="0" rIns="0" bIns="0" rtlCol="0" anchor="t"/>
          <a:lstStyle/>
          <a:p>
            <a:pPr indent="0" marL="0">
              <a:lnSpc>
                <a:spcPts val="1400"/>
              </a:lnSpc>
              <a:buNone/>
            </a:pPr>
            <a:r>
              <a:rPr lang="en-US" sz="1050" dirty="0">
                <a:solidFill>
                  <a:srgbClr val="93A6C6"/>
                </a:solidFill>
                <a:latin typeface="Inter" pitchFamily="34" charset="0"/>
                <a:ea typeface="Inter" pitchFamily="34" charset="-122"/>
                <a:cs typeface="Inter" pitchFamily="34" charset="-120"/>
              </a:rPr>
              <a:t>Ce que votre matériel laisse faire dépend de sa marque et de sa version. Nous le qualifions par écrit, avant la proposition.</a:t>
            </a:r>
            <a:endParaRPr lang="en-US" sz="1050" dirty="0"/>
          </a:p>
        </p:txBody>
      </p:sp>
      <p:sp>
        <p:nvSpPr>
          <p:cNvPr id="17" name="Shape 15"/>
          <p:cNvSpPr/>
          <p:nvPr/>
        </p:nvSpPr>
        <p:spPr>
          <a:xfrm>
            <a:off x="6231636" y="3364992"/>
            <a:ext cx="5271516" cy="1005840"/>
          </a:xfrm>
          <a:prstGeom prst="roundRect">
            <a:avLst>
              <a:gd name="adj" fmla="val 8182"/>
            </a:avLst>
          </a:prstGeom>
          <a:solidFill>
            <a:srgbClr val="121834"/>
          </a:solidFill>
          <a:ln w="12700">
            <a:solidFill>
              <a:srgbClr val="1D2549"/>
            </a:solidFill>
            <a:prstDash val="solid"/>
          </a:ln>
        </p:spPr>
      </p:sp>
      <p:sp>
        <p:nvSpPr>
          <p:cNvPr id="18" name="Text 16"/>
          <p:cNvSpPr/>
          <p:nvPr/>
        </p:nvSpPr>
        <p:spPr>
          <a:xfrm>
            <a:off x="6451092" y="3511296"/>
            <a:ext cx="274320" cy="274320"/>
          </a:xfrm>
          <a:prstGeom prst="rect">
            <a:avLst/>
          </a:prstGeom>
          <a:noFill/>
          <a:ln/>
        </p:spPr>
        <p:txBody>
          <a:bodyPr wrap="square" lIns="0" tIns="0" rIns="0" bIns="0" rtlCol="0" anchor="ctr"/>
          <a:lstStyle/>
          <a:p>
            <a:pPr indent="0" marL="0">
              <a:buNone/>
            </a:pPr>
            <a:r>
              <a:rPr lang="en-US" sz="1300" b="1" dirty="0">
                <a:solidFill>
                  <a:srgbClr val="25E4F2"/>
                </a:solidFill>
                <a:latin typeface="Inter" pitchFamily="34" charset="0"/>
                <a:ea typeface="Inter" pitchFamily="34" charset="-122"/>
                <a:cs typeface="Inter" pitchFamily="34" charset="-120"/>
              </a:rPr>
              <a:t>✕</a:t>
            </a:r>
            <a:endParaRPr lang="en-US" sz="1300" dirty="0"/>
          </a:p>
        </p:txBody>
      </p:sp>
      <p:sp>
        <p:nvSpPr>
          <p:cNvPr id="19" name="Text 17"/>
          <p:cNvSpPr/>
          <p:nvPr/>
        </p:nvSpPr>
        <p:spPr>
          <a:xfrm>
            <a:off x="6780276" y="3493008"/>
            <a:ext cx="4485132" cy="292608"/>
          </a:xfrm>
          <a:prstGeom prst="rect">
            <a:avLst/>
          </a:prstGeom>
          <a:noFill/>
          <a:ln/>
        </p:spPr>
        <p:txBody>
          <a:bodyPr wrap="square" lIns="0" tIns="0" rIns="0" bIns="0" rtlCol="0" anchor="t"/>
          <a:lstStyle/>
          <a:p>
            <a:pPr indent="0" marL="0">
              <a:buNone/>
            </a:pPr>
            <a:r>
              <a:rPr lang="en-US" sz="1400" b="1" dirty="0">
                <a:solidFill>
                  <a:srgbClr val="FFFFFF"/>
                </a:solidFill>
                <a:latin typeface="Space Grotesk" pitchFamily="34" charset="0"/>
                <a:ea typeface="Space Grotesk" pitchFamily="34" charset="-122"/>
                <a:cs typeface="Space Grotesk" pitchFamily="34" charset="-120"/>
              </a:rPr>
              <a:t>Nous ne chiffrons pas à l’avance</a:t>
            </a:r>
            <a:endParaRPr lang="en-US" sz="1400" dirty="0"/>
          </a:p>
        </p:txBody>
      </p:sp>
      <p:sp>
        <p:nvSpPr>
          <p:cNvPr id="20" name="Text 18"/>
          <p:cNvSpPr/>
          <p:nvPr/>
        </p:nvSpPr>
        <p:spPr>
          <a:xfrm>
            <a:off x="6780276" y="3822192"/>
            <a:ext cx="4485132" cy="475488"/>
          </a:xfrm>
          <a:prstGeom prst="rect">
            <a:avLst/>
          </a:prstGeom>
          <a:noFill/>
          <a:ln/>
        </p:spPr>
        <p:txBody>
          <a:bodyPr wrap="square" lIns="0" tIns="0" rIns="0" bIns="0" rtlCol="0" anchor="t"/>
          <a:lstStyle/>
          <a:p>
            <a:pPr indent="0" marL="0">
              <a:lnSpc>
                <a:spcPts val="1400"/>
              </a:lnSpc>
              <a:buNone/>
            </a:pPr>
            <a:r>
              <a:rPr lang="en-US" sz="1050" dirty="0">
                <a:solidFill>
                  <a:srgbClr val="93A6C6"/>
                </a:solidFill>
                <a:latin typeface="Inter" pitchFamily="34" charset="0"/>
                <a:ea typeface="Inter" pitchFamily="34" charset="-122"/>
                <a:cs typeface="Inter" pitchFamily="34" charset="-120"/>
              </a:rPr>
              <a:t>Le gain d’une renégociation dépend de votre contrat. Nous le mesurons sur vos données, nous ne l’annonçons pas.</a:t>
            </a:r>
            <a:endParaRPr lang="en-US" sz="1050" dirty="0"/>
          </a:p>
        </p:txBody>
      </p:sp>
      <p:sp>
        <p:nvSpPr>
          <p:cNvPr id="21" name="Text 19"/>
          <p:cNvSpPr/>
          <p:nvPr/>
        </p:nvSpPr>
        <p:spPr>
          <a:xfrm>
            <a:off x="685800" y="4590288"/>
            <a:ext cx="2622042" cy="457200"/>
          </a:xfrm>
          <a:prstGeom prst="rect">
            <a:avLst/>
          </a:prstGeom>
          <a:noFill/>
          <a:ln/>
        </p:spPr>
        <p:txBody>
          <a:bodyPr wrap="square" lIns="0" tIns="0" rIns="0" bIns="0" rtlCol="0" anchor="t"/>
          <a:lstStyle/>
          <a:p>
            <a:pPr indent="0" marL="0">
              <a:buNone/>
            </a:pPr>
            <a:r>
              <a:rPr lang="en-US" sz="3000" b="1" dirty="0">
                <a:solidFill>
                  <a:srgbClr val="25E4F2"/>
                </a:solidFill>
                <a:latin typeface="Space Grotesk" pitchFamily="34" charset="0"/>
                <a:ea typeface="Space Grotesk" pitchFamily="34" charset="-122"/>
                <a:cs typeface="Space Grotesk" pitchFamily="34" charset="-120"/>
              </a:rPr>
              <a:t>1998</a:t>
            </a:r>
            <a:endParaRPr lang="en-US" sz="3000" dirty="0"/>
          </a:p>
        </p:txBody>
      </p:sp>
      <p:sp>
        <p:nvSpPr>
          <p:cNvPr id="22" name="Text 20"/>
          <p:cNvSpPr/>
          <p:nvPr/>
        </p:nvSpPr>
        <p:spPr>
          <a:xfrm>
            <a:off x="685800" y="5065776"/>
            <a:ext cx="2622042" cy="256032"/>
          </a:xfrm>
          <a:prstGeom prst="rect">
            <a:avLst/>
          </a:prstGeom>
          <a:noFill/>
          <a:ln/>
        </p:spPr>
        <p:txBody>
          <a:bodyPr wrap="square" lIns="0" tIns="0" rIns="0" bIns="0" rtlCol="0" anchor="t"/>
          <a:lstStyle/>
          <a:p>
            <a:pPr indent="0" marL="0">
              <a:buNone/>
            </a:pPr>
            <a:r>
              <a:rPr lang="en-US" sz="900" b="1" spc="80" kern="0" dirty="0">
                <a:solidFill>
                  <a:srgbClr val="FFFFFF"/>
                </a:solidFill>
                <a:latin typeface="Inter" pitchFamily="34" charset="0"/>
                <a:ea typeface="Inter" pitchFamily="34" charset="-122"/>
                <a:cs typeface="Inter" pitchFamily="34" charset="-120"/>
              </a:rPr>
              <a:t>ÉDITEUR, PAS REVENDEUR</a:t>
            </a:r>
            <a:endParaRPr lang="en-US" sz="900" dirty="0"/>
          </a:p>
        </p:txBody>
      </p:sp>
      <p:sp>
        <p:nvSpPr>
          <p:cNvPr id="23" name="Text 21"/>
          <p:cNvSpPr/>
          <p:nvPr/>
        </p:nvSpPr>
        <p:spPr>
          <a:xfrm>
            <a:off x="3417570" y="4590288"/>
            <a:ext cx="2622042" cy="457200"/>
          </a:xfrm>
          <a:prstGeom prst="rect">
            <a:avLst/>
          </a:prstGeom>
          <a:noFill/>
          <a:ln/>
        </p:spPr>
        <p:txBody>
          <a:bodyPr wrap="square" lIns="0" tIns="0" rIns="0" bIns="0" rtlCol="0" anchor="t"/>
          <a:lstStyle/>
          <a:p>
            <a:pPr indent="0" marL="0">
              <a:buNone/>
            </a:pPr>
            <a:r>
              <a:rPr lang="en-US" sz="3000" b="1" dirty="0">
                <a:solidFill>
                  <a:srgbClr val="25E4F2"/>
                </a:solidFill>
                <a:latin typeface="Space Grotesk" pitchFamily="34" charset="0"/>
                <a:ea typeface="Space Grotesk" pitchFamily="34" charset="-122"/>
                <a:cs typeface="Space Grotesk" pitchFamily="34" charset="-120"/>
              </a:rPr>
              <a:t>49</a:t>
            </a:r>
            <a:endParaRPr lang="en-US" sz="3000" dirty="0"/>
          </a:p>
        </p:txBody>
      </p:sp>
      <p:sp>
        <p:nvSpPr>
          <p:cNvPr id="24" name="Text 22"/>
          <p:cNvSpPr/>
          <p:nvPr/>
        </p:nvSpPr>
        <p:spPr>
          <a:xfrm>
            <a:off x="3417570" y="5065776"/>
            <a:ext cx="2622042" cy="256032"/>
          </a:xfrm>
          <a:prstGeom prst="rect">
            <a:avLst/>
          </a:prstGeom>
          <a:noFill/>
          <a:ln/>
        </p:spPr>
        <p:txBody>
          <a:bodyPr wrap="square" lIns="0" tIns="0" rIns="0" bIns="0" rtlCol="0" anchor="t"/>
          <a:lstStyle/>
          <a:p>
            <a:pPr indent="0" marL="0">
              <a:buNone/>
            </a:pPr>
            <a:r>
              <a:rPr lang="en-US" sz="900" b="1" spc="80" kern="0" dirty="0">
                <a:solidFill>
                  <a:srgbClr val="FFFFFF"/>
                </a:solidFill>
                <a:latin typeface="Inter" pitchFamily="34" charset="0"/>
                <a:ea typeface="Inter" pitchFamily="34" charset="-122"/>
                <a:cs typeface="Inter" pitchFamily="34" charset="-120"/>
              </a:rPr>
              <a:t>ANS D’ÉDITION CUMULÉS</a:t>
            </a:r>
            <a:endParaRPr lang="en-US" sz="900" dirty="0"/>
          </a:p>
        </p:txBody>
      </p:sp>
      <p:sp>
        <p:nvSpPr>
          <p:cNvPr id="25" name="Text 23"/>
          <p:cNvSpPr/>
          <p:nvPr/>
        </p:nvSpPr>
        <p:spPr>
          <a:xfrm>
            <a:off x="6149340" y="4590288"/>
            <a:ext cx="2622042" cy="457200"/>
          </a:xfrm>
          <a:prstGeom prst="rect">
            <a:avLst/>
          </a:prstGeom>
          <a:noFill/>
          <a:ln/>
        </p:spPr>
        <p:txBody>
          <a:bodyPr wrap="square" lIns="0" tIns="0" rIns="0" bIns="0" rtlCol="0" anchor="t"/>
          <a:lstStyle/>
          <a:p>
            <a:pPr indent="0" marL="0">
              <a:buNone/>
            </a:pPr>
            <a:r>
              <a:rPr lang="en-US" sz="3000" b="1" dirty="0">
                <a:solidFill>
                  <a:srgbClr val="25E4F2"/>
                </a:solidFill>
                <a:latin typeface="Space Grotesk" pitchFamily="34" charset="0"/>
                <a:ea typeface="Space Grotesk" pitchFamily="34" charset="-122"/>
                <a:cs typeface="Space Grotesk" pitchFamily="34" charset="-120"/>
              </a:rPr>
              <a:t>0</a:t>
            </a:r>
            <a:endParaRPr lang="en-US" sz="3000" dirty="0"/>
          </a:p>
        </p:txBody>
      </p:sp>
      <p:sp>
        <p:nvSpPr>
          <p:cNvPr id="26" name="Text 24"/>
          <p:cNvSpPr/>
          <p:nvPr/>
        </p:nvSpPr>
        <p:spPr>
          <a:xfrm>
            <a:off x="6149340" y="5065776"/>
            <a:ext cx="2622042" cy="256032"/>
          </a:xfrm>
          <a:prstGeom prst="rect">
            <a:avLst/>
          </a:prstGeom>
          <a:noFill/>
          <a:ln/>
        </p:spPr>
        <p:txBody>
          <a:bodyPr wrap="square" lIns="0" tIns="0" rIns="0" bIns="0" rtlCol="0" anchor="t"/>
          <a:lstStyle/>
          <a:p>
            <a:pPr indent="0" marL="0">
              <a:buNone/>
            </a:pPr>
            <a:r>
              <a:rPr lang="en-US" sz="900" b="1" spc="80" kern="0" dirty="0">
                <a:solidFill>
                  <a:srgbClr val="FFFFFF"/>
                </a:solidFill>
                <a:latin typeface="Inter" pitchFamily="34" charset="0"/>
                <a:ea typeface="Inter" pitchFamily="34" charset="-122"/>
                <a:cs typeface="Inter" pitchFamily="34" charset="-120"/>
              </a:rPr>
              <a:t>CONSTRUCTEUR DERRIÈRE NOUS</a:t>
            </a:r>
            <a:endParaRPr lang="en-US" sz="900" dirty="0"/>
          </a:p>
        </p:txBody>
      </p:sp>
      <p:sp>
        <p:nvSpPr>
          <p:cNvPr id="27" name="Text 25"/>
          <p:cNvSpPr/>
          <p:nvPr/>
        </p:nvSpPr>
        <p:spPr>
          <a:xfrm>
            <a:off x="8881110" y="4590288"/>
            <a:ext cx="2622042" cy="457200"/>
          </a:xfrm>
          <a:prstGeom prst="rect">
            <a:avLst/>
          </a:prstGeom>
          <a:noFill/>
          <a:ln/>
        </p:spPr>
        <p:txBody>
          <a:bodyPr wrap="square" lIns="0" tIns="0" rIns="0" bIns="0" rtlCol="0" anchor="t"/>
          <a:lstStyle/>
          <a:p>
            <a:pPr indent="0" marL="0">
              <a:buNone/>
            </a:pPr>
            <a:r>
              <a:rPr lang="en-US" sz="3000" b="1" dirty="0">
                <a:solidFill>
                  <a:srgbClr val="25E4F2"/>
                </a:solidFill>
                <a:latin typeface="Space Grotesk" pitchFamily="34" charset="0"/>
                <a:ea typeface="Space Grotesk" pitchFamily="34" charset="-122"/>
                <a:cs typeface="Space Grotesk" pitchFamily="34" charset="-120"/>
              </a:rPr>
              <a:t>100 %</a:t>
            </a:r>
            <a:endParaRPr lang="en-US" sz="3000" dirty="0"/>
          </a:p>
        </p:txBody>
      </p:sp>
      <p:sp>
        <p:nvSpPr>
          <p:cNvPr id="28" name="Text 26"/>
          <p:cNvSpPr/>
          <p:nvPr/>
        </p:nvSpPr>
        <p:spPr>
          <a:xfrm>
            <a:off x="8881110" y="5065776"/>
            <a:ext cx="2622042" cy="256032"/>
          </a:xfrm>
          <a:prstGeom prst="rect">
            <a:avLst/>
          </a:prstGeom>
          <a:noFill/>
          <a:ln/>
        </p:spPr>
        <p:txBody>
          <a:bodyPr wrap="square" lIns="0" tIns="0" rIns="0" bIns="0" rtlCol="0" anchor="t"/>
          <a:lstStyle/>
          <a:p>
            <a:pPr indent="0" marL="0">
              <a:buNone/>
            </a:pPr>
            <a:r>
              <a:rPr lang="en-US" sz="900" b="1" spc="80" kern="0" dirty="0">
                <a:solidFill>
                  <a:srgbClr val="FFFFFF"/>
                </a:solidFill>
                <a:latin typeface="Inter" pitchFamily="34" charset="0"/>
                <a:ea typeface="Inter" pitchFamily="34" charset="-122"/>
                <a:cs typeface="Inter" pitchFamily="34" charset="-120"/>
              </a:rPr>
              <a:t>VENTE INDIRECTE</a:t>
            </a:r>
            <a:endParaRPr lang="en-US" sz="900" dirty="0"/>
          </a:p>
        </p:txBody>
      </p:sp>
      <p:sp>
        <p:nvSpPr>
          <p:cNvPr id="29" name="Shape 27"/>
          <p:cNvSpPr/>
          <p:nvPr/>
        </p:nvSpPr>
        <p:spPr>
          <a:xfrm>
            <a:off x="685800" y="5468112"/>
            <a:ext cx="10817352" cy="566928"/>
          </a:xfrm>
          <a:prstGeom prst="roundRect">
            <a:avLst>
              <a:gd name="adj" fmla="val 12903"/>
            </a:avLst>
          </a:prstGeom>
          <a:solidFill>
            <a:srgbClr val="121834"/>
          </a:solidFill>
          <a:ln w="12700">
            <a:solidFill>
              <a:srgbClr val="1D2549"/>
            </a:solidFill>
            <a:prstDash val="solid"/>
          </a:ln>
        </p:spPr>
      </p:sp>
      <p:sp>
        <p:nvSpPr>
          <p:cNvPr id="30" name="Text 28"/>
          <p:cNvSpPr/>
          <p:nvPr/>
        </p:nvSpPr>
        <p:spPr>
          <a:xfrm>
            <a:off x="886968" y="5468112"/>
            <a:ext cx="365760" cy="566928"/>
          </a:xfrm>
          <a:prstGeom prst="rect">
            <a:avLst/>
          </a:prstGeom>
          <a:noFill/>
          <a:ln/>
        </p:spPr>
        <p:txBody>
          <a:bodyPr wrap="square" lIns="0" tIns="0" rIns="0" bIns="0" rtlCol="0" anchor="ctr"/>
          <a:lstStyle/>
          <a:p>
            <a:pPr indent="0" marL="0">
              <a:buNone/>
            </a:pPr>
            <a:r>
              <a:rPr lang="en-US" sz="1600" b="1" dirty="0">
                <a:solidFill>
                  <a:srgbClr val="25E4F2"/>
                </a:solidFill>
                <a:latin typeface="Space Grotesk" pitchFamily="34" charset="0"/>
                <a:ea typeface="Space Grotesk" pitchFamily="34" charset="-122"/>
                <a:cs typeface="Space Grotesk" pitchFamily="34" charset="-120"/>
              </a:rPr>
              <a:t>→</a:t>
            </a:r>
            <a:endParaRPr lang="en-US" sz="1600" dirty="0"/>
          </a:p>
        </p:txBody>
      </p:sp>
      <p:sp>
        <p:nvSpPr>
          <p:cNvPr id="31" name="Text 29"/>
          <p:cNvSpPr/>
          <p:nvPr/>
        </p:nvSpPr>
        <p:spPr>
          <a:xfrm>
            <a:off x="1289304" y="5513832"/>
            <a:ext cx="9948672" cy="475488"/>
          </a:xfrm>
          <a:prstGeom prst="rect">
            <a:avLst/>
          </a:prstGeom>
          <a:noFill/>
          <a:ln/>
        </p:spPr>
        <p:txBody>
          <a:bodyPr wrap="square" lIns="0" tIns="0" rIns="0" bIns="0" rtlCol="0" anchor="ctr"/>
          <a:lstStyle/>
          <a:p>
            <a:pPr indent="0" marL="0">
              <a:lnSpc>
                <a:spcPts val="1600"/>
              </a:lnSpc>
              <a:buNone/>
            </a:pPr>
            <a:r>
              <a:rPr lang="en-US" sz="1200" dirty="0">
                <a:solidFill>
                  <a:srgbClr val="D8DEF2"/>
                </a:solidFill>
                <a:latin typeface="Inter" pitchFamily="34" charset="0"/>
                <a:ea typeface="Inter" pitchFamily="34" charset="-122"/>
                <a:cs typeface="Inter" pitchFamily="34" charset="-120"/>
              </a:rPr>
              <a:t>Philippe Prost écrit ce logiciel depuis 1998. Farid Maamar est dans l’édition de logiciels télécom depuis vingt et un ans. Vous achetez par votre intégrateur, jamais chez nous.</a:t>
            </a:r>
            <a:endParaRPr lang="en-US" sz="1200" dirty="0"/>
          </a:p>
        </p:txBody>
      </p:sp>
      <p:sp>
        <p:nvSpPr>
          <p:cNvPr id="32" name="Text 30"/>
          <p:cNvSpPr/>
          <p:nvPr/>
        </p:nvSpPr>
        <p:spPr>
          <a:xfrm>
            <a:off x="685800" y="6382512"/>
            <a:ext cx="7772400" cy="274320"/>
          </a:xfrm>
          <a:prstGeom prst="rect">
            <a:avLst/>
          </a:prstGeom>
          <a:noFill/>
          <a:ln/>
        </p:spPr>
        <p:txBody>
          <a:bodyPr wrap="square" lIns="0" tIns="0" rIns="0" bIns="0" rtlCol="0" anchor="ctr"/>
          <a:lstStyle/>
          <a:p>
            <a:pPr indent="0" marL="0">
              <a:buNone/>
            </a:pPr>
            <a:r>
              <a:rPr lang="en-US" sz="900" dirty="0">
                <a:solidFill>
                  <a:srgbClr val="93A6C6"/>
                </a:solidFill>
                <a:latin typeface="Inter" pitchFamily="34" charset="0"/>
                <a:ea typeface="Inter" pitchFamily="34" charset="-122"/>
                <a:cs typeface="Inter" pitchFamily="34" charset="-120"/>
              </a:rPr>
              <a:t>Comtrafic X Entreprise · gestion financière des télécoms</a:t>
            </a:r>
            <a:endParaRPr lang="en-US" sz="900" dirty="0"/>
          </a:p>
        </p:txBody>
      </p:sp>
      <p:sp>
        <p:nvSpPr>
          <p:cNvPr id="33" name="Text 31"/>
          <p:cNvSpPr/>
          <p:nvPr/>
        </p:nvSpPr>
        <p:spPr>
          <a:xfrm>
            <a:off x="10405872" y="6382512"/>
            <a:ext cx="1097280" cy="274320"/>
          </a:xfrm>
          <a:prstGeom prst="rect">
            <a:avLst/>
          </a:prstGeom>
          <a:noFill/>
          <a:ln/>
        </p:spPr>
        <p:txBody>
          <a:bodyPr wrap="square" lIns="0" tIns="0" rIns="0" bIns="0" rtlCol="0" anchor="ctr"/>
          <a:lstStyle/>
          <a:p>
            <a:pPr algn="r" indent="0" marL="0">
              <a:buNone/>
            </a:pPr>
            <a:r>
              <a:rPr lang="en-US" sz="900" dirty="0">
                <a:solidFill>
                  <a:srgbClr val="93A6C6"/>
                </a:solidFill>
                <a:latin typeface="Inter" pitchFamily="34" charset="0"/>
                <a:ea typeface="Inter" pitchFamily="34" charset="-122"/>
                <a:cs typeface="Inter" pitchFamily="34" charset="-120"/>
              </a:rPr>
              <a:t>11 / 12</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80C1A"/>
        </a:solidFill>
      </p:bgPr>
    </p:bg>
    <p:spTree>
      <p:nvGrpSpPr>
        <p:cNvPr id="1" name=""/>
        <p:cNvGrpSpPr/>
        <p:nvPr/>
      </p:nvGrpSpPr>
      <p:grpSpPr>
        <a:xfrm>
          <a:off x="0" y="0"/>
          <a:ext cx="0" cy="0"/>
          <a:chOff x="0" y="0"/>
          <a:chExt cx="0" cy="0"/>
        </a:xfrm>
      </p:grpSpPr>
      <p:sp>
        <p:nvSpPr>
          <p:cNvPr id="2" name="Shape 0"/>
          <p:cNvSpPr/>
          <p:nvPr/>
        </p:nvSpPr>
        <p:spPr>
          <a:xfrm>
            <a:off x="9262872" y="-1280160"/>
            <a:ext cx="5486400" cy="5486400"/>
          </a:xfrm>
          <a:prstGeom prst="roundRect">
            <a:avLst>
              <a:gd name="adj" fmla="val 50000"/>
            </a:avLst>
          </a:prstGeom>
          <a:solidFill>
            <a:srgbClr val="121834"/>
          </a:solidFill>
          <a:ln w="12700">
            <a:solidFill>
              <a:srgbClr val="121834"/>
            </a:solidFill>
            <a:prstDash val="solid"/>
          </a:ln>
        </p:spPr>
      </p:sp>
      <p:sp>
        <p:nvSpPr>
          <p:cNvPr id="3" name="Text 1"/>
          <p:cNvSpPr/>
          <p:nvPr/>
        </p:nvSpPr>
        <p:spPr>
          <a:xfrm>
            <a:off x="685800" y="1371600"/>
            <a:ext cx="5486400" cy="274320"/>
          </a:xfrm>
          <a:prstGeom prst="rect">
            <a:avLst/>
          </a:prstGeom>
          <a:noFill/>
          <a:ln/>
        </p:spPr>
        <p:txBody>
          <a:bodyPr wrap="square" lIns="0" tIns="0" rIns="0" bIns="0" rtlCol="0" anchor="ctr"/>
          <a:lstStyle/>
          <a:p>
            <a:pPr indent="0" marL="0">
              <a:buNone/>
            </a:pPr>
            <a:r>
              <a:rPr lang="en-US" sz="1050" b="1" spc="180" kern="0" dirty="0">
                <a:solidFill>
                  <a:srgbClr val="25E4F2"/>
                </a:solidFill>
                <a:latin typeface="Inter" pitchFamily="34" charset="0"/>
                <a:ea typeface="Inter" pitchFamily="34" charset="-122"/>
                <a:cs typeface="Inter" pitchFamily="34" charset="-120"/>
              </a:rPr>
              <a:t>LA SUITE</a:t>
            </a:r>
            <a:endParaRPr lang="en-US" sz="1050" dirty="0"/>
          </a:p>
        </p:txBody>
      </p:sp>
      <p:sp>
        <p:nvSpPr>
          <p:cNvPr id="4" name="Text 2"/>
          <p:cNvSpPr/>
          <p:nvPr/>
        </p:nvSpPr>
        <p:spPr>
          <a:xfrm>
            <a:off x="685800" y="1783080"/>
            <a:ext cx="7863840" cy="2011680"/>
          </a:xfrm>
          <a:prstGeom prst="rect">
            <a:avLst/>
          </a:prstGeom>
          <a:noFill/>
          <a:ln/>
        </p:spPr>
        <p:txBody>
          <a:bodyPr wrap="square" lIns="0" tIns="0" rIns="0" bIns="0" rtlCol="0" anchor="t"/>
          <a:lstStyle/>
          <a:p>
            <a:pPr indent="0" marL="0">
              <a:lnSpc>
                <a:spcPts val="4200"/>
              </a:lnSpc>
              <a:buNone/>
            </a:pPr>
            <a:r>
              <a:rPr lang="en-US" sz="3400" b="1" dirty="0">
                <a:solidFill>
                  <a:srgbClr val="FFFFFF"/>
                </a:solidFill>
                <a:latin typeface="Space Grotesk" pitchFamily="34" charset="0"/>
                <a:ea typeface="Space Grotesk" pitchFamily="34" charset="-122"/>
                <a:cs typeface="Space Grotesk" pitchFamily="34" charset="-120"/>
              </a:rPr>
              <a:t>Branchez un site pilote.</a:t>
            </a:r>
            <a:endParaRPr lang="en-US" sz="3400" dirty="0"/>
          </a:p>
          <a:p>
            <a:pPr indent="0" marL="0">
              <a:lnSpc>
                <a:spcPts val="4200"/>
              </a:lnSpc>
              <a:buNone/>
            </a:pPr>
            <a:r>
              <a:rPr lang="en-US" sz="3400" b="1" dirty="0">
                <a:solidFill>
                  <a:srgbClr val="FFFFFF"/>
                </a:solidFill>
                <a:latin typeface="Space Grotesk" pitchFamily="34" charset="0"/>
                <a:ea typeface="Space Grotesk" pitchFamily="34" charset="-122"/>
                <a:cs typeface="Space Grotesk" pitchFamily="34" charset="-120"/>
              </a:rPr>
              <a:t>La démonstration se fera</a:t>
            </a:r>
            <a:endParaRPr lang="en-US" sz="3400" dirty="0"/>
          </a:p>
          <a:p>
            <a:pPr indent="0" marL="0">
              <a:lnSpc>
                <a:spcPts val="4200"/>
              </a:lnSpc>
              <a:buNone/>
            </a:pPr>
            <a:r>
              <a:rPr lang="en-US" sz="3400" b="1" dirty="0">
                <a:solidFill>
                  <a:srgbClr val="FFFFFF"/>
                </a:solidFill>
                <a:latin typeface="Space Grotesk" pitchFamily="34" charset="0"/>
                <a:ea typeface="Space Grotesk" pitchFamily="34" charset="-122"/>
                <a:cs typeface="Space Grotesk" pitchFamily="34" charset="-120"/>
              </a:rPr>
              <a:t>sur vos propres consommations.</a:t>
            </a:r>
            <a:endParaRPr lang="en-US" sz="3400" dirty="0"/>
          </a:p>
        </p:txBody>
      </p:sp>
      <p:sp>
        <p:nvSpPr>
          <p:cNvPr id="5" name="Text 3"/>
          <p:cNvSpPr/>
          <p:nvPr/>
        </p:nvSpPr>
        <p:spPr>
          <a:xfrm>
            <a:off x="685800" y="3931920"/>
            <a:ext cx="7863840" cy="914400"/>
          </a:xfrm>
          <a:prstGeom prst="rect">
            <a:avLst/>
          </a:prstGeom>
          <a:noFill/>
          <a:ln/>
        </p:spPr>
        <p:txBody>
          <a:bodyPr wrap="square" lIns="0" tIns="0" rIns="0" bIns="0" rtlCol="0" anchor="t"/>
          <a:lstStyle/>
          <a:p>
            <a:pPr indent="0" marL="0">
              <a:lnSpc>
                <a:spcPts val="2000"/>
              </a:lnSpc>
              <a:buNone/>
            </a:pPr>
            <a:r>
              <a:rPr lang="en-US" sz="1300" dirty="0">
                <a:solidFill>
                  <a:srgbClr val="D8DEF2"/>
                </a:solidFill>
                <a:latin typeface="Inter" pitchFamily="34" charset="0"/>
                <a:ea typeface="Inter" pitchFamily="34" charset="-122"/>
                <a:cs typeface="Inter" pitchFamily="34" charset="-120"/>
              </a:rPr>
              <a:t>Trente minutes d’appel, puis le raccordement d’un site de votre choix. Vous verrez le document de refacturation sortir avec vos consommations réelles, pas avec les nôtres. La qualification est gratuite, écrite, et elle comporte des non.</a:t>
            </a:r>
            <a:endParaRPr lang="en-US" sz="1300" dirty="0"/>
          </a:p>
        </p:txBody>
      </p:sp>
      <p:sp>
        <p:nvSpPr>
          <p:cNvPr id="6" name="Shape 4"/>
          <p:cNvSpPr/>
          <p:nvPr/>
        </p:nvSpPr>
        <p:spPr>
          <a:xfrm>
            <a:off x="685800" y="5029200"/>
            <a:ext cx="10817352" cy="0"/>
          </a:xfrm>
          <a:prstGeom prst="line">
            <a:avLst/>
          </a:prstGeom>
          <a:noFill/>
          <a:ln w="12700">
            <a:solidFill>
              <a:srgbClr val="1D2549"/>
            </a:solidFill>
            <a:prstDash val="solid"/>
          </a:ln>
        </p:spPr>
      </p:sp>
      <p:sp>
        <p:nvSpPr>
          <p:cNvPr id="7" name="Text 5"/>
          <p:cNvSpPr/>
          <p:nvPr/>
        </p:nvSpPr>
        <p:spPr>
          <a:xfrm>
            <a:off x="685800" y="5230368"/>
            <a:ext cx="4572000" cy="822960"/>
          </a:xfrm>
          <a:prstGeom prst="rect">
            <a:avLst/>
          </a:prstGeom>
          <a:noFill/>
          <a:ln/>
        </p:spPr>
        <p:txBody>
          <a:bodyPr wrap="square" lIns="0" tIns="0" rIns="0" bIns="0" rtlCol="0" anchor="t"/>
          <a:lstStyle/>
          <a:p>
            <a:pPr indent="0" marL="0">
              <a:lnSpc>
                <a:spcPts val="1700"/>
              </a:lnSpc>
              <a:buNone/>
            </a:pPr>
            <a:r>
              <a:rPr lang="en-US" sz="1300" b="1" dirty="0">
                <a:solidFill>
                  <a:srgbClr val="FFFFFF"/>
                </a:solidFill>
                <a:latin typeface="Inter" pitchFamily="34" charset="0"/>
                <a:ea typeface="Inter" pitchFamily="34" charset="-122"/>
                <a:cs typeface="Inter" pitchFamily="34" charset="-120"/>
              </a:rPr>
              <a:t>Farid Maamar
</a:t>
            </a:r>
            <a:pPr indent="0" marL="0">
              <a:lnSpc>
                <a:spcPts val="1700"/>
              </a:lnSpc>
              <a:buNone/>
            </a:pPr>
            <a:r>
              <a:rPr lang="en-US" sz="1100" dirty="0">
                <a:solidFill>
                  <a:srgbClr val="93A6C6"/>
                </a:solidFill>
                <a:latin typeface="Inter" pitchFamily="34" charset="0"/>
                <a:ea typeface="Inter" pitchFamily="34" charset="-122"/>
                <a:cs typeface="Inter" pitchFamily="34" charset="-120"/>
              </a:rPr>
              <a:t>Direction · développement commercial</a:t>
            </a:r>
            <a:endParaRPr lang="en-US" sz="1300" dirty="0"/>
          </a:p>
          <a:p>
            <a:pPr indent="0" marL="0">
              <a:lnSpc>
                <a:spcPts val="1700"/>
              </a:lnSpc>
              <a:buNone/>
            </a:pPr>
            <a:r>
              <a:rPr lang="en-US" sz="1100" dirty="0">
                <a:solidFill>
                  <a:srgbClr val="93A6C6"/>
                </a:solidFill>
                <a:latin typeface="Inter" pitchFamily="34" charset="0"/>
                <a:ea typeface="Inter" pitchFamily="34" charset="-122"/>
                <a:cs typeface="Inter" pitchFamily="34" charset="-120"/>
              </a:rPr>
              <a:t>fmaamar@comtrafic.com · 06 24 25 73 70</a:t>
            </a:r>
            <a:endParaRPr lang="en-US" sz="1300" dirty="0"/>
          </a:p>
        </p:txBody>
      </p:sp>
      <p:sp>
        <p:nvSpPr>
          <p:cNvPr id="8" name="Text 6"/>
          <p:cNvSpPr/>
          <p:nvPr/>
        </p:nvSpPr>
        <p:spPr>
          <a:xfrm>
            <a:off x="5440680" y="5230368"/>
            <a:ext cx="4023360" cy="822960"/>
          </a:xfrm>
          <a:prstGeom prst="rect">
            <a:avLst/>
          </a:prstGeom>
          <a:noFill/>
          <a:ln/>
        </p:spPr>
        <p:txBody>
          <a:bodyPr wrap="square" lIns="0" tIns="0" rIns="0" bIns="0" rtlCol="0" anchor="t"/>
          <a:lstStyle/>
          <a:p>
            <a:pPr indent="0" marL="0">
              <a:lnSpc>
                <a:spcPts val="1700"/>
              </a:lnSpc>
              <a:buNone/>
            </a:pPr>
            <a:r>
              <a:rPr lang="en-US" sz="1300" b="1" dirty="0">
                <a:solidFill>
                  <a:srgbClr val="FFFFFF"/>
                </a:solidFill>
                <a:latin typeface="Inter" pitchFamily="34" charset="0"/>
                <a:ea typeface="Inter" pitchFamily="34" charset="-122"/>
                <a:cs typeface="Inter" pitchFamily="34" charset="-120"/>
              </a:rPr>
              <a:t>Philippe Prost
</a:t>
            </a:r>
            <a:pPr indent="0" marL="0">
              <a:lnSpc>
                <a:spcPts val="1700"/>
              </a:lnSpc>
              <a:buNone/>
            </a:pPr>
            <a:r>
              <a:rPr lang="en-US" sz="1100" dirty="0">
                <a:solidFill>
                  <a:srgbClr val="93A6C6"/>
                </a:solidFill>
                <a:latin typeface="Inter" pitchFamily="34" charset="0"/>
                <a:ea typeface="Inter" pitchFamily="34" charset="-122"/>
                <a:cs typeface="Inter" pitchFamily="34" charset="-120"/>
              </a:rPr>
              <a:t>Direction technique</a:t>
            </a:r>
            <a:endParaRPr lang="en-US" sz="1300" dirty="0"/>
          </a:p>
          <a:p>
            <a:pPr indent="0" marL="0">
              <a:lnSpc>
                <a:spcPts val="1700"/>
              </a:lnSpc>
              <a:buNone/>
            </a:pPr>
            <a:r>
              <a:rPr lang="en-US" sz="1100" dirty="0">
                <a:solidFill>
                  <a:srgbClr val="93A6C6"/>
                </a:solidFill>
                <a:latin typeface="Inter" pitchFamily="34" charset="0"/>
                <a:ea typeface="Inter" pitchFamily="34" charset="-122"/>
                <a:cs typeface="Inter" pitchFamily="34" charset="-120"/>
              </a:rPr>
              <a:t>php@comtrafic.com</a:t>
            </a:r>
            <a:endParaRPr lang="en-US" sz="1300" dirty="0"/>
          </a:p>
        </p:txBody>
      </p:sp>
      <p:sp>
        <p:nvSpPr>
          <p:cNvPr id="9" name="Text 7"/>
          <p:cNvSpPr/>
          <p:nvPr/>
        </p:nvSpPr>
        <p:spPr>
          <a:xfrm>
            <a:off x="8211312" y="5230368"/>
            <a:ext cx="3291840" cy="822960"/>
          </a:xfrm>
          <a:prstGeom prst="rect">
            <a:avLst/>
          </a:prstGeom>
          <a:noFill/>
          <a:ln/>
        </p:spPr>
        <p:txBody>
          <a:bodyPr wrap="square" lIns="0" tIns="0" rIns="0" bIns="0" rtlCol="0" anchor="t"/>
          <a:lstStyle/>
          <a:p>
            <a:pPr algn="r" indent="0" marL="0">
              <a:lnSpc>
                <a:spcPts val="1400"/>
              </a:lnSpc>
              <a:buNone/>
            </a:pPr>
            <a:r>
              <a:rPr lang="en-US" sz="1000" dirty="0">
                <a:solidFill>
                  <a:srgbClr val="B98CFF"/>
                </a:solidFill>
                <a:latin typeface="Inter" pitchFamily="34" charset="0"/>
                <a:ea typeface="Inter" pitchFamily="34" charset="-122"/>
                <a:cs typeface="Inter" pitchFamily="34" charset="-120"/>
              </a:rPr>
              <a:t>Réponse sous 4 heures ouvrées</a:t>
            </a:r>
            <a:endParaRPr lang="en-US" sz="1000" dirty="0"/>
          </a:p>
          <a:p>
            <a:pPr algn="r" indent="0" marL="0">
              <a:lnSpc>
                <a:spcPts val="1400"/>
              </a:lnSpc>
              <a:buNone/>
            </a:pPr>
            <a:r>
              <a:rPr lang="en-US" sz="1000" dirty="0">
                <a:solidFill>
                  <a:srgbClr val="B98CFF"/>
                </a:solidFill>
                <a:latin typeface="Inter" pitchFamily="34" charset="0"/>
                <a:ea typeface="Inter" pitchFamily="34" charset="-122"/>
                <a:cs typeface="Inter" pitchFamily="34" charset="-120"/>
              </a:rPr>
              <a:t>Nous ne vendons jamais en direct :</a:t>
            </a:r>
            <a:endParaRPr lang="en-US" sz="1000" dirty="0"/>
          </a:p>
          <a:p>
            <a:pPr algn="r" indent="0" marL="0">
              <a:lnSpc>
                <a:spcPts val="1400"/>
              </a:lnSpc>
              <a:buNone/>
            </a:pPr>
            <a:r>
              <a:rPr lang="en-US" sz="1000" dirty="0">
                <a:solidFill>
                  <a:srgbClr val="B98CFF"/>
                </a:solidFill>
                <a:latin typeface="Inter" pitchFamily="34" charset="0"/>
                <a:ea typeface="Inter" pitchFamily="34" charset="-122"/>
                <a:cs typeface="Inter" pitchFamily="34" charset="-120"/>
              </a:rPr>
              <a:t>l’installation est faite par votre intégrateur.</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85800" y="457200"/>
            <a:ext cx="10817352" cy="237744"/>
          </a:xfrm>
          <a:prstGeom prst="rect">
            <a:avLst/>
          </a:prstGeom>
          <a:noFill/>
          <a:ln/>
        </p:spPr>
        <p:txBody>
          <a:bodyPr wrap="square" lIns="0" tIns="0" rIns="0" bIns="0" rtlCol="0" anchor="ctr"/>
          <a:lstStyle/>
          <a:p>
            <a:pPr indent="0" marL="0">
              <a:buNone/>
            </a:pPr>
            <a:r>
              <a:rPr lang="en-US" sz="1050" b="1" spc="160" kern="0" dirty="0">
                <a:solidFill>
                  <a:srgbClr val="6B21C9"/>
                </a:solidFill>
                <a:latin typeface="Inter" pitchFamily="34" charset="0"/>
                <a:ea typeface="Inter" pitchFamily="34" charset="-122"/>
                <a:cs typeface="Inter" pitchFamily="34" charset="-120"/>
              </a:rPr>
              <a:t>LE POINT DE DÉPART</a:t>
            </a:r>
            <a:endParaRPr lang="en-US" sz="1050" dirty="0"/>
          </a:p>
        </p:txBody>
      </p:sp>
      <p:sp>
        <p:nvSpPr>
          <p:cNvPr id="3" name="Text 1"/>
          <p:cNvSpPr/>
          <p:nvPr/>
        </p:nvSpPr>
        <p:spPr>
          <a:xfrm>
            <a:off x="685800" y="749808"/>
            <a:ext cx="10817352" cy="658368"/>
          </a:xfrm>
          <a:prstGeom prst="rect">
            <a:avLst/>
          </a:prstGeom>
          <a:noFill/>
          <a:ln/>
        </p:spPr>
        <p:txBody>
          <a:bodyPr wrap="square" lIns="0" tIns="0" rIns="0" bIns="0" rtlCol="0" anchor="t"/>
          <a:lstStyle/>
          <a:p>
            <a:pPr indent="0" marL="0">
              <a:lnSpc>
                <a:spcPts val="3400"/>
              </a:lnSpc>
              <a:buNone/>
            </a:pPr>
            <a:r>
              <a:rPr lang="en-US" sz="3000" b="1" dirty="0">
                <a:solidFill>
                  <a:srgbClr val="14152B"/>
                </a:solidFill>
                <a:latin typeface="Space Grotesk" pitchFamily="34" charset="0"/>
                <a:ea typeface="Space Grotesk" pitchFamily="34" charset="-122"/>
                <a:cs typeface="Space Grotesk" pitchFamily="34" charset="-120"/>
              </a:rPr>
              <a:t>Trois questions sans réponse</a:t>
            </a:r>
            <a:endParaRPr lang="en-US" sz="3000" dirty="0"/>
          </a:p>
        </p:txBody>
      </p:sp>
      <p:sp>
        <p:nvSpPr>
          <p:cNvPr id="4" name="Text 2"/>
          <p:cNvSpPr/>
          <p:nvPr/>
        </p:nvSpPr>
        <p:spPr>
          <a:xfrm>
            <a:off x="685800" y="1444752"/>
            <a:ext cx="9720072" cy="402336"/>
          </a:xfrm>
          <a:prstGeom prst="rect">
            <a:avLst/>
          </a:prstGeom>
          <a:noFill/>
          <a:ln/>
        </p:spPr>
        <p:txBody>
          <a:bodyPr wrap="square" lIns="0" tIns="0" rIns="0" bIns="0" rtlCol="0" anchor="t"/>
          <a:lstStyle/>
          <a:p>
            <a:pPr indent="0" marL="0">
              <a:lnSpc>
                <a:spcPts val="1800"/>
              </a:lnSpc>
              <a:buNone/>
            </a:pPr>
            <a:r>
              <a:rPr lang="en-US" sz="1300" dirty="0">
                <a:solidFill>
                  <a:srgbClr val="4E5170"/>
                </a:solidFill>
                <a:latin typeface="Inter" pitchFamily="34" charset="0"/>
                <a:ea typeface="Inter" pitchFamily="34" charset="-122"/>
                <a:cs typeface="Inter" pitchFamily="34" charset="-120"/>
              </a:rPr>
              <a:t>Si aucune ne vous parle, nous ne vous servirons à rien — et nous vous le dirons.</a:t>
            </a:r>
            <a:endParaRPr lang="en-US" sz="1300" dirty="0"/>
          </a:p>
        </p:txBody>
      </p:sp>
      <p:sp>
        <p:nvSpPr>
          <p:cNvPr id="5" name="Shape 3"/>
          <p:cNvSpPr/>
          <p:nvPr/>
        </p:nvSpPr>
        <p:spPr>
          <a:xfrm>
            <a:off x="685800" y="2157984"/>
            <a:ext cx="3471672" cy="3163824"/>
          </a:xfrm>
          <a:prstGeom prst="roundRect">
            <a:avLst>
              <a:gd name="adj" fmla="val 2601"/>
            </a:avLst>
          </a:prstGeom>
          <a:solidFill>
            <a:srgbClr val="FFFFFF"/>
          </a:solidFill>
          <a:ln w="12700">
            <a:solidFill>
              <a:srgbClr val="E7E5F0"/>
            </a:solidFill>
            <a:prstDash val="solid"/>
          </a:ln>
          <a:effectLst>
            <a:outerShdw sx="100000" sy="100000" kx="0" ky="0" algn="bl" rotWithShape="0" blurRad="177800" dist="25400" dir="5400000">
              <a:srgbClr val="080C1A">
                <a:alpha val="7000"/>
              </a:srgbClr>
            </a:outerShdw>
          </a:effectLst>
        </p:spPr>
      </p:sp>
      <p:sp>
        <p:nvSpPr>
          <p:cNvPr id="6" name="Text 4"/>
          <p:cNvSpPr/>
          <p:nvPr/>
        </p:nvSpPr>
        <p:spPr>
          <a:xfrm>
            <a:off x="923544" y="2359152"/>
            <a:ext cx="914400" cy="310896"/>
          </a:xfrm>
          <a:prstGeom prst="rect">
            <a:avLst/>
          </a:prstGeom>
          <a:noFill/>
          <a:ln/>
        </p:spPr>
        <p:txBody>
          <a:bodyPr wrap="square" lIns="0" tIns="0" rIns="0" bIns="0" rtlCol="0" anchor="t"/>
          <a:lstStyle/>
          <a:p>
            <a:pPr indent="0" marL="0">
              <a:buNone/>
            </a:pPr>
            <a:r>
              <a:rPr lang="en-US" sz="2200" b="1" dirty="0">
                <a:solidFill>
                  <a:srgbClr val="B98CFF"/>
                </a:solidFill>
                <a:latin typeface="Space Grotesk" pitchFamily="34" charset="0"/>
                <a:ea typeface="Space Grotesk" pitchFamily="34" charset="-122"/>
                <a:cs typeface="Space Grotesk" pitchFamily="34" charset="-120"/>
              </a:rPr>
              <a:t>01</a:t>
            </a:r>
            <a:endParaRPr lang="en-US" sz="2200" dirty="0"/>
          </a:p>
        </p:txBody>
      </p:sp>
      <p:sp>
        <p:nvSpPr>
          <p:cNvPr id="7" name="Text 5"/>
          <p:cNvSpPr/>
          <p:nvPr/>
        </p:nvSpPr>
        <p:spPr>
          <a:xfrm>
            <a:off x="923544" y="2743200"/>
            <a:ext cx="2996184" cy="658368"/>
          </a:xfrm>
          <a:prstGeom prst="rect">
            <a:avLst/>
          </a:prstGeom>
          <a:noFill/>
          <a:ln/>
        </p:spPr>
        <p:txBody>
          <a:bodyPr wrap="square" lIns="0" tIns="0" rIns="0" bIns="0" rtlCol="0" anchor="t"/>
          <a:lstStyle/>
          <a:p>
            <a:pPr indent="0" marL="0">
              <a:lnSpc>
                <a:spcPts val="2100"/>
              </a:lnSpc>
              <a:buNone/>
            </a:pPr>
            <a:r>
              <a:rPr lang="en-US" sz="1650" b="1" dirty="0">
                <a:solidFill>
                  <a:srgbClr val="14152B"/>
                </a:solidFill>
                <a:latin typeface="Space Grotesk" pitchFamily="34" charset="0"/>
                <a:ea typeface="Space Grotesk" pitchFamily="34" charset="-122"/>
                <a:cs typeface="Space Grotesk" pitchFamily="34" charset="-120"/>
              </a:rPr>
              <a:t>« Qui consomme quoi ? »</a:t>
            </a:r>
            <a:endParaRPr lang="en-US" sz="1650" dirty="0"/>
          </a:p>
        </p:txBody>
      </p:sp>
      <p:sp>
        <p:nvSpPr>
          <p:cNvPr id="8" name="Text 6"/>
          <p:cNvSpPr/>
          <p:nvPr/>
        </p:nvSpPr>
        <p:spPr>
          <a:xfrm>
            <a:off x="923544" y="3456432"/>
            <a:ext cx="2996184" cy="1005840"/>
          </a:xfrm>
          <a:prstGeom prst="rect">
            <a:avLst/>
          </a:prstGeom>
          <a:noFill/>
          <a:ln/>
        </p:spPr>
        <p:txBody>
          <a:bodyPr wrap="square" lIns="0" tIns="0" rIns="0" bIns="0" rtlCol="0" anchor="t"/>
          <a:lstStyle/>
          <a:p>
            <a:pPr indent="0" marL="0">
              <a:lnSpc>
                <a:spcPts val="1500"/>
              </a:lnSpc>
              <a:buNone/>
            </a:pPr>
            <a:r>
              <a:rPr lang="en-US" sz="1100" dirty="0">
                <a:solidFill>
                  <a:srgbClr val="4E5170"/>
                </a:solidFill>
                <a:latin typeface="Inter" pitchFamily="34" charset="0"/>
                <a:ea typeface="Inter" pitchFamily="34" charset="-122"/>
                <a:cs typeface="Inter" pitchFamily="34" charset="-120"/>
              </a:rPr>
              <a:t>Vous avez un total mensuel. Vous n’avez pas la répartition par service, par site, par poste — ni l’historique qui permet de voir une dérive avant qu’elle coûte cher.</a:t>
            </a:r>
            <a:endParaRPr lang="en-US" sz="1100" dirty="0"/>
          </a:p>
        </p:txBody>
      </p:sp>
      <p:sp>
        <p:nvSpPr>
          <p:cNvPr id="9" name="Text 7"/>
          <p:cNvSpPr/>
          <p:nvPr/>
        </p:nvSpPr>
        <p:spPr>
          <a:xfrm>
            <a:off x="923544" y="4480560"/>
            <a:ext cx="2996184" cy="566928"/>
          </a:xfrm>
          <a:prstGeom prst="rect">
            <a:avLst/>
          </a:prstGeom>
          <a:noFill/>
          <a:ln/>
        </p:spPr>
        <p:txBody>
          <a:bodyPr wrap="square" lIns="0" tIns="0" rIns="0" bIns="0" rtlCol="0" anchor="t"/>
          <a:lstStyle/>
          <a:p>
            <a:pPr indent="0" marL="0">
              <a:lnSpc>
                <a:spcPts val="1400"/>
              </a:lnSpc>
              <a:buNone/>
            </a:pPr>
            <a:r>
              <a:rPr lang="en-US" sz="1050" b="1" dirty="0">
                <a:solidFill>
                  <a:srgbClr val="14152B"/>
                </a:solidFill>
                <a:latin typeface="Inter" pitchFamily="34" charset="0"/>
                <a:ea typeface="Inter" pitchFamily="34" charset="-122"/>
                <a:cs typeface="Inter" pitchFamily="34" charset="-120"/>
              </a:rPr>
              <a:t>Ce que nous produisons : </a:t>
            </a:r>
            <a:pPr indent="0" marL="0">
              <a:lnSpc>
                <a:spcPts val="1400"/>
              </a:lnSpc>
              <a:buNone/>
            </a:pPr>
            <a:r>
              <a:rPr lang="en-US" sz="1050" dirty="0">
                <a:solidFill>
                  <a:srgbClr val="4E5170"/>
                </a:solidFill>
                <a:latin typeface="Inter" pitchFamily="34" charset="0"/>
                <a:ea typeface="Inter" pitchFamily="34" charset="-122"/>
                <a:cs typeface="Inter" pitchFamily="34" charset="-120"/>
              </a:rPr>
              <a:t>le détail ligne par ligne, agrégé comme votre organisation est faite, et pas comme l’opérateur a décidé de le présenter.</a:t>
            </a:r>
            <a:endParaRPr lang="en-US" sz="1050" dirty="0"/>
          </a:p>
        </p:txBody>
      </p:sp>
      <p:sp>
        <p:nvSpPr>
          <p:cNvPr id="10" name="Shape 8"/>
          <p:cNvSpPr/>
          <p:nvPr/>
        </p:nvSpPr>
        <p:spPr>
          <a:xfrm>
            <a:off x="4358640" y="2157984"/>
            <a:ext cx="3471672" cy="3163824"/>
          </a:xfrm>
          <a:prstGeom prst="roundRect">
            <a:avLst>
              <a:gd name="adj" fmla="val 2601"/>
            </a:avLst>
          </a:prstGeom>
          <a:solidFill>
            <a:srgbClr val="FFFFFF"/>
          </a:solidFill>
          <a:ln w="12700">
            <a:solidFill>
              <a:srgbClr val="E7E5F0"/>
            </a:solidFill>
            <a:prstDash val="solid"/>
          </a:ln>
          <a:effectLst>
            <a:outerShdw sx="100000" sy="100000" kx="0" ky="0" algn="bl" rotWithShape="0" blurRad="177800" dist="25400" dir="5400000">
              <a:srgbClr val="080C1A">
                <a:alpha val="7000"/>
              </a:srgbClr>
            </a:outerShdw>
          </a:effectLst>
        </p:spPr>
      </p:sp>
      <p:sp>
        <p:nvSpPr>
          <p:cNvPr id="11" name="Text 9"/>
          <p:cNvSpPr/>
          <p:nvPr/>
        </p:nvSpPr>
        <p:spPr>
          <a:xfrm>
            <a:off x="4596384" y="2359152"/>
            <a:ext cx="914400" cy="310896"/>
          </a:xfrm>
          <a:prstGeom prst="rect">
            <a:avLst/>
          </a:prstGeom>
          <a:noFill/>
          <a:ln/>
        </p:spPr>
        <p:txBody>
          <a:bodyPr wrap="square" lIns="0" tIns="0" rIns="0" bIns="0" rtlCol="0" anchor="t"/>
          <a:lstStyle/>
          <a:p>
            <a:pPr indent="0" marL="0">
              <a:buNone/>
            </a:pPr>
            <a:r>
              <a:rPr lang="en-US" sz="2200" b="1" dirty="0">
                <a:solidFill>
                  <a:srgbClr val="B98CFF"/>
                </a:solidFill>
                <a:latin typeface="Space Grotesk" pitchFamily="34" charset="0"/>
                <a:ea typeface="Space Grotesk" pitchFamily="34" charset="-122"/>
                <a:cs typeface="Space Grotesk" pitchFamily="34" charset="-120"/>
              </a:rPr>
              <a:t>02</a:t>
            </a:r>
            <a:endParaRPr lang="en-US" sz="2200" dirty="0"/>
          </a:p>
        </p:txBody>
      </p:sp>
      <p:sp>
        <p:nvSpPr>
          <p:cNvPr id="12" name="Text 10"/>
          <p:cNvSpPr/>
          <p:nvPr/>
        </p:nvSpPr>
        <p:spPr>
          <a:xfrm>
            <a:off x="4596384" y="2743200"/>
            <a:ext cx="2996184" cy="658368"/>
          </a:xfrm>
          <a:prstGeom prst="rect">
            <a:avLst/>
          </a:prstGeom>
          <a:noFill/>
          <a:ln/>
        </p:spPr>
        <p:txBody>
          <a:bodyPr wrap="square" lIns="0" tIns="0" rIns="0" bIns="0" rtlCol="0" anchor="t"/>
          <a:lstStyle/>
          <a:p>
            <a:pPr indent="0" marL="0">
              <a:lnSpc>
                <a:spcPts val="2100"/>
              </a:lnSpc>
              <a:buNone/>
            </a:pPr>
            <a:r>
              <a:rPr lang="en-US" sz="1650" b="1" dirty="0">
                <a:solidFill>
                  <a:srgbClr val="14152B"/>
                </a:solidFill>
                <a:latin typeface="Space Grotesk" pitchFamily="34" charset="0"/>
                <a:ea typeface="Space Grotesk" pitchFamily="34" charset="-122"/>
                <a:cs typeface="Space Grotesk" pitchFamily="34" charset="-120"/>
              </a:rPr>
              <a:t>« Comment je refacture ? »</a:t>
            </a:r>
            <a:endParaRPr lang="en-US" sz="1650" dirty="0"/>
          </a:p>
        </p:txBody>
      </p:sp>
      <p:sp>
        <p:nvSpPr>
          <p:cNvPr id="13" name="Text 11"/>
          <p:cNvSpPr/>
          <p:nvPr/>
        </p:nvSpPr>
        <p:spPr>
          <a:xfrm>
            <a:off x="4596384" y="3456432"/>
            <a:ext cx="2996184" cy="1005840"/>
          </a:xfrm>
          <a:prstGeom prst="rect">
            <a:avLst/>
          </a:prstGeom>
          <a:noFill/>
          <a:ln/>
        </p:spPr>
        <p:txBody>
          <a:bodyPr wrap="square" lIns="0" tIns="0" rIns="0" bIns="0" rtlCol="0" anchor="t"/>
          <a:lstStyle/>
          <a:p>
            <a:pPr indent="0" marL="0">
              <a:lnSpc>
                <a:spcPts val="1500"/>
              </a:lnSpc>
              <a:buNone/>
            </a:pPr>
            <a:r>
              <a:rPr lang="en-US" sz="1100" dirty="0">
                <a:solidFill>
                  <a:srgbClr val="4E5170"/>
                </a:solidFill>
                <a:latin typeface="Inter" pitchFamily="34" charset="0"/>
                <a:ea typeface="Inter" pitchFamily="34" charset="-122"/>
                <a:cs typeface="Inter" pitchFamily="34" charset="-120"/>
              </a:rPr>
              <a:t>Un service, une filiale, un locataire, un cabinet hébergé. Aujourd’hui c’est un export, un tableur, trois heures par mois, et une erreur qui finit par arriver.</a:t>
            </a:r>
            <a:endParaRPr lang="en-US" sz="1100" dirty="0"/>
          </a:p>
        </p:txBody>
      </p:sp>
      <p:sp>
        <p:nvSpPr>
          <p:cNvPr id="14" name="Text 12"/>
          <p:cNvSpPr/>
          <p:nvPr/>
        </p:nvSpPr>
        <p:spPr>
          <a:xfrm>
            <a:off x="4596384" y="4480560"/>
            <a:ext cx="2996184" cy="566928"/>
          </a:xfrm>
          <a:prstGeom prst="rect">
            <a:avLst/>
          </a:prstGeom>
          <a:noFill/>
          <a:ln/>
        </p:spPr>
        <p:txBody>
          <a:bodyPr wrap="square" lIns="0" tIns="0" rIns="0" bIns="0" rtlCol="0" anchor="t"/>
          <a:lstStyle/>
          <a:p>
            <a:pPr indent="0" marL="0">
              <a:lnSpc>
                <a:spcPts val="1400"/>
              </a:lnSpc>
              <a:buNone/>
            </a:pPr>
            <a:r>
              <a:rPr lang="en-US" sz="1050" b="1" dirty="0">
                <a:solidFill>
                  <a:srgbClr val="14152B"/>
                </a:solidFill>
                <a:latin typeface="Inter" pitchFamily="34" charset="0"/>
                <a:ea typeface="Inter" pitchFamily="34" charset="-122"/>
                <a:cs typeface="Inter" pitchFamily="34" charset="-120"/>
              </a:rPr>
              <a:t>Ce que nous produisons : </a:t>
            </a:r>
            <a:pPr indent="0" marL="0">
              <a:lnSpc>
                <a:spcPts val="1400"/>
              </a:lnSpc>
              <a:buNone/>
            </a:pPr>
            <a:r>
              <a:rPr lang="en-US" sz="1050" dirty="0">
                <a:solidFill>
                  <a:srgbClr val="4E5170"/>
                </a:solidFill>
                <a:latin typeface="Inter" pitchFamily="34" charset="0"/>
                <a:ea typeface="Inter" pitchFamily="34" charset="-122"/>
                <a:cs typeface="Inter" pitchFamily="34" charset="-120"/>
              </a:rPr>
              <a:t>le document de refacturation détaillé, prêt à envoyer en interne ou à intégrer dans votre chaîne de facturation.</a:t>
            </a:r>
            <a:endParaRPr lang="en-US" sz="1050" dirty="0"/>
          </a:p>
        </p:txBody>
      </p:sp>
      <p:sp>
        <p:nvSpPr>
          <p:cNvPr id="15" name="Shape 13"/>
          <p:cNvSpPr/>
          <p:nvPr/>
        </p:nvSpPr>
        <p:spPr>
          <a:xfrm>
            <a:off x="8031480" y="2157984"/>
            <a:ext cx="3471672" cy="3163824"/>
          </a:xfrm>
          <a:prstGeom prst="roundRect">
            <a:avLst>
              <a:gd name="adj" fmla="val 2601"/>
            </a:avLst>
          </a:prstGeom>
          <a:solidFill>
            <a:srgbClr val="FFFFFF"/>
          </a:solidFill>
          <a:ln w="12700">
            <a:solidFill>
              <a:srgbClr val="E7E5F0"/>
            </a:solidFill>
            <a:prstDash val="solid"/>
          </a:ln>
          <a:effectLst>
            <a:outerShdw sx="100000" sy="100000" kx="0" ky="0" algn="bl" rotWithShape="0" blurRad="177800" dist="25400" dir="5400000">
              <a:srgbClr val="080C1A">
                <a:alpha val="7000"/>
              </a:srgbClr>
            </a:outerShdw>
          </a:effectLst>
        </p:spPr>
      </p:sp>
      <p:sp>
        <p:nvSpPr>
          <p:cNvPr id="16" name="Text 14"/>
          <p:cNvSpPr/>
          <p:nvPr/>
        </p:nvSpPr>
        <p:spPr>
          <a:xfrm>
            <a:off x="8269224" y="2359152"/>
            <a:ext cx="914400" cy="310896"/>
          </a:xfrm>
          <a:prstGeom prst="rect">
            <a:avLst/>
          </a:prstGeom>
          <a:noFill/>
          <a:ln/>
        </p:spPr>
        <p:txBody>
          <a:bodyPr wrap="square" lIns="0" tIns="0" rIns="0" bIns="0" rtlCol="0" anchor="t"/>
          <a:lstStyle/>
          <a:p>
            <a:pPr indent="0" marL="0">
              <a:buNone/>
            </a:pPr>
            <a:r>
              <a:rPr lang="en-US" sz="2200" b="1" dirty="0">
                <a:solidFill>
                  <a:srgbClr val="B98CFF"/>
                </a:solidFill>
                <a:latin typeface="Space Grotesk" pitchFamily="34" charset="0"/>
                <a:ea typeface="Space Grotesk" pitchFamily="34" charset="-122"/>
                <a:cs typeface="Space Grotesk" pitchFamily="34" charset="-120"/>
              </a:rPr>
              <a:t>03</a:t>
            </a:r>
            <a:endParaRPr lang="en-US" sz="2200" dirty="0"/>
          </a:p>
        </p:txBody>
      </p:sp>
      <p:sp>
        <p:nvSpPr>
          <p:cNvPr id="17" name="Text 15"/>
          <p:cNvSpPr/>
          <p:nvPr/>
        </p:nvSpPr>
        <p:spPr>
          <a:xfrm>
            <a:off x="8269224" y="2743200"/>
            <a:ext cx="2996184" cy="658368"/>
          </a:xfrm>
          <a:prstGeom prst="rect">
            <a:avLst/>
          </a:prstGeom>
          <a:noFill/>
          <a:ln/>
        </p:spPr>
        <p:txBody>
          <a:bodyPr wrap="square" lIns="0" tIns="0" rIns="0" bIns="0" rtlCol="0" anchor="t"/>
          <a:lstStyle/>
          <a:p>
            <a:pPr indent="0" marL="0">
              <a:lnSpc>
                <a:spcPts val="2100"/>
              </a:lnSpc>
              <a:buNone/>
            </a:pPr>
            <a:r>
              <a:rPr lang="en-US" sz="1650" b="1" dirty="0">
                <a:solidFill>
                  <a:srgbClr val="14152B"/>
                </a:solidFill>
                <a:latin typeface="Space Grotesk" pitchFamily="34" charset="0"/>
                <a:ea typeface="Space Grotesk" pitchFamily="34" charset="-122"/>
                <a:cs typeface="Space Grotesk" pitchFamily="34" charset="-120"/>
              </a:rPr>
              <a:t>« Est-ce qu’on décroche ? »</a:t>
            </a:r>
            <a:endParaRPr lang="en-US" sz="1650" dirty="0"/>
          </a:p>
        </p:txBody>
      </p:sp>
      <p:sp>
        <p:nvSpPr>
          <p:cNvPr id="18" name="Text 16"/>
          <p:cNvSpPr/>
          <p:nvPr/>
        </p:nvSpPr>
        <p:spPr>
          <a:xfrm>
            <a:off x="8269224" y="3456432"/>
            <a:ext cx="2996184" cy="1005840"/>
          </a:xfrm>
          <a:prstGeom prst="rect">
            <a:avLst/>
          </a:prstGeom>
          <a:noFill/>
          <a:ln/>
        </p:spPr>
        <p:txBody>
          <a:bodyPr wrap="square" lIns="0" tIns="0" rIns="0" bIns="0" rtlCol="0" anchor="t"/>
          <a:lstStyle/>
          <a:p>
            <a:pPr indent="0" marL="0">
              <a:lnSpc>
                <a:spcPts val="1500"/>
              </a:lnSpc>
              <a:buNone/>
            </a:pPr>
            <a:r>
              <a:rPr lang="en-US" sz="1100" dirty="0">
                <a:solidFill>
                  <a:srgbClr val="4E5170"/>
                </a:solidFill>
                <a:latin typeface="Inter" pitchFamily="34" charset="0"/>
                <a:ea typeface="Inter" pitchFamily="34" charset="-122"/>
                <a:cs typeface="Inter" pitchFamily="34" charset="-120"/>
              </a:rPr>
              <a:t>Un appel entrant qui reste sans réponse n’est pas un problème télécom. C’est du chiffre d’affaires qui part ailleurs, et personne ne le mesure.</a:t>
            </a:r>
            <a:endParaRPr lang="en-US" sz="1100" dirty="0"/>
          </a:p>
        </p:txBody>
      </p:sp>
      <p:sp>
        <p:nvSpPr>
          <p:cNvPr id="19" name="Text 17"/>
          <p:cNvSpPr/>
          <p:nvPr/>
        </p:nvSpPr>
        <p:spPr>
          <a:xfrm>
            <a:off x="8269224" y="4480560"/>
            <a:ext cx="2996184" cy="566928"/>
          </a:xfrm>
          <a:prstGeom prst="rect">
            <a:avLst/>
          </a:prstGeom>
          <a:noFill/>
          <a:ln/>
        </p:spPr>
        <p:txBody>
          <a:bodyPr wrap="square" lIns="0" tIns="0" rIns="0" bIns="0" rtlCol="0" anchor="t"/>
          <a:lstStyle/>
          <a:p>
            <a:pPr indent="0" marL="0">
              <a:lnSpc>
                <a:spcPts val="1400"/>
              </a:lnSpc>
              <a:buNone/>
            </a:pPr>
            <a:r>
              <a:rPr lang="en-US" sz="1050" b="1" dirty="0">
                <a:solidFill>
                  <a:srgbClr val="14152B"/>
                </a:solidFill>
                <a:latin typeface="Inter" pitchFamily="34" charset="0"/>
                <a:ea typeface="Inter" pitchFamily="34" charset="-122"/>
                <a:cs typeface="Inter" pitchFamily="34" charset="-120"/>
              </a:rPr>
              <a:t>Ce que nous produisons : </a:t>
            </a:r>
            <a:pPr indent="0" marL="0">
              <a:lnSpc>
                <a:spcPts val="1400"/>
              </a:lnSpc>
              <a:buNone/>
            </a:pPr>
            <a:r>
              <a:rPr lang="en-US" sz="1050" dirty="0">
                <a:solidFill>
                  <a:srgbClr val="4E5170"/>
                </a:solidFill>
                <a:latin typeface="Inter" pitchFamily="34" charset="0"/>
                <a:ea typeface="Inter" pitchFamily="34" charset="-122"/>
                <a:cs typeface="Inter" pitchFamily="34" charset="-120"/>
              </a:rPr>
              <a:t>décroché, abandons, temps de réponse et rappels manqués — par service et par créneau, sur l’historique long.</a:t>
            </a:r>
            <a:endParaRPr lang="en-US" sz="1050" dirty="0"/>
          </a:p>
        </p:txBody>
      </p:sp>
      <p:sp>
        <p:nvSpPr>
          <p:cNvPr id="20" name="Shape 18"/>
          <p:cNvSpPr/>
          <p:nvPr/>
        </p:nvSpPr>
        <p:spPr>
          <a:xfrm>
            <a:off x="685800" y="5449824"/>
            <a:ext cx="10817352" cy="548640"/>
          </a:xfrm>
          <a:prstGeom prst="roundRect">
            <a:avLst>
              <a:gd name="adj" fmla="val 13333"/>
            </a:avLst>
          </a:prstGeom>
          <a:solidFill>
            <a:srgbClr val="EEECF7"/>
          </a:solidFill>
          <a:ln w="12700">
            <a:solidFill>
              <a:srgbClr val="E7E5F0"/>
            </a:solidFill>
            <a:prstDash val="solid"/>
          </a:ln>
        </p:spPr>
      </p:sp>
      <p:sp>
        <p:nvSpPr>
          <p:cNvPr id="21" name="Text 19"/>
          <p:cNvSpPr/>
          <p:nvPr/>
        </p:nvSpPr>
        <p:spPr>
          <a:xfrm>
            <a:off x="886968" y="5449824"/>
            <a:ext cx="365760" cy="548640"/>
          </a:xfrm>
          <a:prstGeom prst="rect">
            <a:avLst/>
          </a:prstGeom>
          <a:noFill/>
          <a:ln/>
        </p:spPr>
        <p:txBody>
          <a:bodyPr wrap="square" lIns="0" tIns="0" rIns="0" bIns="0" rtlCol="0" anchor="ctr"/>
          <a:lstStyle/>
          <a:p>
            <a:pPr indent="0" marL="0">
              <a:buNone/>
            </a:pPr>
            <a:r>
              <a:rPr lang="en-US" sz="1600" b="1" dirty="0">
                <a:solidFill>
                  <a:srgbClr val="6B21C9"/>
                </a:solidFill>
                <a:latin typeface="Space Grotesk" pitchFamily="34" charset="0"/>
                <a:ea typeface="Space Grotesk" pitchFamily="34" charset="-122"/>
                <a:cs typeface="Space Grotesk" pitchFamily="34" charset="-120"/>
              </a:rPr>
              <a:t>→</a:t>
            </a:r>
            <a:endParaRPr lang="en-US" sz="1600" dirty="0"/>
          </a:p>
        </p:txBody>
      </p:sp>
      <p:sp>
        <p:nvSpPr>
          <p:cNvPr id="22" name="Text 20"/>
          <p:cNvSpPr/>
          <p:nvPr/>
        </p:nvSpPr>
        <p:spPr>
          <a:xfrm>
            <a:off x="1289304" y="5495544"/>
            <a:ext cx="9948672" cy="457200"/>
          </a:xfrm>
          <a:prstGeom prst="rect">
            <a:avLst/>
          </a:prstGeom>
          <a:noFill/>
          <a:ln/>
        </p:spPr>
        <p:txBody>
          <a:bodyPr wrap="square" lIns="0" tIns="0" rIns="0" bIns="0" rtlCol="0" anchor="ctr"/>
          <a:lstStyle/>
          <a:p>
            <a:pPr indent="0" marL="0">
              <a:lnSpc>
                <a:spcPts val="1600"/>
              </a:lnSpc>
              <a:buNone/>
            </a:pPr>
            <a:r>
              <a:rPr lang="en-US" sz="1200" dirty="0">
                <a:solidFill>
                  <a:srgbClr val="14152B"/>
                </a:solidFill>
                <a:latin typeface="Inter" pitchFamily="34" charset="0"/>
                <a:ea typeface="Inter" pitchFamily="34" charset="-122"/>
                <a:cs typeface="Inter" pitchFamily="34" charset="-120"/>
              </a:rPr>
              <a:t>Un point commun aux trois : la réponse existe déjà dans vos communications. Elle n’est simplement lue par personne.</a:t>
            </a:r>
            <a:endParaRPr lang="en-US" sz="1200" dirty="0"/>
          </a:p>
        </p:txBody>
      </p:sp>
      <p:sp>
        <p:nvSpPr>
          <p:cNvPr id="23" name="Text 21"/>
          <p:cNvSpPr/>
          <p:nvPr/>
        </p:nvSpPr>
        <p:spPr>
          <a:xfrm>
            <a:off x="685800" y="6382512"/>
            <a:ext cx="7772400" cy="274320"/>
          </a:xfrm>
          <a:prstGeom prst="rect">
            <a:avLst/>
          </a:prstGeom>
          <a:noFill/>
          <a:ln/>
        </p:spPr>
        <p:txBody>
          <a:bodyPr wrap="square" lIns="0" tIns="0" rIns="0" bIns="0" rtlCol="0" anchor="ctr"/>
          <a:lstStyle/>
          <a:p>
            <a:pPr indent="0" marL="0">
              <a:buNone/>
            </a:pPr>
            <a:r>
              <a:rPr lang="en-US" sz="900" dirty="0">
                <a:solidFill>
                  <a:srgbClr val="726F8C"/>
                </a:solidFill>
                <a:latin typeface="Inter" pitchFamily="34" charset="0"/>
                <a:ea typeface="Inter" pitchFamily="34" charset="-122"/>
                <a:cs typeface="Inter" pitchFamily="34" charset="-120"/>
              </a:rPr>
              <a:t>Comtrafic X Entreprise · gestion financière des télécoms</a:t>
            </a:r>
            <a:endParaRPr lang="en-US" sz="900" dirty="0"/>
          </a:p>
        </p:txBody>
      </p:sp>
      <p:sp>
        <p:nvSpPr>
          <p:cNvPr id="24" name="Text 22"/>
          <p:cNvSpPr/>
          <p:nvPr/>
        </p:nvSpPr>
        <p:spPr>
          <a:xfrm>
            <a:off x="10405872" y="6382512"/>
            <a:ext cx="1097280" cy="274320"/>
          </a:xfrm>
          <a:prstGeom prst="rect">
            <a:avLst/>
          </a:prstGeom>
          <a:noFill/>
          <a:ln/>
        </p:spPr>
        <p:txBody>
          <a:bodyPr wrap="square" lIns="0" tIns="0" rIns="0" bIns="0" rtlCol="0" anchor="ctr"/>
          <a:lstStyle/>
          <a:p>
            <a:pPr algn="r" indent="0" marL="0">
              <a:buNone/>
            </a:pPr>
            <a:r>
              <a:rPr lang="en-US" sz="900" dirty="0">
                <a:solidFill>
                  <a:srgbClr val="726F8C"/>
                </a:solidFill>
                <a:latin typeface="Inter" pitchFamily="34" charset="0"/>
                <a:ea typeface="Inter" pitchFamily="34" charset="-122"/>
                <a:cs typeface="Inter" pitchFamily="34" charset="-120"/>
              </a:rPr>
              <a:t>2 / 12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80C1A"/>
        </a:solidFill>
      </p:bgPr>
    </p:bg>
    <p:spTree>
      <p:nvGrpSpPr>
        <p:cNvPr id="1" name=""/>
        <p:cNvGrpSpPr/>
        <p:nvPr/>
      </p:nvGrpSpPr>
      <p:grpSpPr>
        <a:xfrm>
          <a:off x="0" y="0"/>
          <a:ext cx="0" cy="0"/>
          <a:chOff x="0" y="0"/>
          <a:chExt cx="0" cy="0"/>
        </a:xfrm>
      </p:grpSpPr>
      <p:sp>
        <p:nvSpPr>
          <p:cNvPr id="2" name="Text 0"/>
          <p:cNvSpPr/>
          <p:nvPr/>
        </p:nvSpPr>
        <p:spPr>
          <a:xfrm>
            <a:off x="685800" y="457200"/>
            <a:ext cx="10817352" cy="237744"/>
          </a:xfrm>
          <a:prstGeom prst="rect">
            <a:avLst/>
          </a:prstGeom>
          <a:noFill/>
          <a:ln/>
        </p:spPr>
        <p:txBody>
          <a:bodyPr wrap="square" lIns="0" tIns="0" rIns="0" bIns="0" rtlCol="0" anchor="ctr"/>
          <a:lstStyle/>
          <a:p>
            <a:pPr indent="0" marL="0">
              <a:buNone/>
            </a:pPr>
            <a:r>
              <a:rPr lang="en-US" sz="1050" b="1" spc="160" kern="0" dirty="0">
                <a:solidFill>
                  <a:srgbClr val="25E4F2"/>
                </a:solidFill>
                <a:latin typeface="Inter" pitchFamily="34" charset="0"/>
                <a:ea typeface="Inter" pitchFamily="34" charset="-122"/>
                <a:cs typeface="Inter" pitchFamily="34" charset="-120"/>
              </a:rPr>
              <a:t>LE DIFFÉRENCIATEUR</a:t>
            </a:r>
            <a:endParaRPr lang="en-US" sz="1050" dirty="0"/>
          </a:p>
        </p:txBody>
      </p:sp>
      <p:sp>
        <p:nvSpPr>
          <p:cNvPr id="3" name="Text 1"/>
          <p:cNvSpPr/>
          <p:nvPr/>
        </p:nvSpPr>
        <p:spPr>
          <a:xfrm>
            <a:off x="685800" y="749808"/>
            <a:ext cx="10817352" cy="658368"/>
          </a:xfrm>
          <a:prstGeom prst="rect">
            <a:avLst/>
          </a:prstGeom>
          <a:noFill/>
          <a:ln/>
        </p:spPr>
        <p:txBody>
          <a:bodyPr wrap="square" lIns="0" tIns="0" rIns="0" bIns="0" rtlCol="0" anchor="t"/>
          <a:lstStyle/>
          <a:p>
            <a:pPr indent="0" marL="0">
              <a:lnSpc>
                <a:spcPts val="3400"/>
              </a:lnSpc>
              <a:buNone/>
            </a:pPr>
            <a:r>
              <a:rPr lang="en-US" sz="3000" b="1" dirty="0">
                <a:solidFill>
                  <a:srgbClr val="FFFFFF"/>
                </a:solidFill>
                <a:latin typeface="Space Grotesk" pitchFamily="34" charset="0"/>
                <a:ea typeface="Space Grotesk" pitchFamily="34" charset="-122"/>
                <a:cs typeface="Space Grotesk" pitchFamily="34" charset="-120"/>
              </a:rPr>
              <a:t>Ce qu’aucun système téléphonique ne fait</a:t>
            </a:r>
            <a:endParaRPr lang="en-US" sz="3000" dirty="0"/>
          </a:p>
        </p:txBody>
      </p:sp>
      <p:sp>
        <p:nvSpPr>
          <p:cNvPr id="4" name="Text 2"/>
          <p:cNvSpPr/>
          <p:nvPr/>
        </p:nvSpPr>
        <p:spPr>
          <a:xfrm>
            <a:off x="685800" y="1444752"/>
            <a:ext cx="9720072" cy="402336"/>
          </a:xfrm>
          <a:prstGeom prst="rect">
            <a:avLst/>
          </a:prstGeom>
          <a:noFill/>
          <a:ln/>
        </p:spPr>
        <p:txBody>
          <a:bodyPr wrap="square" lIns="0" tIns="0" rIns="0" bIns="0" rtlCol="0" anchor="t"/>
          <a:lstStyle/>
          <a:p>
            <a:pPr indent="0" marL="0">
              <a:lnSpc>
                <a:spcPts val="1800"/>
              </a:lnSpc>
              <a:buNone/>
            </a:pPr>
            <a:r>
              <a:rPr lang="en-US" sz="1300" dirty="0">
                <a:solidFill>
                  <a:srgbClr val="D8DEF2"/>
                </a:solidFill>
                <a:latin typeface="Inter" pitchFamily="34" charset="0"/>
                <a:ea typeface="Inter" pitchFamily="34" charset="-122"/>
                <a:cs typeface="Inter" pitchFamily="34" charset="-120"/>
              </a:rPr>
              <a:t>Les IPBX modernes ont tous des rapports d’appels — vous les avez déjà. Voici les quatre choses qu’aucun ne fait.</a:t>
            </a:r>
            <a:endParaRPr lang="en-US" sz="1300" dirty="0"/>
          </a:p>
        </p:txBody>
      </p:sp>
      <p:sp>
        <p:nvSpPr>
          <p:cNvPr id="5" name="Shape 3"/>
          <p:cNvSpPr/>
          <p:nvPr/>
        </p:nvSpPr>
        <p:spPr>
          <a:xfrm>
            <a:off x="685800" y="2212848"/>
            <a:ext cx="2622042" cy="2651760"/>
          </a:xfrm>
          <a:prstGeom prst="roundRect">
            <a:avLst>
              <a:gd name="adj" fmla="val 3139"/>
            </a:avLst>
          </a:prstGeom>
          <a:solidFill>
            <a:srgbClr val="121834"/>
          </a:solidFill>
          <a:ln w="12700">
            <a:solidFill>
              <a:srgbClr val="1D2549"/>
            </a:solidFill>
            <a:prstDash val="solid"/>
          </a:ln>
        </p:spPr>
      </p:sp>
      <p:sp>
        <p:nvSpPr>
          <p:cNvPr id="6" name="Text 4"/>
          <p:cNvSpPr/>
          <p:nvPr/>
        </p:nvSpPr>
        <p:spPr>
          <a:xfrm>
            <a:off x="905256" y="2395728"/>
            <a:ext cx="914400" cy="292608"/>
          </a:xfrm>
          <a:prstGeom prst="rect">
            <a:avLst/>
          </a:prstGeom>
          <a:noFill/>
          <a:ln/>
        </p:spPr>
        <p:txBody>
          <a:bodyPr wrap="square" lIns="0" tIns="0" rIns="0" bIns="0" rtlCol="0" anchor="t"/>
          <a:lstStyle/>
          <a:p>
            <a:pPr indent="0" marL="0">
              <a:buNone/>
            </a:pPr>
            <a:r>
              <a:rPr lang="en-US" sz="1600" b="1" dirty="0">
                <a:solidFill>
                  <a:srgbClr val="25E4F2"/>
                </a:solidFill>
                <a:latin typeface="Space Grotesk" pitchFamily="34" charset="0"/>
                <a:ea typeface="Space Grotesk" pitchFamily="34" charset="-122"/>
                <a:cs typeface="Space Grotesk" pitchFamily="34" charset="-120"/>
              </a:rPr>
              <a:t>01</a:t>
            </a:r>
            <a:endParaRPr lang="en-US" sz="1600" dirty="0"/>
          </a:p>
        </p:txBody>
      </p:sp>
      <p:sp>
        <p:nvSpPr>
          <p:cNvPr id="7" name="Text 5"/>
          <p:cNvSpPr/>
          <p:nvPr/>
        </p:nvSpPr>
        <p:spPr>
          <a:xfrm>
            <a:off x="905256" y="2743200"/>
            <a:ext cx="2183130" cy="384048"/>
          </a:xfrm>
          <a:prstGeom prst="rect">
            <a:avLst/>
          </a:prstGeom>
          <a:noFill/>
          <a:ln/>
        </p:spPr>
        <p:txBody>
          <a:bodyPr wrap="square" lIns="0" tIns="0" rIns="0" bIns="0" rtlCol="0" anchor="t"/>
          <a:lstStyle/>
          <a:p>
            <a:pPr indent="0" marL="0">
              <a:buNone/>
            </a:pPr>
            <a:r>
              <a:rPr lang="en-US" sz="1700" b="1" dirty="0">
                <a:solidFill>
                  <a:srgbClr val="FFFFFF"/>
                </a:solidFill>
                <a:latin typeface="Space Grotesk" pitchFamily="34" charset="0"/>
                <a:ea typeface="Space Grotesk" pitchFamily="34" charset="-122"/>
                <a:cs typeface="Space Grotesk" pitchFamily="34" charset="-120"/>
              </a:rPr>
              <a:t>Le justificatif</a:t>
            </a:r>
            <a:endParaRPr lang="en-US" sz="1700" dirty="0"/>
          </a:p>
        </p:txBody>
      </p:sp>
      <p:sp>
        <p:nvSpPr>
          <p:cNvPr id="8" name="Text 6"/>
          <p:cNvSpPr/>
          <p:nvPr/>
        </p:nvSpPr>
        <p:spPr>
          <a:xfrm>
            <a:off x="905256" y="3145536"/>
            <a:ext cx="2183130" cy="274320"/>
          </a:xfrm>
          <a:prstGeom prst="rect">
            <a:avLst/>
          </a:prstGeom>
          <a:noFill/>
          <a:ln/>
        </p:spPr>
        <p:txBody>
          <a:bodyPr wrap="square" lIns="0" tIns="0" rIns="0" bIns="0" rtlCol="0" anchor="t"/>
          <a:lstStyle/>
          <a:p>
            <a:pPr indent="0" marL="0">
              <a:buNone/>
            </a:pPr>
            <a:r>
              <a:rPr lang="en-US" sz="1100" i="1" dirty="0">
                <a:solidFill>
                  <a:srgbClr val="B98CFF"/>
                </a:solidFill>
                <a:latin typeface="Inter" pitchFamily="34" charset="0"/>
                <a:ea typeface="Inter" pitchFamily="34" charset="-122"/>
                <a:cs typeface="Inter" pitchFamily="34" charset="-120"/>
              </a:rPr>
              <a:t>pas le rapport</a:t>
            </a:r>
            <a:endParaRPr lang="en-US" sz="1100" dirty="0"/>
          </a:p>
        </p:txBody>
      </p:sp>
      <p:sp>
        <p:nvSpPr>
          <p:cNvPr id="9" name="Text 7"/>
          <p:cNvSpPr/>
          <p:nvPr/>
        </p:nvSpPr>
        <p:spPr>
          <a:xfrm>
            <a:off x="905256" y="3511296"/>
            <a:ext cx="2183130" cy="1188720"/>
          </a:xfrm>
          <a:prstGeom prst="rect">
            <a:avLst/>
          </a:prstGeom>
          <a:noFill/>
          <a:ln/>
        </p:spPr>
        <p:txBody>
          <a:bodyPr wrap="square" lIns="0" tIns="0" rIns="0" bIns="0" rtlCol="0" anchor="t"/>
          <a:lstStyle/>
          <a:p>
            <a:pPr indent="0" marL="0">
              <a:lnSpc>
                <a:spcPts val="1400"/>
              </a:lnSpc>
              <a:buNone/>
            </a:pPr>
            <a:r>
              <a:rPr lang="en-US" sz="1050" dirty="0">
                <a:solidFill>
                  <a:srgbClr val="93A6C6"/>
                </a:solidFill>
                <a:latin typeface="Inter" pitchFamily="34" charset="0"/>
                <a:ea typeface="Inter" pitchFamily="34" charset="-122"/>
                <a:cs typeface="Inter" pitchFamily="34" charset="-120"/>
              </a:rPr>
              <a:t>Un document de refacturation détaillé : en-tête personnalisé, détail par ligne, HT et TTC, numérotation automatique, SIRET, TVA, mentions légales. Envoyable tel quel.</a:t>
            </a:r>
            <a:endParaRPr lang="en-US" sz="1050" dirty="0"/>
          </a:p>
        </p:txBody>
      </p:sp>
      <p:sp>
        <p:nvSpPr>
          <p:cNvPr id="10" name="Shape 8"/>
          <p:cNvSpPr/>
          <p:nvPr/>
        </p:nvSpPr>
        <p:spPr>
          <a:xfrm>
            <a:off x="3417570" y="2212848"/>
            <a:ext cx="2622042" cy="2651760"/>
          </a:xfrm>
          <a:prstGeom prst="roundRect">
            <a:avLst>
              <a:gd name="adj" fmla="val 3139"/>
            </a:avLst>
          </a:prstGeom>
          <a:solidFill>
            <a:srgbClr val="121834"/>
          </a:solidFill>
          <a:ln w="12700">
            <a:solidFill>
              <a:srgbClr val="1D2549"/>
            </a:solidFill>
            <a:prstDash val="solid"/>
          </a:ln>
        </p:spPr>
      </p:sp>
      <p:sp>
        <p:nvSpPr>
          <p:cNvPr id="11" name="Text 9"/>
          <p:cNvSpPr/>
          <p:nvPr/>
        </p:nvSpPr>
        <p:spPr>
          <a:xfrm>
            <a:off x="3637026" y="2395728"/>
            <a:ext cx="914400" cy="292608"/>
          </a:xfrm>
          <a:prstGeom prst="rect">
            <a:avLst/>
          </a:prstGeom>
          <a:noFill/>
          <a:ln/>
        </p:spPr>
        <p:txBody>
          <a:bodyPr wrap="square" lIns="0" tIns="0" rIns="0" bIns="0" rtlCol="0" anchor="t"/>
          <a:lstStyle/>
          <a:p>
            <a:pPr indent="0" marL="0">
              <a:buNone/>
            </a:pPr>
            <a:r>
              <a:rPr lang="en-US" sz="1600" b="1" dirty="0">
                <a:solidFill>
                  <a:srgbClr val="25E4F2"/>
                </a:solidFill>
                <a:latin typeface="Space Grotesk" pitchFamily="34" charset="0"/>
                <a:ea typeface="Space Grotesk" pitchFamily="34" charset="-122"/>
                <a:cs typeface="Space Grotesk" pitchFamily="34" charset="-120"/>
              </a:rPr>
              <a:t>02</a:t>
            </a:r>
            <a:endParaRPr lang="en-US" sz="1600" dirty="0"/>
          </a:p>
        </p:txBody>
      </p:sp>
      <p:sp>
        <p:nvSpPr>
          <p:cNvPr id="12" name="Text 10"/>
          <p:cNvSpPr/>
          <p:nvPr/>
        </p:nvSpPr>
        <p:spPr>
          <a:xfrm>
            <a:off x="3637026" y="2743200"/>
            <a:ext cx="2183130" cy="384048"/>
          </a:xfrm>
          <a:prstGeom prst="rect">
            <a:avLst/>
          </a:prstGeom>
          <a:noFill/>
          <a:ln/>
        </p:spPr>
        <p:txBody>
          <a:bodyPr wrap="square" lIns="0" tIns="0" rIns="0" bIns="0" rtlCol="0" anchor="t"/>
          <a:lstStyle/>
          <a:p>
            <a:pPr indent="0" marL="0">
              <a:buNone/>
            </a:pPr>
            <a:r>
              <a:rPr lang="en-US" sz="1700" b="1" dirty="0">
                <a:solidFill>
                  <a:srgbClr val="FFFFFF"/>
                </a:solidFill>
                <a:latin typeface="Space Grotesk" pitchFamily="34" charset="0"/>
                <a:ea typeface="Space Grotesk" pitchFamily="34" charset="-122"/>
                <a:cs typeface="Space Grotesk" pitchFamily="34" charset="-120"/>
              </a:rPr>
              <a:t>La simulation</a:t>
            </a:r>
            <a:endParaRPr lang="en-US" sz="1700" dirty="0"/>
          </a:p>
        </p:txBody>
      </p:sp>
      <p:sp>
        <p:nvSpPr>
          <p:cNvPr id="13" name="Text 11"/>
          <p:cNvSpPr/>
          <p:nvPr/>
        </p:nvSpPr>
        <p:spPr>
          <a:xfrm>
            <a:off x="3637026" y="3145536"/>
            <a:ext cx="2183130" cy="274320"/>
          </a:xfrm>
          <a:prstGeom prst="rect">
            <a:avLst/>
          </a:prstGeom>
          <a:noFill/>
          <a:ln/>
        </p:spPr>
        <p:txBody>
          <a:bodyPr wrap="square" lIns="0" tIns="0" rIns="0" bIns="0" rtlCol="0" anchor="t"/>
          <a:lstStyle/>
          <a:p>
            <a:pPr indent="0" marL="0">
              <a:buNone/>
            </a:pPr>
            <a:r>
              <a:rPr lang="en-US" sz="1100" i="1" dirty="0">
                <a:solidFill>
                  <a:srgbClr val="B98CFF"/>
                </a:solidFill>
                <a:latin typeface="Inter" pitchFamily="34" charset="0"/>
                <a:ea typeface="Inter" pitchFamily="34" charset="-122"/>
                <a:cs typeface="Inter" pitchFamily="34" charset="-120"/>
              </a:rPr>
              <a:t>le gain avant la décision</a:t>
            </a:r>
            <a:endParaRPr lang="en-US" sz="1100" dirty="0"/>
          </a:p>
        </p:txBody>
      </p:sp>
      <p:sp>
        <p:nvSpPr>
          <p:cNvPr id="14" name="Text 12"/>
          <p:cNvSpPr/>
          <p:nvPr/>
        </p:nvSpPr>
        <p:spPr>
          <a:xfrm>
            <a:off x="3637026" y="3511296"/>
            <a:ext cx="2183130" cy="1188720"/>
          </a:xfrm>
          <a:prstGeom prst="rect">
            <a:avLst/>
          </a:prstGeom>
          <a:noFill/>
          <a:ln/>
        </p:spPr>
        <p:txBody>
          <a:bodyPr wrap="square" lIns="0" tIns="0" rIns="0" bIns="0" rtlCol="0" anchor="t"/>
          <a:lstStyle/>
          <a:p>
            <a:pPr indent="0" marL="0">
              <a:lnSpc>
                <a:spcPts val="1400"/>
              </a:lnSpc>
              <a:buNone/>
            </a:pPr>
            <a:r>
              <a:rPr lang="en-US" sz="1050" dirty="0">
                <a:solidFill>
                  <a:srgbClr val="93A6C6"/>
                </a:solidFill>
                <a:latin typeface="Inter" pitchFamily="34" charset="0"/>
                <a:ea typeface="Inter" pitchFamily="34" charset="-122"/>
                <a:cs typeface="Inter" pitchFamily="34" charset="-120"/>
              </a:rPr>
              <a:t>Comparez deux offres opérateur sur votre trafic réel avant de renégocier. Vous arrivez au rendez-vous avec le chiffre, pas avec une impression.</a:t>
            </a:r>
            <a:endParaRPr lang="en-US" sz="1050" dirty="0"/>
          </a:p>
        </p:txBody>
      </p:sp>
      <p:sp>
        <p:nvSpPr>
          <p:cNvPr id="15" name="Shape 13"/>
          <p:cNvSpPr/>
          <p:nvPr/>
        </p:nvSpPr>
        <p:spPr>
          <a:xfrm>
            <a:off x="6149340" y="2212848"/>
            <a:ext cx="2622042" cy="2651760"/>
          </a:xfrm>
          <a:prstGeom prst="roundRect">
            <a:avLst>
              <a:gd name="adj" fmla="val 3139"/>
            </a:avLst>
          </a:prstGeom>
          <a:solidFill>
            <a:srgbClr val="121834"/>
          </a:solidFill>
          <a:ln w="12700">
            <a:solidFill>
              <a:srgbClr val="1D2549"/>
            </a:solidFill>
            <a:prstDash val="solid"/>
          </a:ln>
        </p:spPr>
      </p:sp>
      <p:sp>
        <p:nvSpPr>
          <p:cNvPr id="16" name="Text 14"/>
          <p:cNvSpPr/>
          <p:nvPr/>
        </p:nvSpPr>
        <p:spPr>
          <a:xfrm>
            <a:off x="6368796" y="2395728"/>
            <a:ext cx="914400" cy="292608"/>
          </a:xfrm>
          <a:prstGeom prst="rect">
            <a:avLst/>
          </a:prstGeom>
          <a:noFill/>
          <a:ln/>
        </p:spPr>
        <p:txBody>
          <a:bodyPr wrap="square" lIns="0" tIns="0" rIns="0" bIns="0" rtlCol="0" anchor="t"/>
          <a:lstStyle/>
          <a:p>
            <a:pPr indent="0" marL="0">
              <a:buNone/>
            </a:pPr>
            <a:r>
              <a:rPr lang="en-US" sz="1600" b="1" dirty="0">
                <a:solidFill>
                  <a:srgbClr val="25E4F2"/>
                </a:solidFill>
                <a:latin typeface="Space Grotesk" pitchFamily="34" charset="0"/>
                <a:ea typeface="Space Grotesk" pitchFamily="34" charset="-122"/>
                <a:cs typeface="Space Grotesk" pitchFamily="34" charset="-120"/>
              </a:rPr>
              <a:t>03</a:t>
            </a:r>
            <a:endParaRPr lang="en-US" sz="1600" dirty="0"/>
          </a:p>
        </p:txBody>
      </p:sp>
      <p:sp>
        <p:nvSpPr>
          <p:cNvPr id="17" name="Text 15"/>
          <p:cNvSpPr/>
          <p:nvPr/>
        </p:nvSpPr>
        <p:spPr>
          <a:xfrm>
            <a:off x="6368796" y="2743200"/>
            <a:ext cx="2183130" cy="384048"/>
          </a:xfrm>
          <a:prstGeom prst="rect">
            <a:avLst/>
          </a:prstGeom>
          <a:noFill/>
          <a:ln/>
        </p:spPr>
        <p:txBody>
          <a:bodyPr wrap="square" lIns="0" tIns="0" rIns="0" bIns="0" rtlCol="0" anchor="t"/>
          <a:lstStyle/>
          <a:p>
            <a:pPr indent="0" marL="0">
              <a:buNone/>
            </a:pPr>
            <a:r>
              <a:rPr lang="en-US" sz="1700" b="1" dirty="0">
                <a:solidFill>
                  <a:srgbClr val="FFFFFF"/>
                </a:solidFill>
                <a:latin typeface="Space Grotesk" pitchFamily="34" charset="0"/>
                <a:ea typeface="Space Grotesk" pitchFamily="34" charset="-122"/>
                <a:cs typeface="Space Grotesk" pitchFamily="34" charset="-120"/>
              </a:rPr>
              <a:t>La qualité d’accueil</a:t>
            </a:r>
            <a:endParaRPr lang="en-US" sz="1700" dirty="0"/>
          </a:p>
        </p:txBody>
      </p:sp>
      <p:sp>
        <p:nvSpPr>
          <p:cNvPr id="18" name="Text 16"/>
          <p:cNvSpPr/>
          <p:nvPr/>
        </p:nvSpPr>
        <p:spPr>
          <a:xfrm>
            <a:off x="6368796" y="3145536"/>
            <a:ext cx="2183130" cy="274320"/>
          </a:xfrm>
          <a:prstGeom prst="rect">
            <a:avLst/>
          </a:prstGeom>
          <a:noFill/>
          <a:ln/>
        </p:spPr>
        <p:txBody>
          <a:bodyPr wrap="square" lIns="0" tIns="0" rIns="0" bIns="0" rtlCol="0" anchor="t"/>
          <a:lstStyle/>
          <a:p>
            <a:pPr indent="0" marL="0">
              <a:buNone/>
            </a:pPr>
            <a:r>
              <a:rPr lang="en-US" sz="1100" i="1" dirty="0">
                <a:solidFill>
                  <a:srgbClr val="B98CFF"/>
                </a:solidFill>
                <a:latin typeface="Inter" pitchFamily="34" charset="0"/>
                <a:ea typeface="Inter" pitchFamily="34" charset="-122"/>
                <a:cs typeface="Inter" pitchFamily="34" charset="-120"/>
              </a:rPr>
              <a:t>le sujet de la direction</a:t>
            </a:r>
            <a:endParaRPr lang="en-US" sz="1100" dirty="0"/>
          </a:p>
        </p:txBody>
      </p:sp>
      <p:sp>
        <p:nvSpPr>
          <p:cNvPr id="19" name="Text 17"/>
          <p:cNvSpPr/>
          <p:nvPr/>
        </p:nvSpPr>
        <p:spPr>
          <a:xfrm>
            <a:off x="6368796" y="3511296"/>
            <a:ext cx="2183130" cy="1188720"/>
          </a:xfrm>
          <a:prstGeom prst="rect">
            <a:avLst/>
          </a:prstGeom>
          <a:noFill/>
          <a:ln/>
        </p:spPr>
        <p:txBody>
          <a:bodyPr wrap="square" lIns="0" tIns="0" rIns="0" bIns="0" rtlCol="0" anchor="t"/>
          <a:lstStyle/>
          <a:p>
            <a:pPr indent="0" marL="0">
              <a:lnSpc>
                <a:spcPts val="1400"/>
              </a:lnSpc>
              <a:buNone/>
            </a:pPr>
            <a:r>
              <a:rPr lang="en-US" sz="1050" dirty="0">
                <a:solidFill>
                  <a:srgbClr val="93A6C6"/>
                </a:solidFill>
                <a:latin typeface="Inter" pitchFamily="34" charset="0"/>
                <a:ea typeface="Inter" pitchFamily="34" charset="-122"/>
                <a:cs typeface="Inter" pitchFamily="34" charset="-120"/>
              </a:rPr>
              <a:t>Décroché, abandons, temps de réponse — par service, par site, par créneau. Le télécom parle de minutes ; la direction entend « clients perdus ».</a:t>
            </a:r>
            <a:endParaRPr lang="en-US" sz="1050" dirty="0"/>
          </a:p>
        </p:txBody>
      </p:sp>
      <p:sp>
        <p:nvSpPr>
          <p:cNvPr id="20" name="Shape 18"/>
          <p:cNvSpPr/>
          <p:nvPr/>
        </p:nvSpPr>
        <p:spPr>
          <a:xfrm>
            <a:off x="8881110" y="2212848"/>
            <a:ext cx="2622042" cy="2651760"/>
          </a:xfrm>
          <a:prstGeom prst="roundRect">
            <a:avLst>
              <a:gd name="adj" fmla="val 3139"/>
            </a:avLst>
          </a:prstGeom>
          <a:solidFill>
            <a:srgbClr val="121834"/>
          </a:solidFill>
          <a:ln w="12700">
            <a:solidFill>
              <a:srgbClr val="1D2549"/>
            </a:solidFill>
            <a:prstDash val="solid"/>
          </a:ln>
        </p:spPr>
      </p:sp>
      <p:sp>
        <p:nvSpPr>
          <p:cNvPr id="21" name="Text 19"/>
          <p:cNvSpPr/>
          <p:nvPr/>
        </p:nvSpPr>
        <p:spPr>
          <a:xfrm>
            <a:off x="9100566" y="2395728"/>
            <a:ext cx="914400" cy="292608"/>
          </a:xfrm>
          <a:prstGeom prst="rect">
            <a:avLst/>
          </a:prstGeom>
          <a:noFill/>
          <a:ln/>
        </p:spPr>
        <p:txBody>
          <a:bodyPr wrap="square" lIns="0" tIns="0" rIns="0" bIns="0" rtlCol="0" anchor="t"/>
          <a:lstStyle/>
          <a:p>
            <a:pPr indent="0" marL="0">
              <a:buNone/>
            </a:pPr>
            <a:r>
              <a:rPr lang="en-US" sz="1600" b="1" dirty="0">
                <a:solidFill>
                  <a:srgbClr val="25E4F2"/>
                </a:solidFill>
                <a:latin typeface="Space Grotesk" pitchFamily="34" charset="0"/>
                <a:ea typeface="Space Grotesk" pitchFamily="34" charset="-122"/>
                <a:cs typeface="Space Grotesk" pitchFamily="34" charset="-120"/>
              </a:rPr>
              <a:t>04</a:t>
            </a:r>
            <a:endParaRPr lang="en-US" sz="1600" dirty="0"/>
          </a:p>
        </p:txBody>
      </p:sp>
      <p:sp>
        <p:nvSpPr>
          <p:cNvPr id="22" name="Text 20"/>
          <p:cNvSpPr/>
          <p:nvPr/>
        </p:nvSpPr>
        <p:spPr>
          <a:xfrm>
            <a:off x="9100566" y="2743200"/>
            <a:ext cx="2183130" cy="384048"/>
          </a:xfrm>
          <a:prstGeom prst="rect">
            <a:avLst/>
          </a:prstGeom>
          <a:noFill/>
          <a:ln/>
        </p:spPr>
        <p:txBody>
          <a:bodyPr wrap="square" lIns="0" tIns="0" rIns="0" bIns="0" rtlCol="0" anchor="t"/>
          <a:lstStyle/>
          <a:p>
            <a:pPr indent="0" marL="0">
              <a:buNone/>
            </a:pPr>
            <a:r>
              <a:rPr lang="en-US" sz="1700" b="1" dirty="0">
                <a:solidFill>
                  <a:srgbClr val="FFFFFF"/>
                </a:solidFill>
                <a:latin typeface="Space Grotesk" pitchFamily="34" charset="0"/>
                <a:ea typeface="Space Grotesk" pitchFamily="34" charset="-122"/>
                <a:cs typeface="Space Grotesk" pitchFamily="34" charset="-120"/>
              </a:rPr>
              <a:t>L’Assistant IA</a:t>
            </a:r>
            <a:endParaRPr lang="en-US" sz="1700" dirty="0"/>
          </a:p>
        </p:txBody>
      </p:sp>
      <p:sp>
        <p:nvSpPr>
          <p:cNvPr id="23" name="Text 21"/>
          <p:cNvSpPr/>
          <p:nvPr/>
        </p:nvSpPr>
        <p:spPr>
          <a:xfrm>
            <a:off x="9100566" y="3145536"/>
            <a:ext cx="2183130" cy="274320"/>
          </a:xfrm>
          <a:prstGeom prst="rect">
            <a:avLst/>
          </a:prstGeom>
          <a:noFill/>
          <a:ln/>
        </p:spPr>
        <p:txBody>
          <a:bodyPr wrap="square" lIns="0" tIns="0" rIns="0" bIns="0" rtlCol="0" anchor="t"/>
          <a:lstStyle/>
          <a:p>
            <a:pPr indent="0" marL="0">
              <a:buNone/>
            </a:pPr>
            <a:r>
              <a:rPr lang="en-US" sz="1100" i="1" dirty="0">
                <a:solidFill>
                  <a:srgbClr val="B98CFF"/>
                </a:solidFill>
                <a:latin typeface="Inter" pitchFamily="34" charset="0"/>
                <a:ea typeface="Inter" pitchFamily="34" charset="-122"/>
                <a:cs typeface="Inter" pitchFamily="34" charset="-120"/>
              </a:rPr>
              <a:t>décrit en français</a:t>
            </a:r>
            <a:endParaRPr lang="en-US" sz="1100" dirty="0"/>
          </a:p>
        </p:txBody>
      </p:sp>
      <p:sp>
        <p:nvSpPr>
          <p:cNvPr id="24" name="Text 22"/>
          <p:cNvSpPr/>
          <p:nvPr/>
        </p:nvSpPr>
        <p:spPr>
          <a:xfrm>
            <a:off x="9100566" y="3511296"/>
            <a:ext cx="2183130" cy="1188720"/>
          </a:xfrm>
          <a:prstGeom prst="rect">
            <a:avLst/>
          </a:prstGeom>
          <a:noFill/>
          <a:ln/>
        </p:spPr>
        <p:txBody>
          <a:bodyPr wrap="square" lIns="0" tIns="0" rIns="0" bIns="0" rtlCol="0" anchor="t"/>
          <a:lstStyle/>
          <a:p>
            <a:pPr indent="0" marL="0">
              <a:lnSpc>
                <a:spcPts val="1400"/>
              </a:lnSpc>
              <a:buNone/>
            </a:pPr>
            <a:r>
              <a:rPr lang="en-US" sz="1050" dirty="0">
                <a:solidFill>
                  <a:srgbClr val="93A6C6"/>
                </a:solidFill>
                <a:latin typeface="Inter" pitchFamily="34" charset="0"/>
                <a:ea typeface="Inter" pitchFamily="34" charset="-122"/>
                <a:cs typeface="Inter" pitchFamily="34" charset="-120"/>
              </a:rPr>
              <a:t>Décrivez un rapport en français, il est créé et ajouté à vos états — planifiable, exportable, rejouable. Et ce qui sort est écrit, page suivante.</a:t>
            </a:r>
            <a:endParaRPr lang="en-US" sz="1050" dirty="0"/>
          </a:p>
        </p:txBody>
      </p:sp>
      <p:sp>
        <p:nvSpPr>
          <p:cNvPr id="25" name="Shape 23"/>
          <p:cNvSpPr/>
          <p:nvPr/>
        </p:nvSpPr>
        <p:spPr>
          <a:xfrm>
            <a:off x="685800" y="5084064"/>
            <a:ext cx="10817352" cy="621792"/>
          </a:xfrm>
          <a:prstGeom prst="roundRect">
            <a:avLst>
              <a:gd name="adj" fmla="val 11765"/>
            </a:avLst>
          </a:prstGeom>
          <a:solidFill>
            <a:srgbClr val="121834"/>
          </a:solidFill>
          <a:ln w="12700">
            <a:solidFill>
              <a:srgbClr val="1D2549"/>
            </a:solidFill>
            <a:prstDash val="solid"/>
          </a:ln>
        </p:spPr>
      </p:sp>
      <p:sp>
        <p:nvSpPr>
          <p:cNvPr id="26" name="Text 24"/>
          <p:cNvSpPr/>
          <p:nvPr/>
        </p:nvSpPr>
        <p:spPr>
          <a:xfrm>
            <a:off x="886968" y="5084064"/>
            <a:ext cx="365760" cy="621792"/>
          </a:xfrm>
          <a:prstGeom prst="rect">
            <a:avLst/>
          </a:prstGeom>
          <a:noFill/>
          <a:ln/>
        </p:spPr>
        <p:txBody>
          <a:bodyPr wrap="square" lIns="0" tIns="0" rIns="0" bIns="0" rtlCol="0" anchor="ctr"/>
          <a:lstStyle/>
          <a:p>
            <a:pPr indent="0" marL="0">
              <a:buNone/>
            </a:pPr>
            <a:r>
              <a:rPr lang="en-US" sz="1600" b="1" dirty="0">
                <a:solidFill>
                  <a:srgbClr val="25E4F2"/>
                </a:solidFill>
                <a:latin typeface="Space Grotesk" pitchFamily="34" charset="0"/>
                <a:ea typeface="Space Grotesk" pitchFamily="34" charset="-122"/>
                <a:cs typeface="Space Grotesk" pitchFamily="34" charset="-120"/>
              </a:rPr>
              <a:t>→</a:t>
            </a:r>
            <a:endParaRPr lang="en-US" sz="1600" dirty="0"/>
          </a:p>
        </p:txBody>
      </p:sp>
      <p:sp>
        <p:nvSpPr>
          <p:cNvPr id="27" name="Text 25"/>
          <p:cNvSpPr/>
          <p:nvPr/>
        </p:nvSpPr>
        <p:spPr>
          <a:xfrm>
            <a:off x="1289304" y="5129784"/>
            <a:ext cx="9948672" cy="530352"/>
          </a:xfrm>
          <a:prstGeom prst="rect">
            <a:avLst/>
          </a:prstGeom>
          <a:noFill/>
          <a:ln/>
        </p:spPr>
        <p:txBody>
          <a:bodyPr wrap="square" lIns="0" tIns="0" rIns="0" bIns="0" rtlCol="0" anchor="ctr"/>
          <a:lstStyle/>
          <a:p>
            <a:pPr indent="0" marL="0">
              <a:lnSpc>
                <a:spcPts val="1600"/>
              </a:lnSpc>
              <a:buNone/>
            </a:pPr>
            <a:r>
              <a:rPr lang="en-US" sz="1200" dirty="0">
                <a:solidFill>
                  <a:srgbClr val="D8DEF2"/>
                </a:solidFill>
                <a:latin typeface="Inter" pitchFamily="34" charset="0"/>
                <a:ea typeface="Inter" pitchFamily="34" charset="-122"/>
                <a:cs typeface="Inter" pitchFamily="34" charset="-120"/>
              </a:rPr>
              <a:t>Ne comparez pas Comtrafic X à un logiciel de statistiques. Comparez-le au temps que vous passez aujourd’hui à faire ce travail à la main, et à ce que vous ne refacturez pas du tout.</a:t>
            </a:r>
            <a:endParaRPr lang="en-US" sz="1200" dirty="0"/>
          </a:p>
        </p:txBody>
      </p:sp>
      <p:sp>
        <p:nvSpPr>
          <p:cNvPr id="28" name="Text 26"/>
          <p:cNvSpPr/>
          <p:nvPr/>
        </p:nvSpPr>
        <p:spPr>
          <a:xfrm>
            <a:off x="685800" y="6382512"/>
            <a:ext cx="7772400" cy="274320"/>
          </a:xfrm>
          <a:prstGeom prst="rect">
            <a:avLst/>
          </a:prstGeom>
          <a:noFill/>
          <a:ln/>
        </p:spPr>
        <p:txBody>
          <a:bodyPr wrap="square" lIns="0" tIns="0" rIns="0" bIns="0" rtlCol="0" anchor="ctr"/>
          <a:lstStyle/>
          <a:p>
            <a:pPr indent="0" marL="0">
              <a:buNone/>
            </a:pPr>
            <a:r>
              <a:rPr lang="en-US" sz="900" dirty="0">
                <a:solidFill>
                  <a:srgbClr val="93A6C6"/>
                </a:solidFill>
                <a:latin typeface="Inter" pitchFamily="34" charset="0"/>
                <a:ea typeface="Inter" pitchFamily="34" charset="-122"/>
                <a:cs typeface="Inter" pitchFamily="34" charset="-120"/>
              </a:rPr>
              <a:t>Comtrafic X Entreprise · gestion financière des télécoms</a:t>
            </a:r>
            <a:endParaRPr lang="en-US" sz="900" dirty="0"/>
          </a:p>
        </p:txBody>
      </p:sp>
      <p:sp>
        <p:nvSpPr>
          <p:cNvPr id="29" name="Text 27"/>
          <p:cNvSpPr/>
          <p:nvPr/>
        </p:nvSpPr>
        <p:spPr>
          <a:xfrm>
            <a:off x="10405872" y="6382512"/>
            <a:ext cx="1097280" cy="274320"/>
          </a:xfrm>
          <a:prstGeom prst="rect">
            <a:avLst/>
          </a:prstGeom>
          <a:noFill/>
          <a:ln/>
        </p:spPr>
        <p:txBody>
          <a:bodyPr wrap="square" lIns="0" tIns="0" rIns="0" bIns="0" rtlCol="0" anchor="ctr"/>
          <a:lstStyle/>
          <a:p>
            <a:pPr algn="r" indent="0" marL="0">
              <a:buNone/>
            </a:pPr>
            <a:r>
              <a:rPr lang="en-US" sz="900" dirty="0">
                <a:solidFill>
                  <a:srgbClr val="93A6C6"/>
                </a:solidFill>
                <a:latin typeface="Inter" pitchFamily="34" charset="0"/>
                <a:ea typeface="Inter" pitchFamily="34" charset="-122"/>
                <a:cs typeface="Inter" pitchFamily="34" charset="-120"/>
              </a:rPr>
              <a:t>3 / 12</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8F7FC"/>
        </a:solidFill>
      </p:bgPr>
    </p:bg>
    <p:spTree>
      <p:nvGrpSpPr>
        <p:cNvPr id="1" name=""/>
        <p:cNvGrpSpPr/>
        <p:nvPr/>
      </p:nvGrpSpPr>
      <p:grpSpPr>
        <a:xfrm>
          <a:off x="0" y="0"/>
          <a:ext cx="0" cy="0"/>
          <a:chOff x="0" y="0"/>
          <a:chExt cx="0" cy="0"/>
        </a:xfrm>
      </p:grpSpPr>
      <p:sp>
        <p:nvSpPr>
          <p:cNvPr id="2" name="Text 0"/>
          <p:cNvSpPr/>
          <p:nvPr/>
        </p:nvSpPr>
        <p:spPr>
          <a:xfrm>
            <a:off x="685800" y="457200"/>
            <a:ext cx="10817352" cy="237744"/>
          </a:xfrm>
          <a:prstGeom prst="rect">
            <a:avLst/>
          </a:prstGeom>
          <a:noFill/>
          <a:ln/>
        </p:spPr>
        <p:txBody>
          <a:bodyPr wrap="square" lIns="0" tIns="0" rIns="0" bIns="0" rtlCol="0" anchor="ctr"/>
          <a:lstStyle/>
          <a:p>
            <a:pPr indent="0" marL="0">
              <a:buNone/>
            </a:pPr>
            <a:r>
              <a:rPr lang="en-US" sz="1050" b="1" spc="160" kern="0" dirty="0">
                <a:solidFill>
                  <a:srgbClr val="6B21C9"/>
                </a:solidFill>
                <a:latin typeface="Inter" pitchFamily="34" charset="0"/>
                <a:ea typeface="Inter" pitchFamily="34" charset="-122"/>
                <a:cs typeface="Inter" pitchFamily="34" charset="-120"/>
              </a:rPr>
              <a:t>CE QUE ÇA CHANGE</a:t>
            </a:r>
            <a:endParaRPr lang="en-US" sz="1050" dirty="0"/>
          </a:p>
        </p:txBody>
      </p:sp>
      <p:sp>
        <p:nvSpPr>
          <p:cNvPr id="3" name="Text 1"/>
          <p:cNvSpPr/>
          <p:nvPr/>
        </p:nvSpPr>
        <p:spPr>
          <a:xfrm>
            <a:off x="685800" y="749808"/>
            <a:ext cx="10817352" cy="658368"/>
          </a:xfrm>
          <a:prstGeom prst="rect">
            <a:avLst/>
          </a:prstGeom>
          <a:noFill/>
          <a:ln/>
        </p:spPr>
        <p:txBody>
          <a:bodyPr wrap="square" lIns="0" tIns="0" rIns="0" bIns="0" rtlCol="0" anchor="t"/>
          <a:lstStyle/>
          <a:p>
            <a:pPr indent="0" marL="0">
              <a:lnSpc>
                <a:spcPts val="3400"/>
              </a:lnSpc>
              <a:buNone/>
            </a:pPr>
            <a:r>
              <a:rPr lang="en-US" sz="3000" b="1" dirty="0">
                <a:solidFill>
                  <a:srgbClr val="14152B"/>
                </a:solidFill>
                <a:latin typeface="Space Grotesk" pitchFamily="34" charset="0"/>
                <a:ea typeface="Space Grotesk" pitchFamily="34" charset="-122"/>
                <a:cs typeface="Space Grotesk" pitchFamily="34" charset="-120"/>
              </a:rPr>
              <a:t>Concrètement, chez vous</a:t>
            </a:r>
            <a:endParaRPr lang="en-US" sz="3000" dirty="0"/>
          </a:p>
        </p:txBody>
      </p:sp>
      <p:sp>
        <p:nvSpPr>
          <p:cNvPr id="4" name="Text 2"/>
          <p:cNvSpPr/>
          <p:nvPr/>
        </p:nvSpPr>
        <p:spPr>
          <a:xfrm>
            <a:off x="685800" y="1444752"/>
            <a:ext cx="9720072" cy="402336"/>
          </a:xfrm>
          <a:prstGeom prst="rect">
            <a:avLst/>
          </a:prstGeom>
          <a:noFill/>
          <a:ln/>
        </p:spPr>
        <p:txBody>
          <a:bodyPr wrap="square" lIns="0" tIns="0" rIns="0" bIns="0" rtlCol="0" anchor="t"/>
          <a:lstStyle/>
          <a:p>
            <a:pPr indent="0" marL="0">
              <a:lnSpc>
                <a:spcPts val="1800"/>
              </a:lnSpc>
              <a:buNone/>
            </a:pPr>
            <a:r>
              <a:rPr lang="en-US" sz="1300" dirty="0">
                <a:solidFill>
                  <a:srgbClr val="4E5170"/>
                </a:solidFill>
                <a:latin typeface="Inter" pitchFamily="34" charset="0"/>
                <a:ea typeface="Inter" pitchFamily="34" charset="-122"/>
                <a:cs typeface="Inter" pitchFamily="34" charset="-120"/>
              </a:rPr>
              <a:t>Six situations de votre semaine, et ce qu’elles deviennent.</a:t>
            </a:r>
            <a:endParaRPr lang="en-US" sz="1300" dirty="0"/>
          </a:p>
        </p:txBody>
      </p:sp>
      <p:sp>
        <p:nvSpPr>
          <p:cNvPr id="5" name="Shape 3"/>
          <p:cNvSpPr/>
          <p:nvPr/>
        </p:nvSpPr>
        <p:spPr>
          <a:xfrm>
            <a:off x="685800" y="2157984"/>
            <a:ext cx="5271516" cy="3145536"/>
          </a:xfrm>
          <a:prstGeom prst="roundRect">
            <a:avLst>
              <a:gd name="adj" fmla="val 2616"/>
            </a:avLst>
          </a:prstGeom>
          <a:solidFill>
            <a:srgbClr val="FDF1F0"/>
          </a:solidFill>
          <a:ln w="12700">
            <a:solidFill>
              <a:srgbClr val="F7D9D6"/>
            </a:solidFill>
            <a:prstDash val="solid"/>
          </a:ln>
          <a:effectLst>
            <a:outerShdw sx="100000" sy="100000" kx="0" ky="0" algn="bl" rotWithShape="0" blurRad="177800" dist="25400" dir="5400000">
              <a:srgbClr val="080C1A">
                <a:alpha val="7000"/>
              </a:srgbClr>
            </a:outerShdw>
          </a:effectLst>
        </p:spPr>
      </p:sp>
      <p:sp>
        <p:nvSpPr>
          <p:cNvPr id="6" name="Text 4"/>
          <p:cNvSpPr/>
          <p:nvPr/>
        </p:nvSpPr>
        <p:spPr>
          <a:xfrm>
            <a:off x="960120" y="2359152"/>
            <a:ext cx="4722876" cy="274320"/>
          </a:xfrm>
          <a:prstGeom prst="rect">
            <a:avLst/>
          </a:prstGeom>
          <a:noFill/>
          <a:ln/>
        </p:spPr>
        <p:txBody>
          <a:bodyPr wrap="square" lIns="0" tIns="0" rIns="0" bIns="0" rtlCol="0" anchor="ctr"/>
          <a:lstStyle/>
          <a:p>
            <a:pPr indent="0" marL="0">
              <a:buNone/>
            </a:pPr>
            <a:r>
              <a:rPr lang="en-US" sz="1000" b="1" spc="120" kern="0" dirty="0">
                <a:solidFill>
                  <a:srgbClr val="C0271F"/>
                </a:solidFill>
                <a:latin typeface="Inter" pitchFamily="34" charset="0"/>
                <a:ea typeface="Inter" pitchFamily="34" charset="-122"/>
                <a:cs typeface="Inter" pitchFamily="34" charset="-120"/>
              </a:rPr>
              <a:t>AUJOURD’HUI</a:t>
            </a:r>
            <a:endParaRPr lang="en-US" sz="1000" dirty="0"/>
          </a:p>
        </p:txBody>
      </p:sp>
      <p:sp>
        <p:nvSpPr>
          <p:cNvPr id="7" name="Text 5"/>
          <p:cNvSpPr/>
          <p:nvPr/>
        </p:nvSpPr>
        <p:spPr>
          <a:xfrm>
            <a:off x="960120" y="2743200"/>
            <a:ext cx="201168" cy="252476"/>
          </a:xfrm>
          <a:prstGeom prst="rect">
            <a:avLst/>
          </a:prstGeom>
          <a:noFill/>
          <a:ln/>
        </p:spPr>
        <p:txBody>
          <a:bodyPr wrap="square" lIns="0" tIns="0" rIns="0" bIns="0" rtlCol="0" anchor="t"/>
          <a:lstStyle/>
          <a:p>
            <a:pPr indent="0" marL="0">
              <a:buNone/>
            </a:pPr>
            <a:r>
              <a:rPr lang="en-US" sz="1250" b="1" dirty="0">
                <a:solidFill>
                  <a:srgbClr val="C0271F"/>
                </a:solidFill>
                <a:latin typeface="Inter" pitchFamily="34" charset="0"/>
                <a:ea typeface="Inter" pitchFamily="34" charset="-122"/>
                <a:cs typeface="Inter" pitchFamily="34" charset="-120"/>
              </a:rPr>
              <a:t>—</a:t>
            </a:r>
            <a:endParaRPr lang="en-US" sz="1250" dirty="0"/>
          </a:p>
        </p:txBody>
      </p:sp>
      <p:sp>
        <p:nvSpPr>
          <p:cNvPr id="8" name="Text 6"/>
          <p:cNvSpPr/>
          <p:nvPr/>
        </p:nvSpPr>
        <p:spPr>
          <a:xfrm>
            <a:off x="1197864" y="2743200"/>
            <a:ext cx="4485132" cy="252476"/>
          </a:xfrm>
          <a:prstGeom prst="rect">
            <a:avLst/>
          </a:prstGeom>
          <a:noFill/>
          <a:ln/>
        </p:spPr>
        <p:txBody>
          <a:bodyPr wrap="square" lIns="0" tIns="0" rIns="0" bIns="0" rtlCol="0" anchor="t"/>
          <a:lstStyle/>
          <a:p>
            <a:pPr indent="0" marL="0">
              <a:lnSpc>
                <a:spcPts val="1700"/>
              </a:lnSpc>
              <a:buNone/>
            </a:pPr>
            <a:r>
              <a:rPr lang="en-US" sz="1250" dirty="0">
                <a:solidFill>
                  <a:srgbClr val="4E5170"/>
                </a:solidFill>
                <a:latin typeface="Inter" pitchFamily="34" charset="0"/>
                <a:ea typeface="Inter" pitchFamily="34" charset="-122"/>
                <a:cs typeface="Inter" pitchFamily="34" charset="-120"/>
              </a:rPr>
              <a:t>Vous écrivez à votre prestataire.</a:t>
            </a:r>
            <a:endParaRPr lang="en-US" sz="1250" dirty="0"/>
          </a:p>
        </p:txBody>
      </p:sp>
      <p:sp>
        <p:nvSpPr>
          <p:cNvPr id="9" name="Text 7"/>
          <p:cNvSpPr/>
          <p:nvPr/>
        </p:nvSpPr>
        <p:spPr>
          <a:xfrm>
            <a:off x="960120" y="3132836"/>
            <a:ext cx="201168" cy="252476"/>
          </a:xfrm>
          <a:prstGeom prst="rect">
            <a:avLst/>
          </a:prstGeom>
          <a:noFill/>
          <a:ln/>
        </p:spPr>
        <p:txBody>
          <a:bodyPr wrap="square" lIns="0" tIns="0" rIns="0" bIns="0" rtlCol="0" anchor="t"/>
          <a:lstStyle/>
          <a:p>
            <a:pPr indent="0" marL="0">
              <a:buNone/>
            </a:pPr>
            <a:r>
              <a:rPr lang="en-US" sz="1250" b="1" dirty="0">
                <a:solidFill>
                  <a:srgbClr val="C0271F"/>
                </a:solidFill>
                <a:latin typeface="Inter" pitchFamily="34" charset="0"/>
                <a:ea typeface="Inter" pitchFamily="34" charset="-122"/>
                <a:cs typeface="Inter" pitchFamily="34" charset="-120"/>
              </a:rPr>
              <a:t>—</a:t>
            </a:r>
            <a:endParaRPr lang="en-US" sz="1250" dirty="0"/>
          </a:p>
        </p:txBody>
      </p:sp>
      <p:sp>
        <p:nvSpPr>
          <p:cNvPr id="10" name="Text 8"/>
          <p:cNvSpPr/>
          <p:nvPr/>
        </p:nvSpPr>
        <p:spPr>
          <a:xfrm>
            <a:off x="1197864" y="3132836"/>
            <a:ext cx="4485132" cy="252476"/>
          </a:xfrm>
          <a:prstGeom prst="rect">
            <a:avLst/>
          </a:prstGeom>
          <a:noFill/>
          <a:ln/>
        </p:spPr>
        <p:txBody>
          <a:bodyPr wrap="square" lIns="0" tIns="0" rIns="0" bIns="0" rtlCol="0" anchor="t"/>
          <a:lstStyle/>
          <a:p>
            <a:pPr indent="0" marL="0">
              <a:lnSpc>
                <a:spcPts val="1700"/>
              </a:lnSpc>
              <a:buNone/>
            </a:pPr>
            <a:r>
              <a:rPr lang="en-US" sz="1250" dirty="0">
                <a:solidFill>
                  <a:srgbClr val="4E5170"/>
                </a:solidFill>
                <a:latin typeface="Inter" pitchFamily="34" charset="0"/>
                <a:ea typeface="Inter" pitchFamily="34" charset="-122"/>
                <a:cs typeface="Inter" pitchFamily="34" charset="-120"/>
              </a:rPr>
              <a:t>Vous attendez trois jours.</a:t>
            </a:r>
            <a:endParaRPr lang="en-US" sz="1250" dirty="0"/>
          </a:p>
        </p:txBody>
      </p:sp>
      <p:sp>
        <p:nvSpPr>
          <p:cNvPr id="11" name="Text 9"/>
          <p:cNvSpPr/>
          <p:nvPr/>
        </p:nvSpPr>
        <p:spPr>
          <a:xfrm>
            <a:off x="960120" y="3522472"/>
            <a:ext cx="201168" cy="252476"/>
          </a:xfrm>
          <a:prstGeom prst="rect">
            <a:avLst/>
          </a:prstGeom>
          <a:noFill/>
          <a:ln/>
        </p:spPr>
        <p:txBody>
          <a:bodyPr wrap="square" lIns="0" tIns="0" rIns="0" bIns="0" rtlCol="0" anchor="t"/>
          <a:lstStyle/>
          <a:p>
            <a:pPr indent="0" marL="0">
              <a:buNone/>
            </a:pPr>
            <a:r>
              <a:rPr lang="en-US" sz="1250" b="1" dirty="0">
                <a:solidFill>
                  <a:srgbClr val="C0271F"/>
                </a:solidFill>
                <a:latin typeface="Inter" pitchFamily="34" charset="0"/>
                <a:ea typeface="Inter" pitchFamily="34" charset="-122"/>
                <a:cs typeface="Inter" pitchFamily="34" charset="-120"/>
              </a:rPr>
              <a:t>—</a:t>
            </a:r>
            <a:endParaRPr lang="en-US" sz="1250" dirty="0"/>
          </a:p>
        </p:txBody>
      </p:sp>
      <p:sp>
        <p:nvSpPr>
          <p:cNvPr id="12" name="Text 10"/>
          <p:cNvSpPr/>
          <p:nvPr/>
        </p:nvSpPr>
        <p:spPr>
          <a:xfrm>
            <a:off x="1197864" y="3522472"/>
            <a:ext cx="4485132" cy="252476"/>
          </a:xfrm>
          <a:prstGeom prst="rect">
            <a:avLst/>
          </a:prstGeom>
          <a:noFill/>
          <a:ln/>
        </p:spPr>
        <p:txBody>
          <a:bodyPr wrap="square" lIns="0" tIns="0" rIns="0" bIns="0" rtlCol="0" anchor="t"/>
          <a:lstStyle/>
          <a:p>
            <a:pPr indent="0" marL="0">
              <a:lnSpc>
                <a:spcPts val="1700"/>
              </a:lnSpc>
              <a:buNone/>
            </a:pPr>
            <a:r>
              <a:rPr lang="en-US" sz="1250" dirty="0">
                <a:solidFill>
                  <a:srgbClr val="4E5170"/>
                </a:solidFill>
                <a:latin typeface="Inter" pitchFamily="34" charset="0"/>
                <a:ea typeface="Inter" pitchFamily="34" charset="-122"/>
                <a:cs typeface="Inter" pitchFamily="34" charset="-120"/>
              </a:rPr>
              <a:t>Vous recevez un tableur.</a:t>
            </a:r>
            <a:endParaRPr lang="en-US" sz="1250" dirty="0"/>
          </a:p>
        </p:txBody>
      </p:sp>
      <p:sp>
        <p:nvSpPr>
          <p:cNvPr id="13" name="Text 11"/>
          <p:cNvSpPr/>
          <p:nvPr/>
        </p:nvSpPr>
        <p:spPr>
          <a:xfrm>
            <a:off x="960120" y="3912108"/>
            <a:ext cx="201168" cy="252476"/>
          </a:xfrm>
          <a:prstGeom prst="rect">
            <a:avLst/>
          </a:prstGeom>
          <a:noFill/>
          <a:ln/>
        </p:spPr>
        <p:txBody>
          <a:bodyPr wrap="square" lIns="0" tIns="0" rIns="0" bIns="0" rtlCol="0" anchor="t"/>
          <a:lstStyle/>
          <a:p>
            <a:pPr indent="0" marL="0">
              <a:buNone/>
            </a:pPr>
            <a:r>
              <a:rPr lang="en-US" sz="1250" b="1" dirty="0">
                <a:solidFill>
                  <a:srgbClr val="C0271F"/>
                </a:solidFill>
                <a:latin typeface="Inter" pitchFamily="34" charset="0"/>
                <a:ea typeface="Inter" pitchFamily="34" charset="-122"/>
                <a:cs typeface="Inter" pitchFamily="34" charset="-120"/>
              </a:rPr>
              <a:t>—</a:t>
            </a:r>
            <a:endParaRPr lang="en-US" sz="1250" dirty="0"/>
          </a:p>
        </p:txBody>
      </p:sp>
      <p:sp>
        <p:nvSpPr>
          <p:cNvPr id="14" name="Text 12"/>
          <p:cNvSpPr/>
          <p:nvPr/>
        </p:nvSpPr>
        <p:spPr>
          <a:xfrm>
            <a:off x="1197864" y="3912108"/>
            <a:ext cx="4485132" cy="252476"/>
          </a:xfrm>
          <a:prstGeom prst="rect">
            <a:avLst/>
          </a:prstGeom>
          <a:noFill/>
          <a:ln/>
        </p:spPr>
        <p:txBody>
          <a:bodyPr wrap="square" lIns="0" tIns="0" rIns="0" bIns="0" rtlCol="0" anchor="t"/>
          <a:lstStyle/>
          <a:p>
            <a:pPr indent="0" marL="0">
              <a:lnSpc>
                <a:spcPts val="1700"/>
              </a:lnSpc>
              <a:buNone/>
            </a:pPr>
            <a:r>
              <a:rPr lang="en-US" sz="1250" dirty="0">
                <a:solidFill>
                  <a:srgbClr val="4E5170"/>
                </a:solidFill>
                <a:latin typeface="Inter" pitchFamily="34" charset="0"/>
                <a:ea typeface="Inter" pitchFamily="34" charset="-122"/>
                <a:cs typeface="Inter" pitchFamily="34" charset="-120"/>
              </a:rPr>
              <a:t>Vous refacturez à la main.</a:t>
            </a:r>
            <a:endParaRPr lang="en-US" sz="1250" dirty="0"/>
          </a:p>
        </p:txBody>
      </p:sp>
      <p:sp>
        <p:nvSpPr>
          <p:cNvPr id="15" name="Text 13"/>
          <p:cNvSpPr/>
          <p:nvPr/>
        </p:nvSpPr>
        <p:spPr>
          <a:xfrm>
            <a:off x="960120" y="4301744"/>
            <a:ext cx="201168" cy="252476"/>
          </a:xfrm>
          <a:prstGeom prst="rect">
            <a:avLst/>
          </a:prstGeom>
          <a:noFill/>
          <a:ln/>
        </p:spPr>
        <p:txBody>
          <a:bodyPr wrap="square" lIns="0" tIns="0" rIns="0" bIns="0" rtlCol="0" anchor="t"/>
          <a:lstStyle/>
          <a:p>
            <a:pPr indent="0" marL="0">
              <a:buNone/>
            </a:pPr>
            <a:r>
              <a:rPr lang="en-US" sz="1250" b="1" dirty="0">
                <a:solidFill>
                  <a:srgbClr val="C0271F"/>
                </a:solidFill>
                <a:latin typeface="Inter" pitchFamily="34" charset="0"/>
                <a:ea typeface="Inter" pitchFamily="34" charset="-122"/>
                <a:cs typeface="Inter" pitchFamily="34" charset="-120"/>
              </a:rPr>
              <a:t>—</a:t>
            </a:r>
            <a:endParaRPr lang="en-US" sz="1250" dirty="0"/>
          </a:p>
        </p:txBody>
      </p:sp>
      <p:sp>
        <p:nvSpPr>
          <p:cNvPr id="16" name="Text 14"/>
          <p:cNvSpPr/>
          <p:nvPr/>
        </p:nvSpPr>
        <p:spPr>
          <a:xfrm>
            <a:off x="1197864" y="4301744"/>
            <a:ext cx="4485132" cy="252476"/>
          </a:xfrm>
          <a:prstGeom prst="rect">
            <a:avLst/>
          </a:prstGeom>
          <a:noFill/>
          <a:ln/>
        </p:spPr>
        <p:txBody>
          <a:bodyPr wrap="square" lIns="0" tIns="0" rIns="0" bIns="0" rtlCol="0" anchor="t"/>
          <a:lstStyle/>
          <a:p>
            <a:pPr indent="0" marL="0">
              <a:lnSpc>
                <a:spcPts val="1700"/>
              </a:lnSpc>
              <a:buNone/>
            </a:pPr>
            <a:r>
              <a:rPr lang="en-US" sz="1250" dirty="0">
                <a:solidFill>
                  <a:srgbClr val="4E5170"/>
                </a:solidFill>
                <a:latin typeface="Inter" pitchFamily="34" charset="0"/>
                <a:ea typeface="Inter" pitchFamily="34" charset="-122"/>
                <a:cs typeface="Inter" pitchFamily="34" charset="-120"/>
              </a:rPr>
              <a:t>Vous découvrez la dérive sur la facture.</a:t>
            </a:r>
            <a:endParaRPr lang="en-US" sz="1250" dirty="0"/>
          </a:p>
        </p:txBody>
      </p:sp>
      <p:sp>
        <p:nvSpPr>
          <p:cNvPr id="17" name="Text 15"/>
          <p:cNvSpPr/>
          <p:nvPr/>
        </p:nvSpPr>
        <p:spPr>
          <a:xfrm>
            <a:off x="960120" y="4691380"/>
            <a:ext cx="201168" cy="252476"/>
          </a:xfrm>
          <a:prstGeom prst="rect">
            <a:avLst/>
          </a:prstGeom>
          <a:noFill/>
          <a:ln/>
        </p:spPr>
        <p:txBody>
          <a:bodyPr wrap="square" lIns="0" tIns="0" rIns="0" bIns="0" rtlCol="0" anchor="t"/>
          <a:lstStyle/>
          <a:p>
            <a:pPr indent="0" marL="0">
              <a:buNone/>
            </a:pPr>
            <a:r>
              <a:rPr lang="en-US" sz="1250" b="1" dirty="0">
                <a:solidFill>
                  <a:srgbClr val="C0271F"/>
                </a:solidFill>
                <a:latin typeface="Inter" pitchFamily="34" charset="0"/>
                <a:ea typeface="Inter" pitchFamily="34" charset="-122"/>
                <a:cs typeface="Inter" pitchFamily="34" charset="-120"/>
              </a:rPr>
              <a:t>—</a:t>
            </a:r>
            <a:endParaRPr lang="en-US" sz="1250" dirty="0"/>
          </a:p>
        </p:txBody>
      </p:sp>
      <p:sp>
        <p:nvSpPr>
          <p:cNvPr id="18" name="Text 16"/>
          <p:cNvSpPr/>
          <p:nvPr/>
        </p:nvSpPr>
        <p:spPr>
          <a:xfrm>
            <a:off x="1197864" y="4691380"/>
            <a:ext cx="4485132" cy="252476"/>
          </a:xfrm>
          <a:prstGeom prst="rect">
            <a:avLst/>
          </a:prstGeom>
          <a:noFill/>
          <a:ln/>
        </p:spPr>
        <p:txBody>
          <a:bodyPr wrap="square" lIns="0" tIns="0" rIns="0" bIns="0" rtlCol="0" anchor="t"/>
          <a:lstStyle/>
          <a:p>
            <a:pPr indent="0" marL="0">
              <a:lnSpc>
                <a:spcPts val="1700"/>
              </a:lnSpc>
              <a:buNone/>
            </a:pPr>
            <a:r>
              <a:rPr lang="en-US" sz="1250" dirty="0">
                <a:solidFill>
                  <a:srgbClr val="4E5170"/>
                </a:solidFill>
                <a:latin typeface="Inter" pitchFamily="34" charset="0"/>
                <a:ea typeface="Inter" pitchFamily="34" charset="-122"/>
                <a:cs typeface="Inter" pitchFamily="34" charset="-120"/>
              </a:rPr>
              <a:t>Personne ne sait si on décroche.</a:t>
            </a:r>
            <a:endParaRPr lang="en-US" sz="1250" dirty="0"/>
          </a:p>
        </p:txBody>
      </p:sp>
      <p:sp>
        <p:nvSpPr>
          <p:cNvPr id="19" name="Shape 17"/>
          <p:cNvSpPr/>
          <p:nvPr/>
        </p:nvSpPr>
        <p:spPr>
          <a:xfrm>
            <a:off x="6231636" y="2157984"/>
            <a:ext cx="5271516" cy="3145536"/>
          </a:xfrm>
          <a:prstGeom prst="roundRect">
            <a:avLst>
              <a:gd name="adj" fmla="val 2616"/>
            </a:avLst>
          </a:prstGeom>
          <a:solidFill>
            <a:srgbClr val="E9F7F0"/>
          </a:solidFill>
          <a:ln w="12700">
            <a:solidFill>
              <a:srgbClr val="CDEBDD"/>
            </a:solidFill>
            <a:prstDash val="solid"/>
          </a:ln>
          <a:effectLst>
            <a:outerShdw sx="100000" sy="100000" kx="0" ky="0" algn="bl" rotWithShape="0" blurRad="177800" dist="25400" dir="5400000">
              <a:srgbClr val="080C1A">
                <a:alpha val="7000"/>
              </a:srgbClr>
            </a:outerShdw>
          </a:effectLst>
        </p:spPr>
      </p:sp>
      <p:sp>
        <p:nvSpPr>
          <p:cNvPr id="20" name="Text 18"/>
          <p:cNvSpPr/>
          <p:nvPr/>
        </p:nvSpPr>
        <p:spPr>
          <a:xfrm>
            <a:off x="6505956" y="2359152"/>
            <a:ext cx="4722876" cy="274320"/>
          </a:xfrm>
          <a:prstGeom prst="rect">
            <a:avLst/>
          </a:prstGeom>
          <a:noFill/>
          <a:ln/>
        </p:spPr>
        <p:txBody>
          <a:bodyPr wrap="square" lIns="0" tIns="0" rIns="0" bIns="0" rtlCol="0" anchor="ctr"/>
          <a:lstStyle/>
          <a:p>
            <a:pPr indent="0" marL="0">
              <a:buNone/>
            </a:pPr>
            <a:r>
              <a:rPr lang="en-US" sz="1000" b="1" spc="120" kern="0" dirty="0">
                <a:solidFill>
                  <a:srgbClr val="0F8A54"/>
                </a:solidFill>
                <a:latin typeface="Inter" pitchFamily="34" charset="0"/>
                <a:ea typeface="Inter" pitchFamily="34" charset="-122"/>
                <a:cs typeface="Inter" pitchFamily="34" charset="-120"/>
              </a:rPr>
              <a:t>AVEC VOTRE ESPACE</a:t>
            </a:r>
            <a:endParaRPr lang="en-US" sz="1000" dirty="0"/>
          </a:p>
        </p:txBody>
      </p:sp>
      <p:sp>
        <p:nvSpPr>
          <p:cNvPr id="21" name="Text 19"/>
          <p:cNvSpPr/>
          <p:nvPr/>
        </p:nvSpPr>
        <p:spPr>
          <a:xfrm>
            <a:off x="6505956" y="2743200"/>
            <a:ext cx="201168" cy="252476"/>
          </a:xfrm>
          <a:prstGeom prst="rect">
            <a:avLst/>
          </a:prstGeom>
          <a:noFill/>
          <a:ln/>
        </p:spPr>
        <p:txBody>
          <a:bodyPr wrap="square" lIns="0" tIns="0" rIns="0" bIns="0" rtlCol="0" anchor="t"/>
          <a:lstStyle/>
          <a:p>
            <a:pPr indent="0" marL="0">
              <a:buNone/>
            </a:pPr>
            <a:r>
              <a:rPr lang="en-US" sz="1250" b="1" dirty="0">
                <a:solidFill>
                  <a:srgbClr val="0F8A54"/>
                </a:solidFill>
                <a:latin typeface="Inter" pitchFamily="34" charset="0"/>
                <a:ea typeface="Inter" pitchFamily="34" charset="-122"/>
                <a:cs typeface="Inter" pitchFamily="34" charset="-120"/>
              </a:rPr>
              <a:t>✓</a:t>
            </a:r>
            <a:endParaRPr lang="en-US" sz="1250" dirty="0"/>
          </a:p>
        </p:txBody>
      </p:sp>
      <p:sp>
        <p:nvSpPr>
          <p:cNvPr id="22" name="Text 20"/>
          <p:cNvSpPr/>
          <p:nvPr/>
        </p:nvSpPr>
        <p:spPr>
          <a:xfrm>
            <a:off x="6743700" y="2743200"/>
            <a:ext cx="4485132" cy="252476"/>
          </a:xfrm>
          <a:prstGeom prst="rect">
            <a:avLst/>
          </a:prstGeom>
          <a:noFill/>
          <a:ln/>
        </p:spPr>
        <p:txBody>
          <a:bodyPr wrap="square" lIns="0" tIns="0" rIns="0" bIns="0" rtlCol="0" anchor="t"/>
          <a:lstStyle/>
          <a:p>
            <a:pPr indent="0" marL="0">
              <a:lnSpc>
                <a:spcPts val="1700"/>
              </a:lnSpc>
              <a:buNone/>
            </a:pPr>
            <a:r>
              <a:rPr lang="en-US" sz="1250" dirty="0">
                <a:solidFill>
                  <a:srgbClr val="4E5170"/>
                </a:solidFill>
                <a:latin typeface="Inter" pitchFamily="34" charset="0"/>
                <a:ea typeface="Inter" pitchFamily="34" charset="-122"/>
                <a:cs typeface="Inter" pitchFamily="34" charset="-120"/>
              </a:rPr>
              <a:t>Vous ouvrez votre espace.</a:t>
            </a:r>
            <a:endParaRPr lang="en-US" sz="1250" dirty="0"/>
          </a:p>
        </p:txBody>
      </p:sp>
      <p:sp>
        <p:nvSpPr>
          <p:cNvPr id="23" name="Text 21"/>
          <p:cNvSpPr/>
          <p:nvPr/>
        </p:nvSpPr>
        <p:spPr>
          <a:xfrm>
            <a:off x="6505956" y="3132836"/>
            <a:ext cx="201168" cy="252476"/>
          </a:xfrm>
          <a:prstGeom prst="rect">
            <a:avLst/>
          </a:prstGeom>
          <a:noFill/>
          <a:ln/>
        </p:spPr>
        <p:txBody>
          <a:bodyPr wrap="square" lIns="0" tIns="0" rIns="0" bIns="0" rtlCol="0" anchor="t"/>
          <a:lstStyle/>
          <a:p>
            <a:pPr indent="0" marL="0">
              <a:buNone/>
            </a:pPr>
            <a:r>
              <a:rPr lang="en-US" sz="1250" b="1" dirty="0">
                <a:solidFill>
                  <a:srgbClr val="0F8A54"/>
                </a:solidFill>
                <a:latin typeface="Inter" pitchFamily="34" charset="0"/>
                <a:ea typeface="Inter" pitchFamily="34" charset="-122"/>
                <a:cs typeface="Inter" pitchFamily="34" charset="-120"/>
              </a:rPr>
              <a:t>✓</a:t>
            </a:r>
            <a:endParaRPr lang="en-US" sz="1250" dirty="0"/>
          </a:p>
        </p:txBody>
      </p:sp>
      <p:sp>
        <p:nvSpPr>
          <p:cNvPr id="24" name="Text 22"/>
          <p:cNvSpPr/>
          <p:nvPr/>
        </p:nvSpPr>
        <p:spPr>
          <a:xfrm>
            <a:off x="6743700" y="3132836"/>
            <a:ext cx="4485132" cy="252476"/>
          </a:xfrm>
          <a:prstGeom prst="rect">
            <a:avLst/>
          </a:prstGeom>
          <a:noFill/>
          <a:ln/>
        </p:spPr>
        <p:txBody>
          <a:bodyPr wrap="square" lIns="0" tIns="0" rIns="0" bIns="0" rtlCol="0" anchor="t"/>
          <a:lstStyle/>
          <a:p>
            <a:pPr indent="0" marL="0">
              <a:lnSpc>
                <a:spcPts val="1700"/>
              </a:lnSpc>
              <a:buNone/>
            </a:pPr>
            <a:r>
              <a:rPr lang="en-US" sz="1250" dirty="0">
                <a:solidFill>
                  <a:srgbClr val="4E5170"/>
                </a:solidFill>
                <a:latin typeface="Inter" pitchFamily="34" charset="0"/>
                <a:ea typeface="Inter" pitchFamily="34" charset="-122"/>
                <a:cs typeface="Inter" pitchFamily="34" charset="-120"/>
              </a:rPr>
              <a:t>Vous avez la réponse tout de suite.</a:t>
            </a:r>
            <a:endParaRPr lang="en-US" sz="1250" dirty="0"/>
          </a:p>
        </p:txBody>
      </p:sp>
      <p:sp>
        <p:nvSpPr>
          <p:cNvPr id="25" name="Text 23"/>
          <p:cNvSpPr/>
          <p:nvPr/>
        </p:nvSpPr>
        <p:spPr>
          <a:xfrm>
            <a:off x="6505956" y="3522472"/>
            <a:ext cx="201168" cy="252476"/>
          </a:xfrm>
          <a:prstGeom prst="rect">
            <a:avLst/>
          </a:prstGeom>
          <a:noFill/>
          <a:ln/>
        </p:spPr>
        <p:txBody>
          <a:bodyPr wrap="square" lIns="0" tIns="0" rIns="0" bIns="0" rtlCol="0" anchor="t"/>
          <a:lstStyle/>
          <a:p>
            <a:pPr indent="0" marL="0">
              <a:buNone/>
            </a:pPr>
            <a:r>
              <a:rPr lang="en-US" sz="1250" b="1" dirty="0">
                <a:solidFill>
                  <a:srgbClr val="0F8A54"/>
                </a:solidFill>
                <a:latin typeface="Inter" pitchFamily="34" charset="0"/>
                <a:ea typeface="Inter" pitchFamily="34" charset="-122"/>
                <a:cs typeface="Inter" pitchFamily="34" charset="-120"/>
              </a:rPr>
              <a:t>✓</a:t>
            </a:r>
            <a:endParaRPr lang="en-US" sz="1250" dirty="0"/>
          </a:p>
        </p:txBody>
      </p:sp>
      <p:sp>
        <p:nvSpPr>
          <p:cNvPr id="26" name="Text 24"/>
          <p:cNvSpPr/>
          <p:nvPr/>
        </p:nvSpPr>
        <p:spPr>
          <a:xfrm>
            <a:off x="6743700" y="3522472"/>
            <a:ext cx="4485132" cy="252476"/>
          </a:xfrm>
          <a:prstGeom prst="rect">
            <a:avLst/>
          </a:prstGeom>
          <a:noFill/>
          <a:ln/>
        </p:spPr>
        <p:txBody>
          <a:bodyPr wrap="square" lIns="0" tIns="0" rIns="0" bIns="0" rtlCol="0" anchor="t"/>
          <a:lstStyle/>
          <a:p>
            <a:pPr indent="0" marL="0">
              <a:lnSpc>
                <a:spcPts val="1700"/>
              </a:lnSpc>
              <a:buNone/>
            </a:pPr>
            <a:r>
              <a:rPr lang="en-US" sz="1250" dirty="0">
                <a:solidFill>
                  <a:srgbClr val="4E5170"/>
                </a:solidFill>
                <a:latin typeface="Inter" pitchFamily="34" charset="0"/>
                <a:ea typeface="Inter" pitchFamily="34" charset="-122"/>
                <a:cs typeface="Inter" pitchFamily="34" charset="-120"/>
              </a:rPr>
              <a:t>Vous sortez le document vous-même.</a:t>
            </a:r>
            <a:endParaRPr lang="en-US" sz="1250" dirty="0"/>
          </a:p>
        </p:txBody>
      </p:sp>
      <p:sp>
        <p:nvSpPr>
          <p:cNvPr id="27" name="Text 25"/>
          <p:cNvSpPr/>
          <p:nvPr/>
        </p:nvSpPr>
        <p:spPr>
          <a:xfrm>
            <a:off x="6505956" y="3912108"/>
            <a:ext cx="201168" cy="252476"/>
          </a:xfrm>
          <a:prstGeom prst="rect">
            <a:avLst/>
          </a:prstGeom>
          <a:noFill/>
          <a:ln/>
        </p:spPr>
        <p:txBody>
          <a:bodyPr wrap="square" lIns="0" tIns="0" rIns="0" bIns="0" rtlCol="0" anchor="t"/>
          <a:lstStyle/>
          <a:p>
            <a:pPr indent="0" marL="0">
              <a:buNone/>
            </a:pPr>
            <a:r>
              <a:rPr lang="en-US" sz="1250" b="1" dirty="0">
                <a:solidFill>
                  <a:srgbClr val="0F8A54"/>
                </a:solidFill>
                <a:latin typeface="Inter" pitchFamily="34" charset="0"/>
                <a:ea typeface="Inter" pitchFamily="34" charset="-122"/>
                <a:cs typeface="Inter" pitchFamily="34" charset="-120"/>
              </a:rPr>
              <a:t>✓</a:t>
            </a:r>
            <a:endParaRPr lang="en-US" sz="1250" dirty="0"/>
          </a:p>
        </p:txBody>
      </p:sp>
      <p:sp>
        <p:nvSpPr>
          <p:cNvPr id="28" name="Text 26"/>
          <p:cNvSpPr/>
          <p:nvPr/>
        </p:nvSpPr>
        <p:spPr>
          <a:xfrm>
            <a:off x="6743700" y="3912108"/>
            <a:ext cx="4485132" cy="252476"/>
          </a:xfrm>
          <a:prstGeom prst="rect">
            <a:avLst/>
          </a:prstGeom>
          <a:noFill/>
          <a:ln/>
        </p:spPr>
        <p:txBody>
          <a:bodyPr wrap="square" lIns="0" tIns="0" rIns="0" bIns="0" rtlCol="0" anchor="t"/>
          <a:lstStyle/>
          <a:p>
            <a:pPr indent="0" marL="0">
              <a:lnSpc>
                <a:spcPts val="1700"/>
              </a:lnSpc>
              <a:buNone/>
            </a:pPr>
            <a:r>
              <a:rPr lang="en-US" sz="1250" dirty="0">
                <a:solidFill>
                  <a:srgbClr val="4E5170"/>
                </a:solidFill>
                <a:latin typeface="Inter" pitchFamily="34" charset="0"/>
                <a:ea typeface="Inter" pitchFamily="34" charset="-122"/>
                <a:cs typeface="Inter" pitchFamily="34" charset="-120"/>
              </a:rPr>
              <a:t>Il part tout seul, chaque mois.</a:t>
            </a:r>
            <a:endParaRPr lang="en-US" sz="1250" dirty="0"/>
          </a:p>
        </p:txBody>
      </p:sp>
      <p:sp>
        <p:nvSpPr>
          <p:cNvPr id="29" name="Text 27"/>
          <p:cNvSpPr/>
          <p:nvPr/>
        </p:nvSpPr>
        <p:spPr>
          <a:xfrm>
            <a:off x="6505956" y="4301744"/>
            <a:ext cx="201168" cy="252476"/>
          </a:xfrm>
          <a:prstGeom prst="rect">
            <a:avLst/>
          </a:prstGeom>
          <a:noFill/>
          <a:ln/>
        </p:spPr>
        <p:txBody>
          <a:bodyPr wrap="square" lIns="0" tIns="0" rIns="0" bIns="0" rtlCol="0" anchor="t"/>
          <a:lstStyle/>
          <a:p>
            <a:pPr indent="0" marL="0">
              <a:buNone/>
            </a:pPr>
            <a:r>
              <a:rPr lang="en-US" sz="1250" b="1" dirty="0">
                <a:solidFill>
                  <a:srgbClr val="0F8A54"/>
                </a:solidFill>
                <a:latin typeface="Inter" pitchFamily="34" charset="0"/>
                <a:ea typeface="Inter" pitchFamily="34" charset="-122"/>
                <a:cs typeface="Inter" pitchFamily="34" charset="-120"/>
              </a:rPr>
              <a:t>✓</a:t>
            </a:r>
            <a:endParaRPr lang="en-US" sz="1250" dirty="0"/>
          </a:p>
        </p:txBody>
      </p:sp>
      <p:sp>
        <p:nvSpPr>
          <p:cNvPr id="30" name="Text 28"/>
          <p:cNvSpPr/>
          <p:nvPr/>
        </p:nvSpPr>
        <p:spPr>
          <a:xfrm>
            <a:off x="6743700" y="4301744"/>
            <a:ext cx="4485132" cy="252476"/>
          </a:xfrm>
          <a:prstGeom prst="rect">
            <a:avLst/>
          </a:prstGeom>
          <a:noFill/>
          <a:ln/>
        </p:spPr>
        <p:txBody>
          <a:bodyPr wrap="square" lIns="0" tIns="0" rIns="0" bIns="0" rtlCol="0" anchor="t"/>
          <a:lstStyle/>
          <a:p>
            <a:pPr indent="0" marL="0">
              <a:lnSpc>
                <a:spcPts val="1700"/>
              </a:lnSpc>
              <a:buNone/>
            </a:pPr>
            <a:r>
              <a:rPr lang="en-US" sz="1250" dirty="0">
                <a:solidFill>
                  <a:srgbClr val="4E5170"/>
                </a:solidFill>
                <a:latin typeface="Inter" pitchFamily="34" charset="0"/>
                <a:ea typeface="Inter" pitchFamily="34" charset="-122"/>
                <a:cs typeface="Inter" pitchFamily="34" charset="-120"/>
              </a:rPr>
              <a:t>Vous la voyez le jour même.</a:t>
            </a:r>
            <a:endParaRPr lang="en-US" sz="1250" dirty="0"/>
          </a:p>
        </p:txBody>
      </p:sp>
      <p:sp>
        <p:nvSpPr>
          <p:cNvPr id="31" name="Text 29"/>
          <p:cNvSpPr/>
          <p:nvPr/>
        </p:nvSpPr>
        <p:spPr>
          <a:xfrm>
            <a:off x="6505956" y="4691380"/>
            <a:ext cx="201168" cy="252476"/>
          </a:xfrm>
          <a:prstGeom prst="rect">
            <a:avLst/>
          </a:prstGeom>
          <a:noFill/>
          <a:ln/>
        </p:spPr>
        <p:txBody>
          <a:bodyPr wrap="square" lIns="0" tIns="0" rIns="0" bIns="0" rtlCol="0" anchor="t"/>
          <a:lstStyle/>
          <a:p>
            <a:pPr indent="0" marL="0">
              <a:buNone/>
            </a:pPr>
            <a:r>
              <a:rPr lang="en-US" sz="1250" b="1" dirty="0">
                <a:solidFill>
                  <a:srgbClr val="0F8A54"/>
                </a:solidFill>
                <a:latin typeface="Inter" pitchFamily="34" charset="0"/>
                <a:ea typeface="Inter" pitchFamily="34" charset="-122"/>
                <a:cs typeface="Inter" pitchFamily="34" charset="-120"/>
              </a:rPr>
              <a:t>✓</a:t>
            </a:r>
            <a:endParaRPr lang="en-US" sz="1250" dirty="0"/>
          </a:p>
        </p:txBody>
      </p:sp>
      <p:sp>
        <p:nvSpPr>
          <p:cNvPr id="32" name="Text 30"/>
          <p:cNvSpPr/>
          <p:nvPr/>
        </p:nvSpPr>
        <p:spPr>
          <a:xfrm>
            <a:off x="6743700" y="4691380"/>
            <a:ext cx="4485132" cy="252476"/>
          </a:xfrm>
          <a:prstGeom prst="rect">
            <a:avLst/>
          </a:prstGeom>
          <a:noFill/>
          <a:ln/>
        </p:spPr>
        <p:txBody>
          <a:bodyPr wrap="square" lIns="0" tIns="0" rIns="0" bIns="0" rtlCol="0" anchor="t"/>
          <a:lstStyle/>
          <a:p>
            <a:pPr indent="0" marL="0">
              <a:lnSpc>
                <a:spcPts val="1700"/>
              </a:lnSpc>
              <a:buNone/>
            </a:pPr>
            <a:r>
              <a:rPr lang="en-US" sz="1250" dirty="0">
                <a:solidFill>
                  <a:srgbClr val="4E5170"/>
                </a:solidFill>
                <a:latin typeface="Inter" pitchFamily="34" charset="0"/>
                <a:ea typeface="Inter" pitchFamily="34" charset="-122"/>
                <a:cs typeface="Inter" pitchFamily="34" charset="-120"/>
              </a:rPr>
              <a:t>Vous savez, par service et par heure.</a:t>
            </a:r>
            <a:endParaRPr lang="en-US" sz="1250" dirty="0"/>
          </a:p>
        </p:txBody>
      </p:sp>
      <p:sp>
        <p:nvSpPr>
          <p:cNvPr id="33" name="Shape 31"/>
          <p:cNvSpPr/>
          <p:nvPr/>
        </p:nvSpPr>
        <p:spPr>
          <a:xfrm>
            <a:off x="685800" y="5449824"/>
            <a:ext cx="10817352" cy="548640"/>
          </a:xfrm>
          <a:prstGeom prst="roundRect">
            <a:avLst>
              <a:gd name="adj" fmla="val 13333"/>
            </a:avLst>
          </a:prstGeom>
          <a:solidFill>
            <a:srgbClr val="EEECF7"/>
          </a:solidFill>
          <a:ln w="12700">
            <a:solidFill>
              <a:srgbClr val="E7E5F0"/>
            </a:solidFill>
            <a:prstDash val="solid"/>
          </a:ln>
        </p:spPr>
      </p:sp>
      <p:sp>
        <p:nvSpPr>
          <p:cNvPr id="34" name="Text 32"/>
          <p:cNvSpPr/>
          <p:nvPr/>
        </p:nvSpPr>
        <p:spPr>
          <a:xfrm>
            <a:off x="886968" y="5449824"/>
            <a:ext cx="365760" cy="548640"/>
          </a:xfrm>
          <a:prstGeom prst="rect">
            <a:avLst/>
          </a:prstGeom>
          <a:noFill/>
          <a:ln/>
        </p:spPr>
        <p:txBody>
          <a:bodyPr wrap="square" lIns="0" tIns="0" rIns="0" bIns="0" rtlCol="0" anchor="ctr"/>
          <a:lstStyle/>
          <a:p>
            <a:pPr indent="0" marL="0">
              <a:buNone/>
            </a:pPr>
            <a:r>
              <a:rPr lang="en-US" sz="1600" b="1" dirty="0">
                <a:solidFill>
                  <a:srgbClr val="6B21C9"/>
                </a:solidFill>
                <a:latin typeface="Space Grotesk" pitchFamily="34" charset="0"/>
                <a:ea typeface="Space Grotesk" pitchFamily="34" charset="-122"/>
                <a:cs typeface="Space Grotesk" pitchFamily="34" charset="-120"/>
              </a:rPr>
              <a:t>→</a:t>
            </a:r>
            <a:endParaRPr lang="en-US" sz="1600" dirty="0"/>
          </a:p>
        </p:txBody>
      </p:sp>
      <p:sp>
        <p:nvSpPr>
          <p:cNvPr id="35" name="Text 33"/>
          <p:cNvSpPr/>
          <p:nvPr/>
        </p:nvSpPr>
        <p:spPr>
          <a:xfrm>
            <a:off x="1289304" y="5495544"/>
            <a:ext cx="9948672" cy="457200"/>
          </a:xfrm>
          <a:prstGeom prst="rect">
            <a:avLst/>
          </a:prstGeom>
          <a:noFill/>
          <a:ln/>
        </p:spPr>
        <p:txBody>
          <a:bodyPr wrap="square" lIns="0" tIns="0" rIns="0" bIns="0" rtlCol="0" anchor="ctr"/>
          <a:lstStyle/>
          <a:p>
            <a:pPr indent="0" marL="0">
              <a:lnSpc>
                <a:spcPts val="1600"/>
              </a:lnSpc>
              <a:buNone/>
            </a:pPr>
            <a:r>
              <a:rPr lang="en-US" sz="1200" dirty="0">
                <a:solidFill>
                  <a:srgbClr val="14152B"/>
                </a:solidFill>
                <a:latin typeface="Inter" pitchFamily="34" charset="0"/>
                <a:ea typeface="Inter" pitchFamily="34" charset="-122"/>
                <a:cs typeface="Inter" pitchFamily="34" charset="-120"/>
              </a:rPr>
              <a:t>Une seule chose change : vous n’avez plus besoin de demander.</a:t>
            </a:r>
            <a:endParaRPr lang="en-US" sz="1200" dirty="0"/>
          </a:p>
        </p:txBody>
      </p:sp>
      <p:sp>
        <p:nvSpPr>
          <p:cNvPr id="36" name="Text 34"/>
          <p:cNvSpPr/>
          <p:nvPr/>
        </p:nvSpPr>
        <p:spPr>
          <a:xfrm>
            <a:off x="685800" y="6382512"/>
            <a:ext cx="7772400" cy="274320"/>
          </a:xfrm>
          <a:prstGeom prst="rect">
            <a:avLst/>
          </a:prstGeom>
          <a:noFill/>
          <a:ln/>
        </p:spPr>
        <p:txBody>
          <a:bodyPr wrap="square" lIns="0" tIns="0" rIns="0" bIns="0" rtlCol="0" anchor="ctr"/>
          <a:lstStyle/>
          <a:p>
            <a:pPr indent="0" marL="0">
              <a:buNone/>
            </a:pPr>
            <a:r>
              <a:rPr lang="en-US" sz="900" dirty="0">
                <a:solidFill>
                  <a:srgbClr val="726F8C"/>
                </a:solidFill>
                <a:latin typeface="Inter" pitchFamily="34" charset="0"/>
                <a:ea typeface="Inter" pitchFamily="34" charset="-122"/>
                <a:cs typeface="Inter" pitchFamily="34" charset="-120"/>
              </a:rPr>
              <a:t>Comtrafic X Entreprise · gestion financière des télécoms</a:t>
            </a:r>
            <a:endParaRPr lang="en-US" sz="900" dirty="0"/>
          </a:p>
        </p:txBody>
      </p:sp>
      <p:sp>
        <p:nvSpPr>
          <p:cNvPr id="37" name="Text 35"/>
          <p:cNvSpPr/>
          <p:nvPr/>
        </p:nvSpPr>
        <p:spPr>
          <a:xfrm>
            <a:off x="10405872" y="6382512"/>
            <a:ext cx="1097280" cy="274320"/>
          </a:xfrm>
          <a:prstGeom prst="rect">
            <a:avLst/>
          </a:prstGeom>
          <a:noFill/>
          <a:ln/>
        </p:spPr>
        <p:txBody>
          <a:bodyPr wrap="square" lIns="0" tIns="0" rIns="0" bIns="0" rtlCol="0" anchor="ctr"/>
          <a:lstStyle/>
          <a:p>
            <a:pPr algn="r" indent="0" marL="0">
              <a:buNone/>
            </a:pPr>
            <a:r>
              <a:rPr lang="en-US" sz="900" dirty="0">
                <a:solidFill>
                  <a:srgbClr val="726F8C"/>
                </a:solidFill>
                <a:latin typeface="Inter" pitchFamily="34" charset="0"/>
                <a:ea typeface="Inter" pitchFamily="34" charset="-122"/>
                <a:cs typeface="Inter" pitchFamily="34" charset="-120"/>
              </a:rPr>
              <a:t>4 / 12</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85800" y="457200"/>
            <a:ext cx="10817352" cy="237744"/>
          </a:xfrm>
          <a:prstGeom prst="rect">
            <a:avLst/>
          </a:prstGeom>
          <a:noFill/>
          <a:ln/>
        </p:spPr>
        <p:txBody>
          <a:bodyPr wrap="square" lIns="0" tIns="0" rIns="0" bIns="0" rtlCol="0" anchor="ctr"/>
          <a:lstStyle/>
          <a:p>
            <a:pPr indent="0" marL="0">
              <a:buNone/>
            </a:pPr>
            <a:r>
              <a:rPr lang="en-US" sz="1050" b="1" spc="160" kern="0" dirty="0">
                <a:solidFill>
                  <a:srgbClr val="6B21C9"/>
                </a:solidFill>
                <a:latin typeface="Inter" pitchFamily="34" charset="0"/>
                <a:ea typeface="Inter" pitchFamily="34" charset="-122"/>
                <a:cs typeface="Inter" pitchFamily="34" charset="-120"/>
              </a:rPr>
              <a:t>MODULE 01</a:t>
            </a:r>
            <a:endParaRPr lang="en-US" sz="1050" dirty="0"/>
          </a:p>
        </p:txBody>
      </p:sp>
      <p:sp>
        <p:nvSpPr>
          <p:cNvPr id="3" name="Text 1"/>
          <p:cNvSpPr/>
          <p:nvPr/>
        </p:nvSpPr>
        <p:spPr>
          <a:xfrm>
            <a:off x="685800" y="749808"/>
            <a:ext cx="10817352" cy="658368"/>
          </a:xfrm>
          <a:prstGeom prst="rect">
            <a:avLst/>
          </a:prstGeom>
          <a:noFill/>
          <a:ln/>
        </p:spPr>
        <p:txBody>
          <a:bodyPr wrap="square" lIns="0" tIns="0" rIns="0" bIns="0" rtlCol="0" anchor="t"/>
          <a:lstStyle/>
          <a:p>
            <a:pPr indent="0" marL="0">
              <a:lnSpc>
                <a:spcPts val="3400"/>
              </a:lnSpc>
              <a:buNone/>
            </a:pPr>
            <a:r>
              <a:rPr lang="en-US" sz="3000" b="1" dirty="0">
                <a:solidFill>
                  <a:srgbClr val="14152B"/>
                </a:solidFill>
                <a:latin typeface="Space Grotesk" pitchFamily="34" charset="0"/>
                <a:ea typeface="Space Grotesk" pitchFamily="34" charset="-122"/>
                <a:cs typeface="Space Grotesk" pitchFamily="34" charset="-120"/>
              </a:rPr>
              <a:t>Le justificatif, pas le rapport</a:t>
            </a:r>
            <a:endParaRPr lang="en-US" sz="3000" dirty="0"/>
          </a:p>
        </p:txBody>
      </p:sp>
      <p:sp>
        <p:nvSpPr>
          <p:cNvPr id="4" name="Text 2"/>
          <p:cNvSpPr/>
          <p:nvPr/>
        </p:nvSpPr>
        <p:spPr>
          <a:xfrm>
            <a:off x="685800" y="1444752"/>
            <a:ext cx="9720072" cy="402336"/>
          </a:xfrm>
          <a:prstGeom prst="rect">
            <a:avLst/>
          </a:prstGeom>
          <a:noFill/>
          <a:ln/>
        </p:spPr>
        <p:txBody>
          <a:bodyPr wrap="square" lIns="0" tIns="0" rIns="0" bIns="0" rtlCol="0" anchor="t"/>
          <a:lstStyle/>
          <a:p>
            <a:pPr indent="0" marL="0">
              <a:lnSpc>
                <a:spcPts val="1800"/>
              </a:lnSpc>
              <a:buNone/>
            </a:pPr>
            <a:r>
              <a:rPr lang="en-US" sz="1300" dirty="0">
                <a:solidFill>
                  <a:srgbClr val="4E5170"/>
                </a:solidFill>
                <a:latin typeface="Inter" pitchFamily="34" charset="0"/>
                <a:ea typeface="Inter" pitchFamily="34" charset="-122"/>
                <a:cs typeface="Inter" pitchFamily="34" charset="-120"/>
              </a:rPr>
              <a:t>C’est ici que le produit cesse d’être un logiciel de statistiques et devient la source de votre chaîne de refacturation.</a:t>
            </a:r>
            <a:endParaRPr lang="en-US" sz="1300" dirty="0"/>
          </a:p>
        </p:txBody>
      </p:sp>
      <p:sp>
        <p:nvSpPr>
          <p:cNvPr id="5" name="Shape 3"/>
          <p:cNvSpPr/>
          <p:nvPr/>
        </p:nvSpPr>
        <p:spPr>
          <a:xfrm>
            <a:off x="685800" y="2157984"/>
            <a:ext cx="5271516" cy="1609344"/>
          </a:xfrm>
          <a:prstGeom prst="roundRect">
            <a:avLst>
              <a:gd name="adj" fmla="val 5114"/>
            </a:avLst>
          </a:prstGeom>
          <a:solidFill>
            <a:srgbClr val="FFFFFF"/>
          </a:solidFill>
          <a:ln w="12700">
            <a:solidFill>
              <a:srgbClr val="E7E5F0"/>
            </a:solidFill>
            <a:prstDash val="solid"/>
          </a:ln>
          <a:effectLst>
            <a:outerShdw sx="100000" sy="100000" kx="0" ky="0" algn="bl" rotWithShape="0" blurRad="177800" dist="25400" dir="5400000">
              <a:srgbClr val="080C1A">
                <a:alpha val="7000"/>
              </a:srgbClr>
            </a:outerShdw>
          </a:effectLst>
        </p:spPr>
      </p:sp>
      <p:sp>
        <p:nvSpPr>
          <p:cNvPr id="6" name="Text 4"/>
          <p:cNvSpPr/>
          <p:nvPr/>
        </p:nvSpPr>
        <p:spPr>
          <a:xfrm>
            <a:off x="960120" y="2359152"/>
            <a:ext cx="4722876" cy="329184"/>
          </a:xfrm>
          <a:prstGeom prst="rect">
            <a:avLst/>
          </a:prstGeom>
          <a:noFill/>
          <a:ln/>
        </p:spPr>
        <p:txBody>
          <a:bodyPr wrap="square" lIns="0" tIns="0" rIns="0" bIns="0" rtlCol="0" anchor="t"/>
          <a:lstStyle/>
          <a:p>
            <a:pPr indent="0" marL="0">
              <a:buNone/>
            </a:pPr>
            <a:r>
              <a:rPr lang="en-US" sz="1600" b="1" dirty="0">
                <a:solidFill>
                  <a:srgbClr val="14152B"/>
                </a:solidFill>
                <a:latin typeface="Space Grotesk" pitchFamily="34" charset="0"/>
                <a:ea typeface="Space Grotesk" pitchFamily="34" charset="-122"/>
                <a:cs typeface="Space Grotesk" pitchFamily="34" charset="-120"/>
              </a:rPr>
              <a:t>Ce qui sort de la machine</a:t>
            </a:r>
            <a:endParaRPr lang="en-US" sz="1600" dirty="0"/>
          </a:p>
        </p:txBody>
      </p:sp>
      <p:sp>
        <p:nvSpPr>
          <p:cNvPr id="7" name="Text 5"/>
          <p:cNvSpPr/>
          <p:nvPr/>
        </p:nvSpPr>
        <p:spPr>
          <a:xfrm>
            <a:off x="960120" y="2743200"/>
            <a:ext cx="4722876" cy="896112"/>
          </a:xfrm>
          <a:prstGeom prst="rect">
            <a:avLst/>
          </a:prstGeom>
          <a:noFill/>
          <a:ln/>
        </p:spPr>
        <p:txBody>
          <a:bodyPr wrap="square" lIns="0" tIns="0" rIns="0" bIns="0" rtlCol="0" anchor="t"/>
          <a:lstStyle/>
          <a:p>
            <a:pPr indent="0" marL="0">
              <a:lnSpc>
                <a:spcPts val="1600"/>
              </a:lnSpc>
              <a:buNone/>
            </a:pPr>
            <a:r>
              <a:rPr lang="en-US" sz="1150" dirty="0">
                <a:solidFill>
                  <a:srgbClr val="4E5170"/>
                </a:solidFill>
                <a:latin typeface="Inter" pitchFamily="34" charset="0"/>
                <a:ea typeface="Inter" pitchFamily="34" charset="-122"/>
                <a:cs typeface="Inter" pitchFamily="34" charset="-120"/>
              </a:rPr>
              <a:t>Un document à la norme française : en-tête à votre logo, numérotation automatique et continue, SIRET, TVA, mentions légales, détail des consommations, total HT et TTC. Envoyable tel quel, sans retouche.</a:t>
            </a:r>
            <a:endParaRPr lang="en-US" sz="1150" dirty="0"/>
          </a:p>
        </p:txBody>
      </p:sp>
      <p:sp>
        <p:nvSpPr>
          <p:cNvPr id="8" name="Shape 6"/>
          <p:cNvSpPr/>
          <p:nvPr/>
        </p:nvSpPr>
        <p:spPr>
          <a:xfrm>
            <a:off x="6231636" y="2157984"/>
            <a:ext cx="5271516" cy="1609344"/>
          </a:xfrm>
          <a:prstGeom prst="roundRect">
            <a:avLst>
              <a:gd name="adj" fmla="val 5114"/>
            </a:avLst>
          </a:prstGeom>
          <a:solidFill>
            <a:srgbClr val="FFFFFF"/>
          </a:solidFill>
          <a:ln w="12700">
            <a:solidFill>
              <a:srgbClr val="E7E5F0"/>
            </a:solidFill>
            <a:prstDash val="solid"/>
          </a:ln>
          <a:effectLst>
            <a:outerShdw sx="100000" sy="100000" kx="0" ky="0" algn="bl" rotWithShape="0" blurRad="177800" dist="25400" dir="5400000">
              <a:srgbClr val="080C1A">
                <a:alpha val="7000"/>
              </a:srgbClr>
            </a:outerShdw>
          </a:effectLst>
        </p:spPr>
      </p:sp>
      <p:sp>
        <p:nvSpPr>
          <p:cNvPr id="9" name="Text 7"/>
          <p:cNvSpPr/>
          <p:nvPr/>
        </p:nvSpPr>
        <p:spPr>
          <a:xfrm>
            <a:off x="6505956" y="2359152"/>
            <a:ext cx="4722876" cy="329184"/>
          </a:xfrm>
          <a:prstGeom prst="rect">
            <a:avLst/>
          </a:prstGeom>
          <a:noFill/>
          <a:ln/>
        </p:spPr>
        <p:txBody>
          <a:bodyPr wrap="square" lIns="0" tIns="0" rIns="0" bIns="0" rtlCol="0" anchor="t"/>
          <a:lstStyle/>
          <a:p>
            <a:pPr indent="0" marL="0">
              <a:buNone/>
            </a:pPr>
            <a:r>
              <a:rPr lang="en-US" sz="1600" b="1" dirty="0">
                <a:solidFill>
                  <a:srgbClr val="14152B"/>
                </a:solidFill>
                <a:latin typeface="Space Grotesk" pitchFamily="34" charset="0"/>
                <a:ea typeface="Space Grotesk" pitchFamily="34" charset="-122"/>
                <a:cs typeface="Space Grotesk" pitchFamily="34" charset="-120"/>
              </a:rPr>
              <a:t>À qui vous refacturez</a:t>
            </a:r>
            <a:endParaRPr lang="en-US" sz="1600" dirty="0"/>
          </a:p>
        </p:txBody>
      </p:sp>
      <p:sp>
        <p:nvSpPr>
          <p:cNvPr id="10" name="Text 8"/>
          <p:cNvSpPr/>
          <p:nvPr/>
        </p:nvSpPr>
        <p:spPr>
          <a:xfrm>
            <a:off x="6505956" y="2743200"/>
            <a:ext cx="4722876" cy="896112"/>
          </a:xfrm>
          <a:prstGeom prst="rect">
            <a:avLst/>
          </a:prstGeom>
          <a:noFill/>
          <a:ln/>
        </p:spPr>
        <p:txBody>
          <a:bodyPr wrap="square" lIns="0" tIns="0" rIns="0" bIns="0" rtlCol="0" anchor="t"/>
          <a:lstStyle/>
          <a:p>
            <a:pPr indent="0" marL="0">
              <a:lnSpc>
                <a:spcPts val="1600"/>
              </a:lnSpc>
              <a:buNone/>
            </a:pPr>
            <a:r>
              <a:rPr lang="en-US" sz="1150" dirty="0">
                <a:solidFill>
                  <a:srgbClr val="4E5170"/>
                </a:solidFill>
                <a:latin typeface="Inter" pitchFamily="34" charset="0"/>
                <a:ea typeface="Inter" pitchFamily="34" charset="-122"/>
                <a:cs typeface="Inter" pitchFamily="34" charset="-120"/>
              </a:rPr>
              <a:t>Un service interne, une filiale, un locataire, un cabinet hébergé, un prestataire, un franchisé. Chaque destinataire a sa grille, sa périodicité et son modèle de document.</a:t>
            </a:r>
            <a:endParaRPr lang="en-US" sz="1150" dirty="0"/>
          </a:p>
        </p:txBody>
      </p:sp>
      <p:sp>
        <p:nvSpPr>
          <p:cNvPr id="11" name="Shape 9"/>
          <p:cNvSpPr/>
          <p:nvPr/>
        </p:nvSpPr>
        <p:spPr>
          <a:xfrm>
            <a:off x="685800" y="3913632"/>
            <a:ext cx="10817352" cy="1371600"/>
          </a:xfrm>
          <a:prstGeom prst="roundRect">
            <a:avLst>
              <a:gd name="adj" fmla="val 6000"/>
            </a:avLst>
          </a:prstGeom>
          <a:solidFill>
            <a:srgbClr val="F5EEFF"/>
          </a:solidFill>
          <a:ln w="12700">
            <a:solidFill>
              <a:srgbClr val="E4D6FA"/>
            </a:solidFill>
            <a:prstDash val="solid"/>
          </a:ln>
        </p:spPr>
      </p:sp>
      <p:sp>
        <p:nvSpPr>
          <p:cNvPr id="12" name="Text 10"/>
          <p:cNvSpPr/>
          <p:nvPr/>
        </p:nvSpPr>
        <p:spPr>
          <a:xfrm>
            <a:off x="996696" y="4114800"/>
            <a:ext cx="10195560" cy="365760"/>
          </a:xfrm>
          <a:prstGeom prst="rect">
            <a:avLst/>
          </a:prstGeom>
          <a:noFill/>
          <a:ln/>
        </p:spPr>
        <p:txBody>
          <a:bodyPr wrap="square" lIns="0" tIns="0" rIns="0" bIns="0" rtlCol="0" anchor="t"/>
          <a:lstStyle/>
          <a:p>
            <a:pPr indent="0" marL="0">
              <a:buNone/>
            </a:pPr>
            <a:r>
              <a:rPr lang="en-US" sz="1700" b="1" dirty="0">
                <a:solidFill>
                  <a:srgbClr val="55179F"/>
                </a:solidFill>
                <a:latin typeface="Space Grotesk" pitchFamily="34" charset="0"/>
                <a:ea typeface="Space Grotesk" pitchFamily="34" charset="-122"/>
                <a:cs typeface="Space Grotesk" pitchFamily="34" charset="-120"/>
              </a:rPr>
              <a:t>« Aujourd’hui, quand vous refacturez les télécoms à vos services, vous faites comment ? »</a:t>
            </a:r>
            <a:endParaRPr lang="en-US" sz="1700" dirty="0"/>
          </a:p>
        </p:txBody>
      </p:sp>
      <p:sp>
        <p:nvSpPr>
          <p:cNvPr id="13" name="Text 11"/>
          <p:cNvSpPr/>
          <p:nvPr/>
        </p:nvSpPr>
        <p:spPr>
          <a:xfrm>
            <a:off x="996696" y="4553712"/>
            <a:ext cx="10195560" cy="658368"/>
          </a:xfrm>
          <a:prstGeom prst="rect">
            <a:avLst/>
          </a:prstGeom>
          <a:noFill/>
          <a:ln/>
        </p:spPr>
        <p:txBody>
          <a:bodyPr wrap="square" lIns="0" tIns="0" rIns="0" bIns="0" rtlCol="0" anchor="t"/>
          <a:lstStyle/>
          <a:p>
            <a:pPr indent="0" marL="0">
              <a:lnSpc>
                <a:spcPts val="1600"/>
              </a:lnSpc>
              <a:buNone/>
            </a:pPr>
            <a:r>
              <a:rPr lang="en-US" sz="1150" dirty="0">
                <a:solidFill>
                  <a:srgbClr val="4E5170"/>
                </a:solidFill>
                <a:latin typeface="Inter" pitchFamily="34" charset="0"/>
                <a:ea typeface="Inter" pitchFamily="34" charset="-122"/>
                <a:cs typeface="Inter" pitchFamily="34" charset="-120"/>
              </a:rPr>
              <a:t>La réponse est presque toujours la même : un export, un tableur, un copier-coller dans un modèle, une relecture, et trois heures perdues chaque mois. Ce que vous supprimez, ce n’est pas une tâche — c’est un risque d’erreur récurrent sur un document que vous devez pouvoir justifier.</a:t>
            </a:r>
            <a:endParaRPr lang="en-US" sz="1150" dirty="0"/>
          </a:p>
        </p:txBody>
      </p:sp>
      <p:sp>
        <p:nvSpPr>
          <p:cNvPr id="14" name="Shape 12"/>
          <p:cNvSpPr/>
          <p:nvPr/>
        </p:nvSpPr>
        <p:spPr>
          <a:xfrm>
            <a:off x="685800" y="5468112"/>
            <a:ext cx="10817352" cy="512064"/>
          </a:xfrm>
          <a:prstGeom prst="roundRect">
            <a:avLst>
              <a:gd name="adj" fmla="val 14286"/>
            </a:avLst>
          </a:prstGeom>
          <a:solidFill>
            <a:srgbClr val="EEECF7"/>
          </a:solidFill>
          <a:ln w="12700">
            <a:solidFill>
              <a:srgbClr val="E7E5F0"/>
            </a:solidFill>
            <a:prstDash val="solid"/>
          </a:ln>
        </p:spPr>
      </p:sp>
      <p:sp>
        <p:nvSpPr>
          <p:cNvPr id="15" name="Text 13"/>
          <p:cNvSpPr/>
          <p:nvPr/>
        </p:nvSpPr>
        <p:spPr>
          <a:xfrm>
            <a:off x="886968" y="5468112"/>
            <a:ext cx="365760" cy="512064"/>
          </a:xfrm>
          <a:prstGeom prst="rect">
            <a:avLst/>
          </a:prstGeom>
          <a:noFill/>
          <a:ln/>
        </p:spPr>
        <p:txBody>
          <a:bodyPr wrap="square" lIns="0" tIns="0" rIns="0" bIns="0" rtlCol="0" anchor="ctr"/>
          <a:lstStyle/>
          <a:p>
            <a:pPr indent="0" marL="0">
              <a:buNone/>
            </a:pPr>
            <a:r>
              <a:rPr lang="en-US" sz="1600" b="1" dirty="0">
                <a:solidFill>
                  <a:srgbClr val="6B21C9"/>
                </a:solidFill>
                <a:latin typeface="Space Grotesk" pitchFamily="34" charset="0"/>
                <a:ea typeface="Space Grotesk" pitchFamily="34" charset="-122"/>
                <a:cs typeface="Space Grotesk" pitchFamily="34" charset="-120"/>
              </a:rPr>
              <a:t>→</a:t>
            </a:r>
            <a:endParaRPr lang="en-US" sz="1600" dirty="0"/>
          </a:p>
        </p:txBody>
      </p:sp>
      <p:sp>
        <p:nvSpPr>
          <p:cNvPr id="16" name="Text 14"/>
          <p:cNvSpPr/>
          <p:nvPr/>
        </p:nvSpPr>
        <p:spPr>
          <a:xfrm>
            <a:off x="1289304" y="5513832"/>
            <a:ext cx="9948672" cy="420624"/>
          </a:xfrm>
          <a:prstGeom prst="rect">
            <a:avLst/>
          </a:prstGeom>
          <a:noFill/>
          <a:ln/>
        </p:spPr>
        <p:txBody>
          <a:bodyPr wrap="square" lIns="0" tIns="0" rIns="0" bIns="0" rtlCol="0" anchor="ctr"/>
          <a:lstStyle/>
          <a:p>
            <a:pPr indent="0" marL="0">
              <a:lnSpc>
                <a:spcPts val="1600"/>
              </a:lnSpc>
              <a:buNone/>
            </a:pPr>
            <a:r>
              <a:rPr lang="en-US" sz="1200" dirty="0">
                <a:solidFill>
                  <a:srgbClr val="14152B"/>
                </a:solidFill>
                <a:latin typeface="Inter" pitchFamily="34" charset="0"/>
                <a:ea typeface="Inter" pitchFamily="34" charset="-122"/>
                <a:cs typeface="Inter" pitchFamily="34" charset="-120"/>
              </a:rPr>
              <a:t>Ce n’est plus de l’analyse. C’est un document commercial, opposable, que vous envoyez tel quel.</a:t>
            </a:r>
            <a:endParaRPr lang="en-US" sz="1200" dirty="0"/>
          </a:p>
        </p:txBody>
      </p:sp>
      <p:sp>
        <p:nvSpPr>
          <p:cNvPr id="17" name="Text 15"/>
          <p:cNvSpPr/>
          <p:nvPr/>
        </p:nvSpPr>
        <p:spPr>
          <a:xfrm>
            <a:off x="685800" y="6382512"/>
            <a:ext cx="7772400" cy="274320"/>
          </a:xfrm>
          <a:prstGeom prst="rect">
            <a:avLst/>
          </a:prstGeom>
          <a:noFill/>
          <a:ln/>
        </p:spPr>
        <p:txBody>
          <a:bodyPr wrap="square" lIns="0" tIns="0" rIns="0" bIns="0" rtlCol="0" anchor="ctr"/>
          <a:lstStyle/>
          <a:p>
            <a:pPr indent="0" marL="0">
              <a:buNone/>
            </a:pPr>
            <a:r>
              <a:rPr lang="en-US" sz="900" dirty="0">
                <a:solidFill>
                  <a:srgbClr val="726F8C"/>
                </a:solidFill>
                <a:latin typeface="Inter" pitchFamily="34" charset="0"/>
                <a:ea typeface="Inter" pitchFamily="34" charset="-122"/>
                <a:cs typeface="Inter" pitchFamily="34" charset="-120"/>
              </a:rPr>
              <a:t>Comtrafic X Entreprise · gestion financière des télécoms</a:t>
            </a:r>
            <a:endParaRPr lang="en-US" sz="900" dirty="0"/>
          </a:p>
        </p:txBody>
      </p:sp>
      <p:sp>
        <p:nvSpPr>
          <p:cNvPr id="18" name="Text 16"/>
          <p:cNvSpPr/>
          <p:nvPr/>
        </p:nvSpPr>
        <p:spPr>
          <a:xfrm>
            <a:off x="10405872" y="6382512"/>
            <a:ext cx="1097280" cy="274320"/>
          </a:xfrm>
          <a:prstGeom prst="rect">
            <a:avLst/>
          </a:prstGeom>
          <a:noFill/>
          <a:ln/>
        </p:spPr>
        <p:txBody>
          <a:bodyPr wrap="square" lIns="0" tIns="0" rIns="0" bIns="0" rtlCol="0" anchor="ctr"/>
          <a:lstStyle/>
          <a:p>
            <a:pPr algn="r" indent="0" marL="0">
              <a:buNone/>
            </a:pPr>
            <a:r>
              <a:rPr lang="en-US" sz="900" dirty="0">
                <a:solidFill>
                  <a:srgbClr val="726F8C"/>
                </a:solidFill>
                <a:latin typeface="Inter" pitchFamily="34" charset="0"/>
                <a:ea typeface="Inter" pitchFamily="34" charset="-122"/>
                <a:cs typeface="Inter" pitchFamily="34" charset="-120"/>
              </a:rPr>
              <a:t>5 / 12</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8F7FC"/>
        </a:solidFill>
      </p:bgPr>
    </p:bg>
    <p:spTree>
      <p:nvGrpSpPr>
        <p:cNvPr id="1" name=""/>
        <p:cNvGrpSpPr/>
        <p:nvPr/>
      </p:nvGrpSpPr>
      <p:grpSpPr>
        <a:xfrm>
          <a:off x="0" y="0"/>
          <a:ext cx="0" cy="0"/>
          <a:chOff x="0" y="0"/>
          <a:chExt cx="0" cy="0"/>
        </a:xfrm>
      </p:grpSpPr>
      <p:sp>
        <p:nvSpPr>
          <p:cNvPr id="2" name="Text 0"/>
          <p:cNvSpPr/>
          <p:nvPr/>
        </p:nvSpPr>
        <p:spPr>
          <a:xfrm>
            <a:off x="685800" y="457200"/>
            <a:ext cx="10817352" cy="237744"/>
          </a:xfrm>
          <a:prstGeom prst="rect">
            <a:avLst/>
          </a:prstGeom>
          <a:noFill/>
          <a:ln/>
        </p:spPr>
        <p:txBody>
          <a:bodyPr wrap="square" lIns="0" tIns="0" rIns="0" bIns="0" rtlCol="0" anchor="ctr"/>
          <a:lstStyle/>
          <a:p>
            <a:pPr indent="0" marL="0">
              <a:buNone/>
            </a:pPr>
            <a:r>
              <a:rPr lang="en-US" sz="1050" b="1" spc="160" kern="0" dirty="0">
                <a:solidFill>
                  <a:srgbClr val="6B21C9"/>
                </a:solidFill>
                <a:latin typeface="Inter" pitchFamily="34" charset="0"/>
                <a:ea typeface="Inter" pitchFamily="34" charset="-122"/>
                <a:cs typeface="Inter" pitchFamily="34" charset="-120"/>
              </a:rPr>
              <a:t>MODULE 02</a:t>
            </a:r>
            <a:endParaRPr lang="en-US" sz="1050" dirty="0"/>
          </a:p>
        </p:txBody>
      </p:sp>
      <p:sp>
        <p:nvSpPr>
          <p:cNvPr id="3" name="Text 1"/>
          <p:cNvSpPr/>
          <p:nvPr/>
        </p:nvSpPr>
        <p:spPr>
          <a:xfrm>
            <a:off x="685800" y="749808"/>
            <a:ext cx="10817352" cy="658368"/>
          </a:xfrm>
          <a:prstGeom prst="rect">
            <a:avLst/>
          </a:prstGeom>
          <a:noFill/>
          <a:ln/>
        </p:spPr>
        <p:txBody>
          <a:bodyPr wrap="square" lIns="0" tIns="0" rIns="0" bIns="0" rtlCol="0" anchor="t"/>
          <a:lstStyle/>
          <a:p>
            <a:pPr indent="0" marL="0">
              <a:lnSpc>
                <a:spcPts val="3400"/>
              </a:lnSpc>
              <a:buNone/>
            </a:pPr>
            <a:r>
              <a:rPr lang="en-US" sz="3000" b="1" dirty="0">
                <a:solidFill>
                  <a:srgbClr val="14152B"/>
                </a:solidFill>
                <a:latin typeface="Space Grotesk" pitchFamily="34" charset="0"/>
                <a:ea typeface="Space Grotesk" pitchFamily="34" charset="-122"/>
                <a:cs typeface="Space Grotesk" pitchFamily="34" charset="-120"/>
              </a:rPr>
              <a:t>La simulation d’opérateur</a:t>
            </a:r>
            <a:endParaRPr lang="en-US" sz="3000" dirty="0"/>
          </a:p>
        </p:txBody>
      </p:sp>
      <p:sp>
        <p:nvSpPr>
          <p:cNvPr id="4" name="Text 2"/>
          <p:cNvSpPr/>
          <p:nvPr/>
        </p:nvSpPr>
        <p:spPr>
          <a:xfrm>
            <a:off x="685800" y="1444752"/>
            <a:ext cx="9720072" cy="402336"/>
          </a:xfrm>
          <a:prstGeom prst="rect">
            <a:avLst/>
          </a:prstGeom>
          <a:noFill/>
          <a:ln/>
        </p:spPr>
        <p:txBody>
          <a:bodyPr wrap="square" lIns="0" tIns="0" rIns="0" bIns="0" rtlCol="0" anchor="t"/>
          <a:lstStyle/>
          <a:p>
            <a:pPr indent="0" marL="0">
              <a:lnSpc>
                <a:spcPts val="1800"/>
              </a:lnSpc>
              <a:buNone/>
            </a:pPr>
            <a:r>
              <a:rPr lang="en-US" sz="1300" dirty="0">
                <a:solidFill>
                  <a:srgbClr val="4E5170"/>
                </a:solidFill>
                <a:latin typeface="Inter" pitchFamily="34" charset="0"/>
                <a:ea typeface="Inter" pitchFamily="34" charset="-122"/>
                <a:cs typeface="Inter" pitchFamily="34" charset="-120"/>
              </a:rPr>
              <a:t>Le seul module dont le gain se mesure avant la décision — sur votre trafic réel, pas sur une estimation.</a:t>
            </a:r>
            <a:endParaRPr lang="en-US" sz="1300" dirty="0"/>
          </a:p>
        </p:txBody>
      </p:sp>
      <p:sp>
        <p:nvSpPr>
          <p:cNvPr id="5" name="Shape 3"/>
          <p:cNvSpPr/>
          <p:nvPr/>
        </p:nvSpPr>
        <p:spPr>
          <a:xfrm>
            <a:off x="685800" y="2157984"/>
            <a:ext cx="3471672" cy="1773936"/>
          </a:xfrm>
          <a:prstGeom prst="roundRect">
            <a:avLst>
              <a:gd name="adj" fmla="val 4639"/>
            </a:avLst>
          </a:prstGeom>
          <a:solidFill>
            <a:srgbClr val="FFFFFF"/>
          </a:solidFill>
          <a:ln w="12700">
            <a:solidFill>
              <a:srgbClr val="E7E5F0"/>
            </a:solidFill>
            <a:prstDash val="solid"/>
          </a:ln>
          <a:effectLst>
            <a:outerShdw sx="100000" sy="100000" kx="0" ky="0" algn="bl" rotWithShape="0" blurRad="177800" dist="25400" dir="5400000">
              <a:srgbClr val="080C1A">
                <a:alpha val="7000"/>
              </a:srgbClr>
            </a:outerShdw>
          </a:effectLst>
        </p:spPr>
      </p:sp>
      <p:sp>
        <p:nvSpPr>
          <p:cNvPr id="6" name="Shape 4"/>
          <p:cNvSpPr/>
          <p:nvPr/>
        </p:nvSpPr>
        <p:spPr>
          <a:xfrm>
            <a:off x="923544" y="2359152"/>
            <a:ext cx="402336" cy="402336"/>
          </a:xfrm>
          <a:prstGeom prst="ellipse">
            <a:avLst/>
          </a:prstGeom>
          <a:solidFill>
            <a:srgbClr val="6B21C9"/>
          </a:solidFill>
          <a:ln w="12700">
            <a:solidFill>
              <a:srgbClr val="6B21C9"/>
            </a:solidFill>
            <a:prstDash val="solid"/>
          </a:ln>
        </p:spPr>
      </p:sp>
      <p:sp>
        <p:nvSpPr>
          <p:cNvPr id="7" name="Text 5"/>
          <p:cNvSpPr/>
          <p:nvPr/>
        </p:nvSpPr>
        <p:spPr>
          <a:xfrm>
            <a:off x="923544" y="2359152"/>
            <a:ext cx="402336" cy="402336"/>
          </a:xfrm>
          <a:prstGeom prst="rect">
            <a:avLst/>
          </a:prstGeom>
          <a:noFill/>
          <a:ln/>
        </p:spPr>
        <p:txBody>
          <a:bodyPr wrap="square" lIns="0" tIns="0" rIns="0" bIns="0" rtlCol="0" anchor="ctr"/>
          <a:lstStyle/>
          <a:p>
            <a:pPr algn="ctr" indent="0" marL="0">
              <a:buNone/>
            </a:pPr>
            <a:r>
              <a:rPr lang="en-US" sz="1400" b="1" dirty="0">
                <a:solidFill>
                  <a:srgbClr val="FFFFFF"/>
                </a:solidFill>
                <a:latin typeface="Space Grotesk" pitchFamily="34" charset="0"/>
                <a:ea typeface="Space Grotesk" pitchFamily="34" charset="-122"/>
                <a:cs typeface="Space Grotesk" pitchFamily="34" charset="-120"/>
              </a:rPr>
              <a:t>1</a:t>
            </a:r>
            <a:endParaRPr lang="en-US" sz="1400" dirty="0"/>
          </a:p>
        </p:txBody>
      </p:sp>
      <p:sp>
        <p:nvSpPr>
          <p:cNvPr id="8" name="Text 6"/>
          <p:cNvSpPr/>
          <p:nvPr/>
        </p:nvSpPr>
        <p:spPr>
          <a:xfrm>
            <a:off x="1435608" y="2395728"/>
            <a:ext cx="2484120" cy="347472"/>
          </a:xfrm>
          <a:prstGeom prst="rect">
            <a:avLst/>
          </a:prstGeom>
          <a:noFill/>
          <a:ln/>
        </p:spPr>
        <p:txBody>
          <a:bodyPr wrap="square" lIns="0" tIns="0" rIns="0" bIns="0" rtlCol="0" anchor="ctr"/>
          <a:lstStyle/>
          <a:p>
            <a:pPr indent="0" marL="0">
              <a:buNone/>
            </a:pPr>
            <a:r>
              <a:rPr lang="en-US" sz="1600" b="1" dirty="0">
                <a:solidFill>
                  <a:srgbClr val="14152B"/>
                </a:solidFill>
                <a:latin typeface="Space Grotesk" pitchFamily="34" charset="0"/>
                <a:ea typeface="Space Grotesk" pitchFamily="34" charset="-122"/>
                <a:cs typeface="Space Grotesk" pitchFamily="34" charset="-120"/>
              </a:rPr>
              <a:t>Le trafic réel</a:t>
            </a:r>
            <a:endParaRPr lang="en-US" sz="1600" dirty="0"/>
          </a:p>
        </p:txBody>
      </p:sp>
      <p:sp>
        <p:nvSpPr>
          <p:cNvPr id="9" name="Text 7"/>
          <p:cNvSpPr/>
          <p:nvPr/>
        </p:nvSpPr>
        <p:spPr>
          <a:xfrm>
            <a:off x="923544" y="2926080"/>
            <a:ext cx="2996184" cy="786384"/>
          </a:xfrm>
          <a:prstGeom prst="rect">
            <a:avLst/>
          </a:prstGeom>
          <a:noFill/>
          <a:ln/>
        </p:spPr>
        <p:txBody>
          <a:bodyPr wrap="square" lIns="0" tIns="0" rIns="0" bIns="0" rtlCol="0" anchor="t"/>
          <a:lstStyle/>
          <a:p>
            <a:pPr indent="0" marL="0">
              <a:lnSpc>
                <a:spcPts val="1500"/>
              </a:lnSpc>
              <a:buNone/>
            </a:pPr>
            <a:r>
              <a:rPr lang="en-US" sz="1100" dirty="0">
                <a:solidFill>
                  <a:srgbClr val="4E5170"/>
                </a:solidFill>
                <a:latin typeface="Inter" pitchFamily="34" charset="0"/>
                <a:ea typeface="Inter" pitchFamily="34" charset="-122"/>
                <a:cs typeface="Inter" pitchFamily="34" charset="-120"/>
              </a:rPr>
              <a:t>On prend le trafic effectivement écoulé sur une période. Pas une estimation, pas un échantillon.</a:t>
            </a:r>
            <a:endParaRPr lang="en-US" sz="1100" dirty="0"/>
          </a:p>
        </p:txBody>
      </p:sp>
      <p:sp>
        <p:nvSpPr>
          <p:cNvPr id="10" name="Shape 8"/>
          <p:cNvSpPr/>
          <p:nvPr/>
        </p:nvSpPr>
        <p:spPr>
          <a:xfrm>
            <a:off x="4358640" y="2157984"/>
            <a:ext cx="3471672" cy="1773936"/>
          </a:xfrm>
          <a:prstGeom prst="roundRect">
            <a:avLst>
              <a:gd name="adj" fmla="val 4639"/>
            </a:avLst>
          </a:prstGeom>
          <a:solidFill>
            <a:srgbClr val="FFFFFF"/>
          </a:solidFill>
          <a:ln w="12700">
            <a:solidFill>
              <a:srgbClr val="E7E5F0"/>
            </a:solidFill>
            <a:prstDash val="solid"/>
          </a:ln>
          <a:effectLst>
            <a:outerShdw sx="100000" sy="100000" kx="0" ky="0" algn="bl" rotWithShape="0" blurRad="177800" dist="25400" dir="5400000">
              <a:srgbClr val="080C1A">
                <a:alpha val="7000"/>
              </a:srgbClr>
            </a:outerShdw>
          </a:effectLst>
        </p:spPr>
      </p:sp>
      <p:sp>
        <p:nvSpPr>
          <p:cNvPr id="11" name="Shape 9"/>
          <p:cNvSpPr/>
          <p:nvPr/>
        </p:nvSpPr>
        <p:spPr>
          <a:xfrm>
            <a:off x="4596384" y="2359152"/>
            <a:ext cx="402336" cy="402336"/>
          </a:xfrm>
          <a:prstGeom prst="ellipse">
            <a:avLst/>
          </a:prstGeom>
          <a:solidFill>
            <a:srgbClr val="6B21C9"/>
          </a:solidFill>
          <a:ln w="12700">
            <a:solidFill>
              <a:srgbClr val="6B21C9"/>
            </a:solidFill>
            <a:prstDash val="solid"/>
          </a:ln>
        </p:spPr>
      </p:sp>
      <p:sp>
        <p:nvSpPr>
          <p:cNvPr id="12" name="Text 10"/>
          <p:cNvSpPr/>
          <p:nvPr/>
        </p:nvSpPr>
        <p:spPr>
          <a:xfrm>
            <a:off x="4596384" y="2359152"/>
            <a:ext cx="402336" cy="402336"/>
          </a:xfrm>
          <a:prstGeom prst="rect">
            <a:avLst/>
          </a:prstGeom>
          <a:noFill/>
          <a:ln/>
        </p:spPr>
        <p:txBody>
          <a:bodyPr wrap="square" lIns="0" tIns="0" rIns="0" bIns="0" rtlCol="0" anchor="ctr"/>
          <a:lstStyle/>
          <a:p>
            <a:pPr algn="ctr" indent="0" marL="0">
              <a:buNone/>
            </a:pPr>
            <a:r>
              <a:rPr lang="en-US" sz="1400" b="1" dirty="0">
                <a:solidFill>
                  <a:srgbClr val="FFFFFF"/>
                </a:solidFill>
                <a:latin typeface="Space Grotesk" pitchFamily="34" charset="0"/>
                <a:ea typeface="Space Grotesk" pitchFamily="34" charset="-122"/>
                <a:cs typeface="Space Grotesk" pitchFamily="34" charset="-120"/>
              </a:rPr>
              <a:t>2</a:t>
            </a:r>
            <a:endParaRPr lang="en-US" sz="1400" dirty="0"/>
          </a:p>
        </p:txBody>
      </p:sp>
      <p:sp>
        <p:nvSpPr>
          <p:cNvPr id="13" name="Text 11"/>
          <p:cNvSpPr/>
          <p:nvPr/>
        </p:nvSpPr>
        <p:spPr>
          <a:xfrm>
            <a:off x="5108448" y="2395728"/>
            <a:ext cx="2484120" cy="347472"/>
          </a:xfrm>
          <a:prstGeom prst="rect">
            <a:avLst/>
          </a:prstGeom>
          <a:noFill/>
          <a:ln/>
        </p:spPr>
        <p:txBody>
          <a:bodyPr wrap="square" lIns="0" tIns="0" rIns="0" bIns="0" rtlCol="0" anchor="ctr"/>
          <a:lstStyle/>
          <a:p>
            <a:pPr indent="0" marL="0">
              <a:buNone/>
            </a:pPr>
            <a:r>
              <a:rPr lang="en-US" sz="1600" b="1" dirty="0">
                <a:solidFill>
                  <a:srgbClr val="14152B"/>
                </a:solidFill>
                <a:latin typeface="Space Grotesk" pitchFamily="34" charset="0"/>
                <a:ea typeface="Space Grotesk" pitchFamily="34" charset="-122"/>
                <a:cs typeface="Space Grotesk" pitchFamily="34" charset="-120"/>
              </a:rPr>
              <a:t>La grille comparée</a:t>
            </a:r>
            <a:endParaRPr lang="en-US" sz="1600" dirty="0"/>
          </a:p>
        </p:txBody>
      </p:sp>
      <p:sp>
        <p:nvSpPr>
          <p:cNvPr id="14" name="Text 12"/>
          <p:cNvSpPr/>
          <p:nvPr/>
        </p:nvSpPr>
        <p:spPr>
          <a:xfrm>
            <a:off x="4596384" y="2926080"/>
            <a:ext cx="2996184" cy="786384"/>
          </a:xfrm>
          <a:prstGeom prst="rect">
            <a:avLst/>
          </a:prstGeom>
          <a:noFill/>
          <a:ln/>
        </p:spPr>
        <p:txBody>
          <a:bodyPr wrap="square" lIns="0" tIns="0" rIns="0" bIns="0" rtlCol="0" anchor="t"/>
          <a:lstStyle/>
          <a:p>
            <a:pPr indent="0" marL="0">
              <a:lnSpc>
                <a:spcPts val="1500"/>
              </a:lnSpc>
              <a:buNone/>
            </a:pPr>
            <a:r>
              <a:rPr lang="en-US" sz="1100" dirty="0">
                <a:solidFill>
                  <a:srgbClr val="4E5170"/>
                </a:solidFill>
                <a:latin typeface="Inter" pitchFamily="34" charset="0"/>
                <a:ea typeface="Inter" pitchFamily="34" charset="-122"/>
                <a:cs typeface="Inter" pitchFamily="34" charset="-120"/>
              </a:rPr>
              <a:t>On le rejoue sur la grille d’un autre opérateur, ou sur une offre en cours de négociation.</a:t>
            </a:r>
            <a:endParaRPr lang="en-US" sz="1100" dirty="0"/>
          </a:p>
        </p:txBody>
      </p:sp>
      <p:sp>
        <p:nvSpPr>
          <p:cNvPr id="15" name="Shape 13"/>
          <p:cNvSpPr/>
          <p:nvPr/>
        </p:nvSpPr>
        <p:spPr>
          <a:xfrm>
            <a:off x="8031480" y="2157984"/>
            <a:ext cx="3471672" cy="1773936"/>
          </a:xfrm>
          <a:prstGeom prst="roundRect">
            <a:avLst>
              <a:gd name="adj" fmla="val 4639"/>
            </a:avLst>
          </a:prstGeom>
          <a:solidFill>
            <a:srgbClr val="FFFFFF"/>
          </a:solidFill>
          <a:ln w="12700">
            <a:solidFill>
              <a:srgbClr val="E7E5F0"/>
            </a:solidFill>
            <a:prstDash val="solid"/>
          </a:ln>
          <a:effectLst>
            <a:outerShdw sx="100000" sy="100000" kx="0" ky="0" algn="bl" rotWithShape="0" blurRad="177800" dist="25400" dir="5400000">
              <a:srgbClr val="080C1A">
                <a:alpha val="7000"/>
              </a:srgbClr>
            </a:outerShdw>
          </a:effectLst>
        </p:spPr>
      </p:sp>
      <p:sp>
        <p:nvSpPr>
          <p:cNvPr id="16" name="Shape 14"/>
          <p:cNvSpPr/>
          <p:nvPr/>
        </p:nvSpPr>
        <p:spPr>
          <a:xfrm>
            <a:off x="8269224" y="2359152"/>
            <a:ext cx="402336" cy="402336"/>
          </a:xfrm>
          <a:prstGeom prst="ellipse">
            <a:avLst/>
          </a:prstGeom>
          <a:solidFill>
            <a:srgbClr val="6B21C9"/>
          </a:solidFill>
          <a:ln w="12700">
            <a:solidFill>
              <a:srgbClr val="6B21C9"/>
            </a:solidFill>
            <a:prstDash val="solid"/>
          </a:ln>
        </p:spPr>
      </p:sp>
      <p:sp>
        <p:nvSpPr>
          <p:cNvPr id="17" name="Text 15"/>
          <p:cNvSpPr/>
          <p:nvPr/>
        </p:nvSpPr>
        <p:spPr>
          <a:xfrm>
            <a:off x="8269224" y="2359152"/>
            <a:ext cx="402336" cy="402336"/>
          </a:xfrm>
          <a:prstGeom prst="rect">
            <a:avLst/>
          </a:prstGeom>
          <a:noFill/>
          <a:ln/>
        </p:spPr>
        <p:txBody>
          <a:bodyPr wrap="square" lIns="0" tIns="0" rIns="0" bIns="0" rtlCol="0" anchor="ctr"/>
          <a:lstStyle/>
          <a:p>
            <a:pPr algn="ctr" indent="0" marL="0">
              <a:buNone/>
            </a:pPr>
            <a:r>
              <a:rPr lang="en-US" sz="1400" b="1" dirty="0">
                <a:solidFill>
                  <a:srgbClr val="FFFFFF"/>
                </a:solidFill>
                <a:latin typeface="Space Grotesk" pitchFamily="34" charset="0"/>
                <a:ea typeface="Space Grotesk" pitchFamily="34" charset="-122"/>
                <a:cs typeface="Space Grotesk" pitchFamily="34" charset="-120"/>
              </a:rPr>
              <a:t>3</a:t>
            </a:r>
            <a:endParaRPr lang="en-US" sz="1400" dirty="0"/>
          </a:p>
        </p:txBody>
      </p:sp>
      <p:sp>
        <p:nvSpPr>
          <p:cNvPr id="18" name="Text 16"/>
          <p:cNvSpPr/>
          <p:nvPr/>
        </p:nvSpPr>
        <p:spPr>
          <a:xfrm>
            <a:off x="8781288" y="2395728"/>
            <a:ext cx="2484120" cy="347472"/>
          </a:xfrm>
          <a:prstGeom prst="rect">
            <a:avLst/>
          </a:prstGeom>
          <a:noFill/>
          <a:ln/>
        </p:spPr>
        <p:txBody>
          <a:bodyPr wrap="square" lIns="0" tIns="0" rIns="0" bIns="0" rtlCol="0" anchor="ctr"/>
          <a:lstStyle/>
          <a:p>
            <a:pPr indent="0" marL="0">
              <a:buNone/>
            </a:pPr>
            <a:r>
              <a:rPr lang="en-US" sz="1600" b="1" dirty="0">
                <a:solidFill>
                  <a:srgbClr val="14152B"/>
                </a:solidFill>
                <a:latin typeface="Space Grotesk" pitchFamily="34" charset="0"/>
                <a:ea typeface="Space Grotesk" pitchFamily="34" charset="-122"/>
                <a:cs typeface="Space Grotesk" pitchFamily="34" charset="-120"/>
              </a:rPr>
              <a:t>L’écart</a:t>
            </a:r>
            <a:endParaRPr lang="en-US" sz="1600" dirty="0"/>
          </a:p>
        </p:txBody>
      </p:sp>
      <p:sp>
        <p:nvSpPr>
          <p:cNvPr id="19" name="Text 17"/>
          <p:cNvSpPr/>
          <p:nvPr/>
        </p:nvSpPr>
        <p:spPr>
          <a:xfrm>
            <a:off x="8269224" y="2926080"/>
            <a:ext cx="2996184" cy="786384"/>
          </a:xfrm>
          <a:prstGeom prst="rect">
            <a:avLst/>
          </a:prstGeom>
          <a:noFill/>
          <a:ln/>
        </p:spPr>
        <p:txBody>
          <a:bodyPr wrap="square" lIns="0" tIns="0" rIns="0" bIns="0" rtlCol="0" anchor="t"/>
          <a:lstStyle/>
          <a:p>
            <a:pPr indent="0" marL="0">
              <a:lnSpc>
                <a:spcPts val="1500"/>
              </a:lnSpc>
              <a:buNone/>
            </a:pPr>
            <a:r>
              <a:rPr lang="en-US" sz="1100" dirty="0">
                <a:solidFill>
                  <a:srgbClr val="4E5170"/>
                </a:solidFill>
                <a:latin typeface="Inter" pitchFamily="34" charset="0"/>
                <a:ea typeface="Inter" pitchFamily="34" charset="-122"/>
                <a:cs typeface="Inter" pitchFamily="34" charset="-120"/>
              </a:rPr>
              <a:t>On lit l’écart, ligne par ligne et au total : ce que vous payez, ce que vous paieriez.</a:t>
            </a:r>
            <a:endParaRPr lang="en-US" sz="1100" dirty="0"/>
          </a:p>
        </p:txBody>
      </p:sp>
      <p:sp>
        <p:nvSpPr>
          <p:cNvPr id="20" name="Shape 18"/>
          <p:cNvSpPr/>
          <p:nvPr/>
        </p:nvSpPr>
        <p:spPr>
          <a:xfrm>
            <a:off x="685800" y="4114800"/>
            <a:ext cx="5271516" cy="1371600"/>
          </a:xfrm>
          <a:prstGeom prst="roundRect">
            <a:avLst>
              <a:gd name="adj" fmla="val 6000"/>
            </a:avLst>
          </a:prstGeom>
          <a:solidFill>
            <a:srgbClr val="080C1A"/>
          </a:solidFill>
          <a:ln w="12700">
            <a:solidFill>
              <a:srgbClr val="E7E5F0"/>
            </a:solidFill>
            <a:prstDash val="solid"/>
          </a:ln>
          <a:effectLst>
            <a:outerShdw sx="100000" sy="100000" kx="0" ky="0" algn="bl" rotWithShape="0" blurRad="177800" dist="25400" dir="5400000">
              <a:srgbClr val="080C1A">
                <a:alpha val="7000"/>
              </a:srgbClr>
            </a:outerShdw>
          </a:effectLst>
        </p:spPr>
      </p:sp>
      <p:sp>
        <p:nvSpPr>
          <p:cNvPr id="21" name="Text 19"/>
          <p:cNvSpPr/>
          <p:nvPr/>
        </p:nvSpPr>
        <p:spPr>
          <a:xfrm>
            <a:off x="978408" y="4261104"/>
            <a:ext cx="1280160" cy="566928"/>
          </a:xfrm>
          <a:prstGeom prst="rect">
            <a:avLst/>
          </a:prstGeom>
          <a:noFill/>
          <a:ln/>
        </p:spPr>
        <p:txBody>
          <a:bodyPr wrap="square" lIns="0" tIns="0" rIns="0" bIns="0" rtlCol="0" anchor="t"/>
          <a:lstStyle/>
          <a:p>
            <a:pPr indent="0" marL="0">
              <a:buNone/>
            </a:pPr>
            <a:r>
              <a:rPr lang="en-US" sz="3800" b="1" dirty="0">
                <a:solidFill>
                  <a:srgbClr val="25E4F2"/>
                </a:solidFill>
                <a:latin typeface="Space Grotesk" pitchFamily="34" charset="0"/>
                <a:ea typeface="Space Grotesk" pitchFamily="34" charset="-122"/>
                <a:cs typeface="Space Grotesk" pitchFamily="34" charset="-120"/>
              </a:rPr>
              <a:t>3 %</a:t>
            </a:r>
            <a:endParaRPr lang="en-US" sz="3800" dirty="0"/>
          </a:p>
        </p:txBody>
      </p:sp>
      <p:sp>
        <p:nvSpPr>
          <p:cNvPr id="22" name="Text 20"/>
          <p:cNvSpPr/>
          <p:nvPr/>
        </p:nvSpPr>
        <p:spPr>
          <a:xfrm>
            <a:off x="2331720" y="4315968"/>
            <a:ext cx="3332988" cy="237744"/>
          </a:xfrm>
          <a:prstGeom prst="rect">
            <a:avLst/>
          </a:prstGeom>
          <a:noFill/>
          <a:ln/>
        </p:spPr>
        <p:txBody>
          <a:bodyPr wrap="square" lIns="0" tIns="0" rIns="0" bIns="0" rtlCol="0" anchor="t"/>
          <a:lstStyle/>
          <a:p>
            <a:pPr indent="0" marL="0">
              <a:buNone/>
            </a:pPr>
            <a:r>
              <a:rPr lang="en-US" sz="900" b="1" spc="80" kern="0" dirty="0">
                <a:solidFill>
                  <a:srgbClr val="FFFFFF"/>
                </a:solidFill>
                <a:latin typeface="Inter" pitchFamily="34" charset="0"/>
                <a:ea typeface="Inter" pitchFamily="34" charset="-122"/>
                <a:cs typeface="Inter" pitchFamily="34" charset="-120"/>
              </a:rPr>
              <a:t>SUFFISENT À PAYER LA LICENCE</a:t>
            </a:r>
            <a:endParaRPr lang="en-US" sz="900" dirty="0"/>
          </a:p>
        </p:txBody>
      </p:sp>
      <p:sp>
        <p:nvSpPr>
          <p:cNvPr id="23" name="Text 21"/>
          <p:cNvSpPr/>
          <p:nvPr/>
        </p:nvSpPr>
        <p:spPr>
          <a:xfrm>
            <a:off x="2331720" y="4590288"/>
            <a:ext cx="3332988" cy="749808"/>
          </a:xfrm>
          <a:prstGeom prst="rect">
            <a:avLst/>
          </a:prstGeom>
          <a:noFill/>
          <a:ln/>
        </p:spPr>
        <p:txBody>
          <a:bodyPr wrap="square" lIns="0" tIns="0" rIns="0" bIns="0" rtlCol="0" anchor="t"/>
          <a:lstStyle/>
          <a:p>
            <a:pPr indent="0" marL="0">
              <a:lnSpc>
                <a:spcPts val="1400"/>
              </a:lnSpc>
              <a:buNone/>
            </a:pPr>
            <a:r>
              <a:rPr lang="en-US" sz="1050" dirty="0">
                <a:solidFill>
                  <a:srgbClr val="D8DEF2"/>
                </a:solidFill>
                <a:latin typeface="Inter" pitchFamily="34" charset="0"/>
                <a:ea typeface="Inter" pitchFamily="34" charset="-122"/>
                <a:cs typeface="Inter" pitchFamily="34" charset="-120"/>
              </a:rPr>
              <a:t>Un gain de 3 % obtenu sur votre facture opérateur annuelle couvre déjà le coût du logiciel. L’exercice se refait à chaque renouvellement de contrat.</a:t>
            </a:r>
            <a:endParaRPr lang="en-US" sz="1050" dirty="0"/>
          </a:p>
        </p:txBody>
      </p:sp>
      <p:sp>
        <p:nvSpPr>
          <p:cNvPr id="24" name="Shape 22"/>
          <p:cNvSpPr/>
          <p:nvPr/>
        </p:nvSpPr>
        <p:spPr>
          <a:xfrm>
            <a:off x="6231636" y="4114800"/>
            <a:ext cx="5271516" cy="1371600"/>
          </a:xfrm>
          <a:prstGeom prst="roundRect">
            <a:avLst>
              <a:gd name="adj" fmla="val 6000"/>
            </a:avLst>
          </a:prstGeom>
          <a:solidFill>
            <a:srgbClr val="FFFFFF"/>
          </a:solidFill>
          <a:ln w="12700">
            <a:solidFill>
              <a:srgbClr val="E7E5F0"/>
            </a:solidFill>
            <a:prstDash val="solid"/>
          </a:ln>
          <a:effectLst>
            <a:outerShdw sx="100000" sy="100000" kx="0" ky="0" algn="bl" rotWithShape="0" blurRad="177800" dist="25400" dir="5400000">
              <a:srgbClr val="080C1A">
                <a:alpha val="7000"/>
              </a:srgbClr>
            </a:outerShdw>
          </a:effectLst>
        </p:spPr>
      </p:sp>
      <p:sp>
        <p:nvSpPr>
          <p:cNvPr id="25" name="Text 23"/>
          <p:cNvSpPr/>
          <p:nvPr/>
        </p:nvSpPr>
        <p:spPr>
          <a:xfrm>
            <a:off x="6505956" y="4261104"/>
            <a:ext cx="4722876" cy="292608"/>
          </a:xfrm>
          <a:prstGeom prst="rect">
            <a:avLst/>
          </a:prstGeom>
          <a:noFill/>
          <a:ln/>
        </p:spPr>
        <p:txBody>
          <a:bodyPr wrap="square" lIns="0" tIns="0" rIns="0" bIns="0" rtlCol="0" anchor="t"/>
          <a:lstStyle/>
          <a:p>
            <a:pPr indent="0" marL="0">
              <a:buNone/>
            </a:pPr>
            <a:r>
              <a:rPr lang="en-US" sz="1500" b="1" dirty="0">
                <a:solidFill>
                  <a:srgbClr val="14152B"/>
                </a:solidFill>
                <a:latin typeface="Space Grotesk" pitchFamily="34" charset="0"/>
                <a:ea typeface="Space Grotesk" pitchFamily="34" charset="-122"/>
                <a:cs typeface="Space Grotesk" pitchFamily="34" charset="-120"/>
              </a:rPr>
              <a:t>Ce que nous ne ferons pas</a:t>
            </a:r>
            <a:endParaRPr lang="en-US" sz="1500" dirty="0"/>
          </a:p>
        </p:txBody>
      </p:sp>
      <p:sp>
        <p:nvSpPr>
          <p:cNvPr id="26" name="Text 24"/>
          <p:cNvSpPr/>
          <p:nvPr/>
        </p:nvSpPr>
        <p:spPr>
          <a:xfrm>
            <a:off x="6505956" y="4608576"/>
            <a:ext cx="4722876" cy="603504"/>
          </a:xfrm>
          <a:prstGeom prst="rect">
            <a:avLst/>
          </a:prstGeom>
          <a:noFill/>
          <a:ln/>
        </p:spPr>
        <p:txBody>
          <a:bodyPr wrap="square" lIns="0" tIns="0" rIns="0" bIns="0" rtlCol="0" anchor="t"/>
          <a:lstStyle/>
          <a:p>
            <a:pPr indent="0" marL="0">
              <a:lnSpc>
                <a:spcPts val="1500"/>
              </a:lnSpc>
              <a:buNone/>
            </a:pPr>
            <a:r>
              <a:rPr lang="en-US" sz="1100" dirty="0">
                <a:solidFill>
                  <a:srgbClr val="4E5170"/>
                </a:solidFill>
                <a:latin typeface="Inter" pitchFamily="34" charset="0"/>
                <a:ea typeface="Inter" pitchFamily="34" charset="-122"/>
                <a:cs typeface="Inter" pitchFamily="34" charset="-120"/>
              </a:rPr>
              <a:t>Chiffrer votre économie à l’avance. Elle dépend de votre contrat, de votre profil de trafic et de votre parc. Nous la mesurons sur vos données en trente minutes — nous ne l’annonçons pas.</a:t>
            </a:r>
            <a:endParaRPr lang="en-US" sz="1100" dirty="0"/>
          </a:p>
        </p:txBody>
      </p:sp>
      <p:sp>
        <p:nvSpPr>
          <p:cNvPr id="27" name="Shape 25"/>
          <p:cNvSpPr/>
          <p:nvPr/>
        </p:nvSpPr>
        <p:spPr>
          <a:xfrm>
            <a:off x="685800" y="5632704"/>
            <a:ext cx="10817352" cy="512064"/>
          </a:xfrm>
          <a:prstGeom prst="roundRect">
            <a:avLst>
              <a:gd name="adj" fmla="val 14286"/>
            </a:avLst>
          </a:prstGeom>
          <a:solidFill>
            <a:srgbClr val="EEECF7"/>
          </a:solidFill>
          <a:ln w="12700">
            <a:solidFill>
              <a:srgbClr val="E7E5F0"/>
            </a:solidFill>
            <a:prstDash val="solid"/>
          </a:ln>
        </p:spPr>
      </p:sp>
      <p:sp>
        <p:nvSpPr>
          <p:cNvPr id="28" name="Text 26"/>
          <p:cNvSpPr/>
          <p:nvPr/>
        </p:nvSpPr>
        <p:spPr>
          <a:xfrm>
            <a:off x="886968" y="5632704"/>
            <a:ext cx="365760" cy="512064"/>
          </a:xfrm>
          <a:prstGeom prst="rect">
            <a:avLst/>
          </a:prstGeom>
          <a:noFill/>
          <a:ln/>
        </p:spPr>
        <p:txBody>
          <a:bodyPr wrap="square" lIns="0" tIns="0" rIns="0" bIns="0" rtlCol="0" anchor="ctr"/>
          <a:lstStyle/>
          <a:p>
            <a:pPr indent="0" marL="0">
              <a:buNone/>
            </a:pPr>
            <a:r>
              <a:rPr lang="en-US" sz="1600" b="1" dirty="0">
                <a:solidFill>
                  <a:srgbClr val="6B21C9"/>
                </a:solidFill>
                <a:latin typeface="Space Grotesk" pitchFamily="34" charset="0"/>
                <a:ea typeface="Space Grotesk" pitchFamily="34" charset="-122"/>
                <a:cs typeface="Space Grotesk" pitchFamily="34" charset="-120"/>
              </a:rPr>
              <a:t>→</a:t>
            </a:r>
            <a:endParaRPr lang="en-US" sz="1600" dirty="0"/>
          </a:p>
        </p:txBody>
      </p:sp>
      <p:sp>
        <p:nvSpPr>
          <p:cNvPr id="29" name="Text 27"/>
          <p:cNvSpPr/>
          <p:nvPr/>
        </p:nvSpPr>
        <p:spPr>
          <a:xfrm>
            <a:off x="1289304" y="5678424"/>
            <a:ext cx="9948672" cy="420624"/>
          </a:xfrm>
          <a:prstGeom prst="rect">
            <a:avLst/>
          </a:prstGeom>
          <a:noFill/>
          <a:ln/>
        </p:spPr>
        <p:txBody>
          <a:bodyPr wrap="square" lIns="0" tIns="0" rIns="0" bIns="0" rtlCol="0" anchor="ctr"/>
          <a:lstStyle/>
          <a:p>
            <a:pPr indent="0" marL="0">
              <a:lnSpc>
                <a:spcPts val="1600"/>
              </a:lnSpc>
              <a:buNone/>
            </a:pPr>
            <a:r>
              <a:rPr lang="en-US" sz="1200" dirty="0">
                <a:solidFill>
                  <a:srgbClr val="14152B"/>
                </a:solidFill>
                <a:latin typeface="Inter" pitchFamily="34" charset="0"/>
                <a:ea typeface="Inter" pitchFamily="34" charset="-122"/>
                <a:cs typeface="Inter" pitchFamily="34" charset="-120"/>
              </a:rPr>
              <a:t>La bonne question à se poser : votre contrat opérateur arrive à échéance quand ?</a:t>
            </a:r>
            <a:endParaRPr lang="en-US" sz="1200" dirty="0"/>
          </a:p>
        </p:txBody>
      </p:sp>
      <p:sp>
        <p:nvSpPr>
          <p:cNvPr id="30" name="Text 28"/>
          <p:cNvSpPr/>
          <p:nvPr/>
        </p:nvSpPr>
        <p:spPr>
          <a:xfrm>
            <a:off x="685800" y="6382512"/>
            <a:ext cx="7772400" cy="274320"/>
          </a:xfrm>
          <a:prstGeom prst="rect">
            <a:avLst/>
          </a:prstGeom>
          <a:noFill/>
          <a:ln/>
        </p:spPr>
        <p:txBody>
          <a:bodyPr wrap="square" lIns="0" tIns="0" rIns="0" bIns="0" rtlCol="0" anchor="ctr"/>
          <a:lstStyle/>
          <a:p>
            <a:pPr indent="0" marL="0">
              <a:buNone/>
            </a:pPr>
            <a:r>
              <a:rPr lang="en-US" sz="900" dirty="0">
                <a:solidFill>
                  <a:srgbClr val="726F8C"/>
                </a:solidFill>
                <a:latin typeface="Inter" pitchFamily="34" charset="0"/>
                <a:ea typeface="Inter" pitchFamily="34" charset="-122"/>
                <a:cs typeface="Inter" pitchFamily="34" charset="-120"/>
              </a:rPr>
              <a:t>Comtrafic X Entreprise · gestion financière des télécoms</a:t>
            </a:r>
            <a:endParaRPr lang="en-US" sz="900" dirty="0"/>
          </a:p>
        </p:txBody>
      </p:sp>
      <p:sp>
        <p:nvSpPr>
          <p:cNvPr id="31" name="Text 29"/>
          <p:cNvSpPr/>
          <p:nvPr/>
        </p:nvSpPr>
        <p:spPr>
          <a:xfrm>
            <a:off x="10405872" y="6382512"/>
            <a:ext cx="1097280" cy="274320"/>
          </a:xfrm>
          <a:prstGeom prst="rect">
            <a:avLst/>
          </a:prstGeom>
          <a:noFill/>
          <a:ln/>
        </p:spPr>
        <p:txBody>
          <a:bodyPr wrap="square" lIns="0" tIns="0" rIns="0" bIns="0" rtlCol="0" anchor="ctr"/>
          <a:lstStyle/>
          <a:p>
            <a:pPr algn="r" indent="0" marL="0">
              <a:buNone/>
            </a:pPr>
            <a:r>
              <a:rPr lang="en-US" sz="900" dirty="0">
                <a:solidFill>
                  <a:srgbClr val="726F8C"/>
                </a:solidFill>
                <a:latin typeface="Inter" pitchFamily="34" charset="0"/>
                <a:ea typeface="Inter" pitchFamily="34" charset="-122"/>
                <a:cs typeface="Inter" pitchFamily="34" charset="-120"/>
              </a:rPr>
              <a:t>6 / 12</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85800" y="457200"/>
            <a:ext cx="10817352" cy="237744"/>
          </a:xfrm>
          <a:prstGeom prst="rect">
            <a:avLst/>
          </a:prstGeom>
          <a:noFill/>
          <a:ln/>
        </p:spPr>
        <p:txBody>
          <a:bodyPr wrap="square" lIns="0" tIns="0" rIns="0" bIns="0" rtlCol="0" anchor="ctr"/>
          <a:lstStyle/>
          <a:p>
            <a:pPr indent="0" marL="0">
              <a:buNone/>
            </a:pPr>
            <a:r>
              <a:rPr lang="en-US" sz="1050" b="1" spc="160" kern="0" dirty="0">
                <a:solidFill>
                  <a:srgbClr val="6B21C9"/>
                </a:solidFill>
                <a:latin typeface="Inter" pitchFamily="34" charset="0"/>
                <a:ea typeface="Inter" pitchFamily="34" charset="-122"/>
                <a:cs typeface="Inter" pitchFamily="34" charset="-120"/>
              </a:rPr>
              <a:t>MODULE 03</a:t>
            </a:r>
            <a:endParaRPr lang="en-US" sz="1050" dirty="0"/>
          </a:p>
        </p:txBody>
      </p:sp>
      <p:sp>
        <p:nvSpPr>
          <p:cNvPr id="3" name="Text 1"/>
          <p:cNvSpPr/>
          <p:nvPr/>
        </p:nvSpPr>
        <p:spPr>
          <a:xfrm>
            <a:off x="685800" y="749808"/>
            <a:ext cx="10817352" cy="658368"/>
          </a:xfrm>
          <a:prstGeom prst="rect">
            <a:avLst/>
          </a:prstGeom>
          <a:noFill/>
          <a:ln/>
        </p:spPr>
        <p:txBody>
          <a:bodyPr wrap="square" lIns="0" tIns="0" rIns="0" bIns="0" rtlCol="0" anchor="t"/>
          <a:lstStyle/>
          <a:p>
            <a:pPr indent="0" marL="0">
              <a:lnSpc>
                <a:spcPts val="3400"/>
              </a:lnSpc>
              <a:buNone/>
            </a:pPr>
            <a:r>
              <a:rPr lang="en-US" sz="3000" b="1" dirty="0">
                <a:solidFill>
                  <a:srgbClr val="14152B"/>
                </a:solidFill>
                <a:latin typeface="Space Grotesk" pitchFamily="34" charset="0"/>
                <a:ea typeface="Space Grotesk" pitchFamily="34" charset="-122"/>
                <a:cs typeface="Space Grotesk" pitchFamily="34" charset="-120"/>
              </a:rPr>
              <a:t>La qualité d’accueil, le sujet de la direction</a:t>
            </a:r>
            <a:endParaRPr lang="en-US" sz="3000" dirty="0"/>
          </a:p>
        </p:txBody>
      </p:sp>
      <p:sp>
        <p:nvSpPr>
          <p:cNvPr id="4" name="Text 2"/>
          <p:cNvSpPr/>
          <p:nvPr/>
        </p:nvSpPr>
        <p:spPr>
          <a:xfrm>
            <a:off x="685800" y="1444752"/>
            <a:ext cx="9720072" cy="402336"/>
          </a:xfrm>
          <a:prstGeom prst="rect">
            <a:avLst/>
          </a:prstGeom>
          <a:noFill/>
          <a:ln/>
        </p:spPr>
        <p:txBody>
          <a:bodyPr wrap="square" lIns="0" tIns="0" rIns="0" bIns="0" rtlCol="0" anchor="t"/>
          <a:lstStyle/>
          <a:p>
            <a:pPr indent="0" marL="0">
              <a:lnSpc>
                <a:spcPts val="1800"/>
              </a:lnSpc>
              <a:buNone/>
            </a:pPr>
            <a:r>
              <a:rPr lang="en-US" sz="1300" dirty="0">
                <a:solidFill>
                  <a:srgbClr val="4E5170"/>
                </a:solidFill>
                <a:latin typeface="Inter" pitchFamily="34" charset="0"/>
                <a:ea typeface="Inter" pitchFamily="34" charset="-122"/>
                <a:cs typeface="Inter" pitchFamily="34" charset="-120"/>
              </a:rPr>
              <a:t>Le même chiffre, dit dans deux langues différentes — et une seule déclenche une décision.</a:t>
            </a:r>
            <a:endParaRPr lang="en-US" sz="1300" dirty="0"/>
          </a:p>
        </p:txBody>
      </p:sp>
      <p:sp>
        <p:nvSpPr>
          <p:cNvPr id="5" name="Shape 3"/>
          <p:cNvSpPr/>
          <p:nvPr/>
        </p:nvSpPr>
        <p:spPr>
          <a:xfrm>
            <a:off x="685800" y="2157984"/>
            <a:ext cx="5271516" cy="1883664"/>
          </a:xfrm>
          <a:prstGeom prst="roundRect">
            <a:avLst>
              <a:gd name="adj" fmla="val 4369"/>
            </a:avLst>
          </a:prstGeom>
          <a:solidFill>
            <a:srgbClr val="F8F7FC"/>
          </a:solidFill>
          <a:ln w="12700">
            <a:solidFill>
              <a:srgbClr val="E7E5F0"/>
            </a:solidFill>
            <a:prstDash val="solid"/>
          </a:ln>
        </p:spPr>
      </p:sp>
      <p:sp>
        <p:nvSpPr>
          <p:cNvPr id="6" name="Text 4"/>
          <p:cNvSpPr/>
          <p:nvPr/>
        </p:nvSpPr>
        <p:spPr>
          <a:xfrm>
            <a:off x="978408" y="2340864"/>
            <a:ext cx="4686300" cy="256032"/>
          </a:xfrm>
          <a:prstGeom prst="rect">
            <a:avLst/>
          </a:prstGeom>
          <a:noFill/>
          <a:ln/>
        </p:spPr>
        <p:txBody>
          <a:bodyPr wrap="square" lIns="0" tIns="0" rIns="0" bIns="0" rtlCol="0" anchor="ctr"/>
          <a:lstStyle/>
          <a:p>
            <a:pPr indent="0" marL="0">
              <a:buNone/>
            </a:pPr>
            <a:r>
              <a:rPr lang="en-US" sz="950" b="1" spc="120" kern="0" dirty="0">
                <a:solidFill>
                  <a:srgbClr val="726F8C"/>
                </a:solidFill>
                <a:latin typeface="Inter" pitchFamily="34" charset="0"/>
                <a:ea typeface="Inter" pitchFamily="34" charset="-122"/>
                <a:cs typeface="Inter" pitchFamily="34" charset="-120"/>
              </a:rPr>
              <a:t>CE QUE DIT LE TÉLÉCOM</a:t>
            </a:r>
            <a:endParaRPr lang="en-US" sz="950" dirty="0"/>
          </a:p>
        </p:txBody>
      </p:sp>
      <p:sp>
        <p:nvSpPr>
          <p:cNvPr id="7" name="Text 5"/>
          <p:cNvSpPr/>
          <p:nvPr/>
        </p:nvSpPr>
        <p:spPr>
          <a:xfrm>
            <a:off x="978408" y="2651760"/>
            <a:ext cx="4686300" cy="566928"/>
          </a:xfrm>
          <a:prstGeom prst="rect">
            <a:avLst/>
          </a:prstGeom>
          <a:noFill/>
          <a:ln/>
        </p:spPr>
        <p:txBody>
          <a:bodyPr wrap="square" lIns="0" tIns="0" rIns="0" bIns="0" rtlCol="0" anchor="t"/>
          <a:lstStyle/>
          <a:p>
            <a:pPr indent="0" marL="0">
              <a:buNone/>
            </a:pPr>
            <a:r>
              <a:rPr lang="en-US" sz="1900" b="1" dirty="0">
                <a:solidFill>
                  <a:srgbClr val="4E5170"/>
                </a:solidFill>
                <a:latin typeface="Space Grotesk" pitchFamily="34" charset="0"/>
                <a:ea typeface="Space Grotesk" pitchFamily="34" charset="-122"/>
                <a:cs typeface="Space Grotesk" pitchFamily="34" charset="-120"/>
              </a:rPr>
              <a:t>« Le taux de décroché est de 84 %. »</a:t>
            </a:r>
            <a:endParaRPr lang="en-US" sz="1900" dirty="0"/>
          </a:p>
        </p:txBody>
      </p:sp>
      <p:sp>
        <p:nvSpPr>
          <p:cNvPr id="8" name="Text 6"/>
          <p:cNvSpPr/>
          <p:nvPr/>
        </p:nvSpPr>
        <p:spPr>
          <a:xfrm>
            <a:off x="978408" y="3255264"/>
            <a:ext cx="4686300" cy="640080"/>
          </a:xfrm>
          <a:prstGeom prst="rect">
            <a:avLst/>
          </a:prstGeom>
          <a:noFill/>
          <a:ln/>
        </p:spPr>
        <p:txBody>
          <a:bodyPr wrap="square" lIns="0" tIns="0" rIns="0" bIns="0" rtlCol="0" anchor="t"/>
          <a:lstStyle/>
          <a:p>
            <a:pPr indent="0" marL="0">
              <a:lnSpc>
                <a:spcPts val="1600"/>
              </a:lnSpc>
              <a:buNone/>
            </a:pPr>
            <a:r>
              <a:rPr lang="en-US" sz="1150" dirty="0">
                <a:solidFill>
                  <a:srgbClr val="4E5170"/>
                </a:solidFill>
                <a:latin typeface="Inter" pitchFamily="34" charset="0"/>
                <a:ea typeface="Inter" pitchFamily="34" charset="-122"/>
                <a:cs typeface="Inter" pitchFamily="34" charset="-120"/>
              </a:rPr>
              <a:t>Un pourcentage. Un indicateur technique. Il ne se traduit dans aucun budget et n’inquiète personne au comité de direction.</a:t>
            </a:r>
            <a:endParaRPr lang="en-US" sz="1150" dirty="0"/>
          </a:p>
        </p:txBody>
      </p:sp>
      <p:sp>
        <p:nvSpPr>
          <p:cNvPr id="9" name="Shape 7"/>
          <p:cNvSpPr/>
          <p:nvPr/>
        </p:nvSpPr>
        <p:spPr>
          <a:xfrm>
            <a:off x="6231636" y="2157984"/>
            <a:ext cx="5271516" cy="1883664"/>
          </a:xfrm>
          <a:prstGeom prst="roundRect">
            <a:avLst>
              <a:gd name="adj" fmla="val 4369"/>
            </a:avLst>
          </a:prstGeom>
          <a:solidFill>
            <a:srgbClr val="F5EEFF"/>
          </a:solidFill>
          <a:ln w="12700">
            <a:solidFill>
              <a:srgbClr val="E4D6FA"/>
            </a:solidFill>
            <a:prstDash val="solid"/>
          </a:ln>
          <a:effectLst>
            <a:outerShdw sx="100000" sy="100000" kx="0" ky="0" algn="bl" rotWithShape="0" blurRad="177800" dist="25400" dir="5400000">
              <a:srgbClr val="080C1A">
                <a:alpha val="7000"/>
              </a:srgbClr>
            </a:outerShdw>
          </a:effectLst>
        </p:spPr>
      </p:sp>
      <p:sp>
        <p:nvSpPr>
          <p:cNvPr id="10" name="Text 8"/>
          <p:cNvSpPr/>
          <p:nvPr/>
        </p:nvSpPr>
        <p:spPr>
          <a:xfrm>
            <a:off x="6524244" y="2340864"/>
            <a:ext cx="4686300" cy="256032"/>
          </a:xfrm>
          <a:prstGeom prst="rect">
            <a:avLst/>
          </a:prstGeom>
          <a:noFill/>
          <a:ln/>
        </p:spPr>
        <p:txBody>
          <a:bodyPr wrap="square" lIns="0" tIns="0" rIns="0" bIns="0" rtlCol="0" anchor="ctr"/>
          <a:lstStyle/>
          <a:p>
            <a:pPr indent="0" marL="0">
              <a:buNone/>
            </a:pPr>
            <a:r>
              <a:rPr lang="en-US" sz="950" b="1" spc="120" kern="0" dirty="0">
                <a:solidFill>
                  <a:srgbClr val="6B21C9"/>
                </a:solidFill>
                <a:latin typeface="Inter" pitchFamily="34" charset="0"/>
                <a:ea typeface="Inter" pitchFamily="34" charset="-122"/>
                <a:cs typeface="Inter" pitchFamily="34" charset="-120"/>
              </a:rPr>
              <a:t>CE QU’ENTEND LA DIRECTION</a:t>
            </a:r>
            <a:endParaRPr lang="en-US" sz="950" dirty="0"/>
          </a:p>
        </p:txBody>
      </p:sp>
      <p:sp>
        <p:nvSpPr>
          <p:cNvPr id="11" name="Text 9"/>
          <p:cNvSpPr/>
          <p:nvPr/>
        </p:nvSpPr>
        <p:spPr>
          <a:xfrm>
            <a:off x="6524244" y="2651760"/>
            <a:ext cx="4686300" cy="566928"/>
          </a:xfrm>
          <a:prstGeom prst="rect">
            <a:avLst/>
          </a:prstGeom>
          <a:noFill/>
          <a:ln/>
        </p:spPr>
        <p:txBody>
          <a:bodyPr wrap="square" lIns="0" tIns="0" rIns="0" bIns="0" rtlCol="0" anchor="t"/>
          <a:lstStyle/>
          <a:p>
            <a:pPr indent="0" marL="0">
              <a:buNone/>
            </a:pPr>
            <a:r>
              <a:rPr lang="en-US" sz="1800" b="1" dirty="0">
                <a:solidFill>
                  <a:srgbClr val="55179F"/>
                </a:solidFill>
                <a:latin typeface="Space Grotesk" pitchFamily="34" charset="0"/>
                <a:ea typeface="Space Grotesk" pitchFamily="34" charset="-122"/>
                <a:cs typeface="Space Grotesk" pitchFamily="34" charset="-120"/>
              </a:rPr>
              <a:t>« Un appel entrant sur six reste sans réponse. »</a:t>
            </a:r>
            <a:endParaRPr lang="en-US" sz="1800" dirty="0"/>
          </a:p>
        </p:txBody>
      </p:sp>
      <p:sp>
        <p:nvSpPr>
          <p:cNvPr id="12" name="Text 10"/>
          <p:cNvSpPr/>
          <p:nvPr/>
        </p:nvSpPr>
        <p:spPr>
          <a:xfrm>
            <a:off x="6524244" y="3255264"/>
            <a:ext cx="4686300" cy="640080"/>
          </a:xfrm>
          <a:prstGeom prst="rect">
            <a:avLst/>
          </a:prstGeom>
          <a:noFill/>
          <a:ln/>
        </p:spPr>
        <p:txBody>
          <a:bodyPr wrap="square" lIns="0" tIns="0" rIns="0" bIns="0" rtlCol="0" anchor="t"/>
          <a:lstStyle/>
          <a:p>
            <a:pPr indent="0" marL="0">
              <a:lnSpc>
                <a:spcPts val="1600"/>
              </a:lnSpc>
              <a:buNone/>
            </a:pPr>
            <a:r>
              <a:rPr lang="en-US" sz="1150" dirty="0">
                <a:solidFill>
                  <a:srgbClr val="4E5170"/>
                </a:solidFill>
                <a:latin typeface="Inter" pitchFamily="34" charset="0"/>
                <a:ea typeface="Inter" pitchFamily="34" charset="-122"/>
                <a:cs typeface="Inter" pitchFamily="34" charset="-120"/>
              </a:rPr>
              <a:t>Le même chiffre, dans la langue du dirigeant. Et la question suivante n’est plus « combien ça coûte » mais « sur quel service, et à quelle heure ? ».</a:t>
            </a:r>
            <a:endParaRPr lang="en-US" sz="1150" dirty="0"/>
          </a:p>
        </p:txBody>
      </p:sp>
      <p:sp>
        <p:nvSpPr>
          <p:cNvPr id="13" name="Text 11"/>
          <p:cNvSpPr/>
          <p:nvPr/>
        </p:nvSpPr>
        <p:spPr>
          <a:xfrm>
            <a:off x="685800" y="4224528"/>
            <a:ext cx="10817352" cy="256032"/>
          </a:xfrm>
          <a:prstGeom prst="rect">
            <a:avLst/>
          </a:prstGeom>
          <a:noFill/>
          <a:ln/>
        </p:spPr>
        <p:txBody>
          <a:bodyPr wrap="square" lIns="0" tIns="0" rIns="0" bIns="0" rtlCol="0" anchor="ctr"/>
          <a:lstStyle/>
          <a:p>
            <a:pPr indent="0" marL="0">
              <a:buNone/>
            </a:pPr>
            <a:r>
              <a:rPr lang="en-US" sz="950" b="1" spc="120" kern="0" dirty="0">
                <a:solidFill>
                  <a:srgbClr val="726F8C"/>
                </a:solidFill>
                <a:latin typeface="Inter" pitchFamily="34" charset="0"/>
                <a:ea typeface="Inter" pitchFamily="34" charset="-122"/>
                <a:cs typeface="Inter" pitchFamily="34" charset="-120"/>
              </a:rPr>
              <a:t>CE QUE LE MODULE MESURE</a:t>
            </a:r>
            <a:endParaRPr lang="en-US" sz="950" dirty="0"/>
          </a:p>
        </p:txBody>
      </p:sp>
      <p:sp>
        <p:nvSpPr>
          <p:cNvPr id="14" name="Shape 12"/>
          <p:cNvSpPr/>
          <p:nvPr/>
        </p:nvSpPr>
        <p:spPr>
          <a:xfrm>
            <a:off x="685800" y="4535424"/>
            <a:ext cx="2622042" cy="969264"/>
          </a:xfrm>
          <a:prstGeom prst="roundRect">
            <a:avLst>
              <a:gd name="adj" fmla="val 8491"/>
            </a:avLst>
          </a:prstGeom>
          <a:solidFill>
            <a:srgbClr val="F8F7FC"/>
          </a:solidFill>
          <a:ln w="12700">
            <a:solidFill>
              <a:srgbClr val="E7E5F0"/>
            </a:solidFill>
            <a:prstDash val="solid"/>
          </a:ln>
        </p:spPr>
      </p:sp>
      <p:sp>
        <p:nvSpPr>
          <p:cNvPr id="15" name="Text 13"/>
          <p:cNvSpPr/>
          <p:nvPr/>
        </p:nvSpPr>
        <p:spPr>
          <a:xfrm>
            <a:off x="886968" y="4663440"/>
            <a:ext cx="2219706" cy="274320"/>
          </a:xfrm>
          <a:prstGeom prst="rect">
            <a:avLst/>
          </a:prstGeom>
          <a:noFill/>
          <a:ln/>
        </p:spPr>
        <p:txBody>
          <a:bodyPr wrap="square" lIns="0" tIns="0" rIns="0" bIns="0" rtlCol="0" anchor="t"/>
          <a:lstStyle/>
          <a:p>
            <a:pPr indent="0" marL="0">
              <a:buNone/>
            </a:pPr>
            <a:r>
              <a:rPr lang="en-US" sz="1400" b="1" dirty="0">
                <a:solidFill>
                  <a:srgbClr val="14152B"/>
                </a:solidFill>
                <a:latin typeface="Space Grotesk" pitchFamily="34" charset="0"/>
                <a:ea typeface="Space Grotesk" pitchFamily="34" charset="-122"/>
                <a:cs typeface="Space Grotesk" pitchFamily="34" charset="-120"/>
              </a:rPr>
              <a:t>Décroché</a:t>
            </a:r>
            <a:endParaRPr lang="en-US" sz="1400" dirty="0"/>
          </a:p>
        </p:txBody>
      </p:sp>
      <p:sp>
        <p:nvSpPr>
          <p:cNvPr id="16" name="Text 14"/>
          <p:cNvSpPr/>
          <p:nvPr/>
        </p:nvSpPr>
        <p:spPr>
          <a:xfrm>
            <a:off x="886968" y="4956048"/>
            <a:ext cx="2219706" cy="457200"/>
          </a:xfrm>
          <a:prstGeom prst="rect">
            <a:avLst/>
          </a:prstGeom>
          <a:noFill/>
          <a:ln/>
        </p:spPr>
        <p:txBody>
          <a:bodyPr wrap="square" lIns="0" tIns="0" rIns="0" bIns="0" rtlCol="0" anchor="t"/>
          <a:lstStyle/>
          <a:p>
            <a:pPr indent="0" marL="0">
              <a:lnSpc>
                <a:spcPts val="1300"/>
              </a:lnSpc>
              <a:buNone/>
            </a:pPr>
            <a:r>
              <a:rPr lang="en-US" sz="1000" dirty="0">
                <a:solidFill>
                  <a:srgbClr val="4E5170"/>
                </a:solidFill>
                <a:latin typeface="Inter" pitchFamily="34" charset="0"/>
                <a:ea typeface="Inter" pitchFamily="34" charset="-122"/>
                <a:cs typeface="Inter" pitchFamily="34" charset="-120"/>
              </a:rPr>
              <a:t>par service et par créneau horaire</a:t>
            </a:r>
            <a:endParaRPr lang="en-US" sz="1000" dirty="0"/>
          </a:p>
        </p:txBody>
      </p:sp>
      <p:sp>
        <p:nvSpPr>
          <p:cNvPr id="17" name="Shape 15"/>
          <p:cNvSpPr/>
          <p:nvPr/>
        </p:nvSpPr>
        <p:spPr>
          <a:xfrm>
            <a:off x="3417570" y="4535424"/>
            <a:ext cx="2622042" cy="969264"/>
          </a:xfrm>
          <a:prstGeom prst="roundRect">
            <a:avLst>
              <a:gd name="adj" fmla="val 8491"/>
            </a:avLst>
          </a:prstGeom>
          <a:solidFill>
            <a:srgbClr val="F8F7FC"/>
          </a:solidFill>
          <a:ln w="12700">
            <a:solidFill>
              <a:srgbClr val="E7E5F0"/>
            </a:solidFill>
            <a:prstDash val="solid"/>
          </a:ln>
        </p:spPr>
      </p:sp>
      <p:sp>
        <p:nvSpPr>
          <p:cNvPr id="18" name="Text 16"/>
          <p:cNvSpPr/>
          <p:nvPr/>
        </p:nvSpPr>
        <p:spPr>
          <a:xfrm>
            <a:off x="3618738" y="4663440"/>
            <a:ext cx="2219706" cy="274320"/>
          </a:xfrm>
          <a:prstGeom prst="rect">
            <a:avLst/>
          </a:prstGeom>
          <a:noFill/>
          <a:ln/>
        </p:spPr>
        <p:txBody>
          <a:bodyPr wrap="square" lIns="0" tIns="0" rIns="0" bIns="0" rtlCol="0" anchor="t"/>
          <a:lstStyle/>
          <a:p>
            <a:pPr indent="0" marL="0">
              <a:buNone/>
            </a:pPr>
            <a:r>
              <a:rPr lang="en-US" sz="1400" b="1" dirty="0">
                <a:solidFill>
                  <a:srgbClr val="14152B"/>
                </a:solidFill>
                <a:latin typeface="Space Grotesk" pitchFamily="34" charset="0"/>
                <a:ea typeface="Space Grotesk" pitchFamily="34" charset="-122"/>
                <a:cs typeface="Space Grotesk" pitchFamily="34" charset="-120"/>
              </a:rPr>
              <a:t>Abandons</a:t>
            </a:r>
            <a:endParaRPr lang="en-US" sz="1400" dirty="0"/>
          </a:p>
        </p:txBody>
      </p:sp>
      <p:sp>
        <p:nvSpPr>
          <p:cNvPr id="19" name="Text 17"/>
          <p:cNvSpPr/>
          <p:nvPr/>
        </p:nvSpPr>
        <p:spPr>
          <a:xfrm>
            <a:off x="3618738" y="4956048"/>
            <a:ext cx="2219706" cy="457200"/>
          </a:xfrm>
          <a:prstGeom prst="rect">
            <a:avLst/>
          </a:prstGeom>
          <a:noFill/>
          <a:ln/>
        </p:spPr>
        <p:txBody>
          <a:bodyPr wrap="square" lIns="0" tIns="0" rIns="0" bIns="0" rtlCol="0" anchor="t"/>
          <a:lstStyle/>
          <a:p>
            <a:pPr indent="0" marL="0">
              <a:lnSpc>
                <a:spcPts val="1300"/>
              </a:lnSpc>
              <a:buNone/>
            </a:pPr>
            <a:r>
              <a:rPr lang="en-US" sz="1000" dirty="0">
                <a:solidFill>
                  <a:srgbClr val="4E5170"/>
                </a:solidFill>
                <a:latin typeface="Inter" pitchFamily="34" charset="0"/>
                <a:ea typeface="Inter" pitchFamily="34" charset="-122"/>
                <a:cs typeface="Inter" pitchFamily="34" charset="-120"/>
              </a:rPr>
              <a:t>avant réponse, avec la durée d’attente</a:t>
            </a:r>
            <a:endParaRPr lang="en-US" sz="1000" dirty="0"/>
          </a:p>
        </p:txBody>
      </p:sp>
      <p:sp>
        <p:nvSpPr>
          <p:cNvPr id="20" name="Shape 18"/>
          <p:cNvSpPr/>
          <p:nvPr/>
        </p:nvSpPr>
        <p:spPr>
          <a:xfrm>
            <a:off x="6149340" y="4535424"/>
            <a:ext cx="2622042" cy="969264"/>
          </a:xfrm>
          <a:prstGeom prst="roundRect">
            <a:avLst>
              <a:gd name="adj" fmla="val 8491"/>
            </a:avLst>
          </a:prstGeom>
          <a:solidFill>
            <a:srgbClr val="F8F7FC"/>
          </a:solidFill>
          <a:ln w="12700">
            <a:solidFill>
              <a:srgbClr val="E7E5F0"/>
            </a:solidFill>
            <a:prstDash val="solid"/>
          </a:ln>
        </p:spPr>
      </p:sp>
      <p:sp>
        <p:nvSpPr>
          <p:cNvPr id="21" name="Text 19"/>
          <p:cNvSpPr/>
          <p:nvPr/>
        </p:nvSpPr>
        <p:spPr>
          <a:xfrm>
            <a:off x="6350508" y="4663440"/>
            <a:ext cx="2219706" cy="274320"/>
          </a:xfrm>
          <a:prstGeom prst="rect">
            <a:avLst/>
          </a:prstGeom>
          <a:noFill/>
          <a:ln/>
        </p:spPr>
        <p:txBody>
          <a:bodyPr wrap="square" lIns="0" tIns="0" rIns="0" bIns="0" rtlCol="0" anchor="t"/>
          <a:lstStyle/>
          <a:p>
            <a:pPr indent="0" marL="0">
              <a:buNone/>
            </a:pPr>
            <a:r>
              <a:rPr lang="en-US" sz="1400" b="1" dirty="0">
                <a:solidFill>
                  <a:srgbClr val="14152B"/>
                </a:solidFill>
                <a:latin typeface="Space Grotesk" pitchFamily="34" charset="0"/>
                <a:ea typeface="Space Grotesk" pitchFamily="34" charset="-122"/>
                <a:cs typeface="Space Grotesk" pitchFamily="34" charset="-120"/>
              </a:rPr>
              <a:t>Temps de réponse</a:t>
            </a:r>
            <a:endParaRPr lang="en-US" sz="1400" dirty="0"/>
          </a:p>
        </p:txBody>
      </p:sp>
      <p:sp>
        <p:nvSpPr>
          <p:cNvPr id="22" name="Text 20"/>
          <p:cNvSpPr/>
          <p:nvPr/>
        </p:nvSpPr>
        <p:spPr>
          <a:xfrm>
            <a:off x="6350508" y="4956048"/>
            <a:ext cx="2219706" cy="457200"/>
          </a:xfrm>
          <a:prstGeom prst="rect">
            <a:avLst/>
          </a:prstGeom>
          <a:noFill/>
          <a:ln/>
        </p:spPr>
        <p:txBody>
          <a:bodyPr wrap="square" lIns="0" tIns="0" rIns="0" bIns="0" rtlCol="0" anchor="t"/>
          <a:lstStyle/>
          <a:p>
            <a:pPr indent="0" marL="0">
              <a:lnSpc>
                <a:spcPts val="1300"/>
              </a:lnSpc>
              <a:buNone/>
            </a:pPr>
            <a:r>
              <a:rPr lang="en-US" sz="1000" dirty="0">
                <a:solidFill>
                  <a:srgbClr val="4E5170"/>
                </a:solidFill>
                <a:latin typeface="Inter" pitchFamily="34" charset="0"/>
                <a:ea typeface="Inter" pitchFamily="34" charset="-122"/>
                <a:cs typeface="Inter" pitchFamily="34" charset="-120"/>
              </a:rPr>
              <a:t>moyen et distribution, pas seulement la moyenne</a:t>
            </a:r>
            <a:endParaRPr lang="en-US" sz="1000" dirty="0"/>
          </a:p>
        </p:txBody>
      </p:sp>
      <p:sp>
        <p:nvSpPr>
          <p:cNvPr id="23" name="Shape 21"/>
          <p:cNvSpPr/>
          <p:nvPr/>
        </p:nvSpPr>
        <p:spPr>
          <a:xfrm>
            <a:off x="8881110" y="4535424"/>
            <a:ext cx="2622042" cy="969264"/>
          </a:xfrm>
          <a:prstGeom prst="roundRect">
            <a:avLst>
              <a:gd name="adj" fmla="val 8491"/>
            </a:avLst>
          </a:prstGeom>
          <a:solidFill>
            <a:srgbClr val="F8F7FC"/>
          </a:solidFill>
          <a:ln w="12700">
            <a:solidFill>
              <a:srgbClr val="E7E5F0"/>
            </a:solidFill>
            <a:prstDash val="solid"/>
          </a:ln>
        </p:spPr>
      </p:sp>
      <p:sp>
        <p:nvSpPr>
          <p:cNvPr id="24" name="Text 22"/>
          <p:cNvSpPr/>
          <p:nvPr/>
        </p:nvSpPr>
        <p:spPr>
          <a:xfrm>
            <a:off x="9082278" y="4663440"/>
            <a:ext cx="2219706" cy="274320"/>
          </a:xfrm>
          <a:prstGeom prst="rect">
            <a:avLst/>
          </a:prstGeom>
          <a:noFill/>
          <a:ln/>
        </p:spPr>
        <p:txBody>
          <a:bodyPr wrap="square" lIns="0" tIns="0" rIns="0" bIns="0" rtlCol="0" anchor="t"/>
          <a:lstStyle/>
          <a:p>
            <a:pPr indent="0" marL="0">
              <a:buNone/>
            </a:pPr>
            <a:r>
              <a:rPr lang="en-US" sz="1400" b="1" dirty="0">
                <a:solidFill>
                  <a:srgbClr val="14152B"/>
                </a:solidFill>
                <a:latin typeface="Space Grotesk" pitchFamily="34" charset="0"/>
                <a:ea typeface="Space Grotesk" pitchFamily="34" charset="-122"/>
                <a:cs typeface="Space Grotesk" pitchFamily="34" charset="-120"/>
              </a:rPr>
              <a:t>Rappels manqués</a:t>
            </a:r>
            <a:endParaRPr lang="en-US" sz="1400" dirty="0"/>
          </a:p>
        </p:txBody>
      </p:sp>
      <p:sp>
        <p:nvSpPr>
          <p:cNvPr id="25" name="Text 23"/>
          <p:cNvSpPr/>
          <p:nvPr/>
        </p:nvSpPr>
        <p:spPr>
          <a:xfrm>
            <a:off x="9082278" y="4956048"/>
            <a:ext cx="2219706" cy="457200"/>
          </a:xfrm>
          <a:prstGeom prst="rect">
            <a:avLst/>
          </a:prstGeom>
          <a:noFill/>
          <a:ln/>
        </p:spPr>
        <p:txBody>
          <a:bodyPr wrap="square" lIns="0" tIns="0" rIns="0" bIns="0" rtlCol="0" anchor="t"/>
          <a:lstStyle/>
          <a:p>
            <a:pPr indent="0" marL="0">
              <a:lnSpc>
                <a:spcPts val="1300"/>
              </a:lnSpc>
              <a:buNone/>
            </a:pPr>
            <a:r>
              <a:rPr lang="en-US" sz="1000" dirty="0">
                <a:solidFill>
                  <a:srgbClr val="4E5170"/>
                </a:solidFill>
                <a:latin typeface="Inter" pitchFamily="34" charset="0"/>
                <a:ea typeface="Inter" pitchFamily="34" charset="-122"/>
                <a:cs typeface="Inter" pitchFamily="34" charset="-120"/>
              </a:rPr>
              <a:t>les appels perdus qui n’ont jamais été rappelés</a:t>
            </a:r>
            <a:endParaRPr lang="en-US" sz="1000" dirty="0"/>
          </a:p>
        </p:txBody>
      </p:sp>
      <p:sp>
        <p:nvSpPr>
          <p:cNvPr id="26" name="Shape 24"/>
          <p:cNvSpPr/>
          <p:nvPr/>
        </p:nvSpPr>
        <p:spPr>
          <a:xfrm>
            <a:off x="685800" y="5650992"/>
            <a:ext cx="10817352" cy="512064"/>
          </a:xfrm>
          <a:prstGeom prst="roundRect">
            <a:avLst>
              <a:gd name="adj" fmla="val 14286"/>
            </a:avLst>
          </a:prstGeom>
          <a:solidFill>
            <a:srgbClr val="EEECF7"/>
          </a:solidFill>
          <a:ln w="12700">
            <a:solidFill>
              <a:srgbClr val="E7E5F0"/>
            </a:solidFill>
            <a:prstDash val="solid"/>
          </a:ln>
        </p:spPr>
      </p:sp>
      <p:sp>
        <p:nvSpPr>
          <p:cNvPr id="27" name="Text 25"/>
          <p:cNvSpPr/>
          <p:nvPr/>
        </p:nvSpPr>
        <p:spPr>
          <a:xfrm>
            <a:off x="886968" y="5650992"/>
            <a:ext cx="365760" cy="512064"/>
          </a:xfrm>
          <a:prstGeom prst="rect">
            <a:avLst/>
          </a:prstGeom>
          <a:noFill/>
          <a:ln/>
        </p:spPr>
        <p:txBody>
          <a:bodyPr wrap="square" lIns="0" tIns="0" rIns="0" bIns="0" rtlCol="0" anchor="ctr"/>
          <a:lstStyle/>
          <a:p>
            <a:pPr indent="0" marL="0">
              <a:buNone/>
            </a:pPr>
            <a:r>
              <a:rPr lang="en-US" sz="1600" b="1" dirty="0">
                <a:solidFill>
                  <a:srgbClr val="6B21C9"/>
                </a:solidFill>
                <a:latin typeface="Space Grotesk" pitchFamily="34" charset="0"/>
                <a:ea typeface="Space Grotesk" pitchFamily="34" charset="-122"/>
                <a:cs typeface="Space Grotesk" pitchFamily="34" charset="-120"/>
              </a:rPr>
              <a:t>→</a:t>
            </a:r>
            <a:endParaRPr lang="en-US" sz="1600" dirty="0"/>
          </a:p>
        </p:txBody>
      </p:sp>
      <p:sp>
        <p:nvSpPr>
          <p:cNvPr id="28" name="Text 26"/>
          <p:cNvSpPr/>
          <p:nvPr/>
        </p:nvSpPr>
        <p:spPr>
          <a:xfrm>
            <a:off x="1289304" y="5696712"/>
            <a:ext cx="9948672" cy="420624"/>
          </a:xfrm>
          <a:prstGeom prst="rect">
            <a:avLst/>
          </a:prstGeom>
          <a:noFill/>
          <a:ln/>
        </p:spPr>
        <p:txBody>
          <a:bodyPr wrap="square" lIns="0" tIns="0" rIns="0" bIns="0" rtlCol="0" anchor="ctr"/>
          <a:lstStyle/>
          <a:p>
            <a:pPr indent="0" marL="0">
              <a:lnSpc>
                <a:spcPts val="1600"/>
              </a:lnSpc>
              <a:buNone/>
            </a:pPr>
            <a:r>
              <a:rPr lang="en-US" sz="1200" dirty="0">
                <a:solidFill>
                  <a:srgbClr val="14152B"/>
                </a:solidFill>
                <a:latin typeface="Inter" pitchFamily="34" charset="0"/>
                <a:ea typeface="Inter" pitchFamily="34" charset="-122"/>
                <a:cs typeface="Inter" pitchFamily="34" charset="-120"/>
              </a:rPr>
              <a:t>Un appel raté n’est pas un incident télécom. C’est un client qui a appelé ailleurs.</a:t>
            </a:r>
            <a:endParaRPr lang="en-US" sz="1200" dirty="0"/>
          </a:p>
        </p:txBody>
      </p:sp>
      <p:sp>
        <p:nvSpPr>
          <p:cNvPr id="29" name="Text 27"/>
          <p:cNvSpPr/>
          <p:nvPr/>
        </p:nvSpPr>
        <p:spPr>
          <a:xfrm>
            <a:off x="685800" y="6382512"/>
            <a:ext cx="7772400" cy="274320"/>
          </a:xfrm>
          <a:prstGeom prst="rect">
            <a:avLst/>
          </a:prstGeom>
          <a:noFill/>
          <a:ln/>
        </p:spPr>
        <p:txBody>
          <a:bodyPr wrap="square" lIns="0" tIns="0" rIns="0" bIns="0" rtlCol="0" anchor="ctr"/>
          <a:lstStyle/>
          <a:p>
            <a:pPr indent="0" marL="0">
              <a:buNone/>
            </a:pPr>
            <a:r>
              <a:rPr lang="en-US" sz="900" dirty="0">
                <a:solidFill>
                  <a:srgbClr val="726F8C"/>
                </a:solidFill>
                <a:latin typeface="Inter" pitchFamily="34" charset="0"/>
                <a:ea typeface="Inter" pitchFamily="34" charset="-122"/>
                <a:cs typeface="Inter" pitchFamily="34" charset="-120"/>
              </a:rPr>
              <a:t>Comtrafic X Entreprise · gestion financière des télécoms</a:t>
            </a:r>
            <a:endParaRPr lang="en-US" sz="900" dirty="0"/>
          </a:p>
        </p:txBody>
      </p:sp>
      <p:sp>
        <p:nvSpPr>
          <p:cNvPr id="30" name="Text 28"/>
          <p:cNvSpPr/>
          <p:nvPr/>
        </p:nvSpPr>
        <p:spPr>
          <a:xfrm>
            <a:off x="10405872" y="6382512"/>
            <a:ext cx="1097280" cy="274320"/>
          </a:xfrm>
          <a:prstGeom prst="rect">
            <a:avLst/>
          </a:prstGeom>
          <a:noFill/>
          <a:ln/>
        </p:spPr>
        <p:txBody>
          <a:bodyPr wrap="square" lIns="0" tIns="0" rIns="0" bIns="0" rtlCol="0" anchor="ctr"/>
          <a:lstStyle/>
          <a:p>
            <a:pPr algn="r" indent="0" marL="0">
              <a:buNone/>
            </a:pPr>
            <a:r>
              <a:rPr lang="en-US" sz="900" dirty="0">
                <a:solidFill>
                  <a:srgbClr val="726F8C"/>
                </a:solidFill>
                <a:latin typeface="Inter" pitchFamily="34" charset="0"/>
                <a:ea typeface="Inter" pitchFamily="34" charset="-122"/>
                <a:cs typeface="Inter" pitchFamily="34" charset="-120"/>
              </a:rPr>
              <a:t>7 / 12</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80C1A"/>
        </a:solidFill>
      </p:bgPr>
    </p:bg>
    <p:spTree>
      <p:nvGrpSpPr>
        <p:cNvPr id="1" name=""/>
        <p:cNvGrpSpPr/>
        <p:nvPr/>
      </p:nvGrpSpPr>
      <p:grpSpPr>
        <a:xfrm>
          <a:off x="0" y="0"/>
          <a:ext cx="0" cy="0"/>
          <a:chOff x="0" y="0"/>
          <a:chExt cx="0" cy="0"/>
        </a:xfrm>
      </p:grpSpPr>
      <p:sp>
        <p:nvSpPr>
          <p:cNvPr id="2" name="Text 0"/>
          <p:cNvSpPr/>
          <p:nvPr/>
        </p:nvSpPr>
        <p:spPr>
          <a:xfrm>
            <a:off x="685800" y="457200"/>
            <a:ext cx="10817352" cy="237744"/>
          </a:xfrm>
          <a:prstGeom prst="rect">
            <a:avLst/>
          </a:prstGeom>
          <a:noFill/>
          <a:ln/>
        </p:spPr>
        <p:txBody>
          <a:bodyPr wrap="square" lIns="0" tIns="0" rIns="0" bIns="0" rtlCol="0" anchor="ctr"/>
          <a:lstStyle/>
          <a:p>
            <a:pPr indent="0" marL="0">
              <a:buNone/>
            </a:pPr>
            <a:r>
              <a:rPr lang="en-US" sz="1050" b="1" spc="160" kern="0" dirty="0">
                <a:solidFill>
                  <a:srgbClr val="25E4F2"/>
                </a:solidFill>
                <a:latin typeface="Inter" pitchFamily="34" charset="0"/>
                <a:ea typeface="Inter" pitchFamily="34" charset="-122"/>
                <a:cs typeface="Inter" pitchFamily="34" charset="-120"/>
              </a:rPr>
              <a:t>MODULE 04 · INTELLIGENCE ARTIFICIELLE</a:t>
            </a:r>
            <a:endParaRPr lang="en-US" sz="1050" dirty="0"/>
          </a:p>
        </p:txBody>
      </p:sp>
      <p:sp>
        <p:nvSpPr>
          <p:cNvPr id="3" name="Text 1"/>
          <p:cNvSpPr/>
          <p:nvPr/>
        </p:nvSpPr>
        <p:spPr>
          <a:xfrm>
            <a:off x="685800" y="749808"/>
            <a:ext cx="10817352" cy="658368"/>
          </a:xfrm>
          <a:prstGeom prst="rect">
            <a:avLst/>
          </a:prstGeom>
          <a:noFill/>
          <a:ln/>
        </p:spPr>
        <p:txBody>
          <a:bodyPr wrap="square" lIns="0" tIns="0" rIns="0" bIns="0" rtlCol="0" anchor="t"/>
          <a:lstStyle/>
          <a:p>
            <a:pPr indent="0" marL="0">
              <a:lnSpc>
                <a:spcPts val="3400"/>
              </a:lnSpc>
              <a:buNone/>
            </a:pPr>
            <a:r>
              <a:rPr lang="en-US" sz="3000" b="1" dirty="0">
                <a:solidFill>
                  <a:srgbClr val="FFFFFF"/>
                </a:solidFill>
                <a:latin typeface="Space Grotesk" pitchFamily="34" charset="0"/>
                <a:ea typeface="Space Grotesk" pitchFamily="34" charset="-122"/>
                <a:cs typeface="Space Grotesk" pitchFamily="34" charset="-120"/>
              </a:rPr>
              <a:t>Ce qui sort, et ce qui ne sort jamais</a:t>
            </a:r>
            <a:endParaRPr lang="en-US" sz="3000" dirty="0"/>
          </a:p>
        </p:txBody>
      </p:sp>
      <p:sp>
        <p:nvSpPr>
          <p:cNvPr id="4" name="Text 2"/>
          <p:cNvSpPr/>
          <p:nvPr/>
        </p:nvSpPr>
        <p:spPr>
          <a:xfrm>
            <a:off x="685800" y="1444752"/>
            <a:ext cx="9720072" cy="402336"/>
          </a:xfrm>
          <a:prstGeom prst="rect">
            <a:avLst/>
          </a:prstGeom>
          <a:noFill/>
          <a:ln/>
        </p:spPr>
        <p:txBody>
          <a:bodyPr wrap="square" lIns="0" tIns="0" rIns="0" bIns="0" rtlCol="0" anchor="t"/>
          <a:lstStyle/>
          <a:p>
            <a:pPr indent="0" marL="0">
              <a:lnSpc>
                <a:spcPts val="1800"/>
              </a:lnSpc>
              <a:buNone/>
            </a:pPr>
            <a:r>
              <a:rPr lang="en-US" sz="1300" dirty="0">
                <a:solidFill>
                  <a:srgbClr val="D8DEF2"/>
                </a:solidFill>
                <a:latin typeface="Inter" pitchFamily="34" charset="0"/>
                <a:ea typeface="Inter" pitchFamily="34" charset="-122"/>
                <a:cs typeface="Inter" pitchFamily="34" charset="-120"/>
              </a:rPr>
              <a:t>La plupart des éditeurs annoncent « de l’IA » sans dire où partent vos données. Voici notre tableau, publié.</a:t>
            </a:r>
            <a:endParaRPr lang="en-US" sz="13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685800" y="2212848"/>
          <a:ext cx="10817352" cy="914400"/>
        </p:xfrm>
        <a:graphic>
          <a:graphicData uri="http://schemas.openxmlformats.org/drawingml/2006/table">
            <a:tbl>
              <a:tblPr/>
              <a:tblGrid>
                <a:gridCol w="2834640"/>
                <a:gridCol w="5120640"/>
                <a:gridCol w="2862072"/>
              </a:tblGrid>
              <a:tr h="292608">
                <a:tc>
                  <a:txBody>
                    <a:bodyPr/>
                    <a:lstStyle/>
                    <a:p>
                      <a:pPr indent="0" marL="0">
                        <a:buNone/>
                      </a:pPr>
                      <a:r>
                        <a:rPr lang="en-US" sz="900" b="1" spc="100" kern="0" dirty="0">
                          <a:solidFill>
                            <a:srgbClr val="25E4F2"/>
                          </a:solidFill>
                          <a:latin typeface="Inter" pitchFamily="34" charset="0"/>
                          <a:ea typeface="Inter" pitchFamily="34" charset="-122"/>
                          <a:cs typeface="Inter" pitchFamily="34" charset="-120"/>
                        </a:rPr>
                        <a:t>SITUATION</a:t>
                      </a:r>
                      <a:endParaRPr lang="en-US" sz="900" dirty="0">
                        <a:latin typeface="Inter" charset="0"/>
                        <a:ea typeface="Inter" charset="0"/>
                        <a:cs typeface="Inter" charset="0"/>
                      </a:endParaRPr>
                    </a:p>
                  </a:txBody>
                  <a:tcPr marL="146304" marR="146304" marT="82296" marB="82296" anchor="ctr">
                    <a:lnL w="12700" cap="flat" cmpd="sng" algn="ctr">
                      <a:solidFill>
                        <a:srgbClr val="1D2549"/>
                      </a:solidFill>
                      <a:prstDash val="solid"/>
                      <a:round/>
                      <a:headEnd type="none" w="med" len="med"/>
                      <a:tailEnd type="none" w="med" len="med"/>
                    </a:lnL>
                    <a:lnR w="12700" cap="flat" cmpd="sng" algn="ctr">
                      <a:solidFill>
                        <a:srgbClr val="1D2549"/>
                      </a:solidFill>
                      <a:prstDash val="solid"/>
                      <a:round/>
                      <a:headEnd type="none" w="med" len="med"/>
                      <a:tailEnd type="none" w="med" len="med"/>
                    </a:lnR>
                    <a:lnT w="12700" cap="flat" cmpd="sng" algn="ctr">
                      <a:solidFill>
                        <a:srgbClr val="1D2549"/>
                      </a:solidFill>
                      <a:prstDash val="solid"/>
                      <a:round/>
                      <a:headEnd type="none" w="med" len="med"/>
                      <a:tailEnd type="none" w="med" len="med"/>
                    </a:lnT>
                    <a:lnB w="12700" cap="flat" cmpd="sng" algn="ctr">
                      <a:solidFill>
                        <a:srgbClr val="1D2549"/>
                      </a:solidFill>
                      <a:prstDash val="solid"/>
                      <a:round/>
                      <a:headEnd type="none" w="med" len="med"/>
                      <a:tailEnd type="none" w="med" len="med"/>
                    </a:lnB>
                    <a:solidFill>
                      <a:srgbClr val="080C1A"/>
                    </a:solidFill>
                  </a:tcPr>
                </a:tc>
                <a:tc>
                  <a:txBody>
                    <a:bodyPr/>
                    <a:lstStyle/>
                    <a:p>
                      <a:pPr indent="0" marL="0">
                        <a:buNone/>
                      </a:pPr>
                      <a:r>
                        <a:rPr lang="en-US" sz="900" b="1" spc="100" kern="0" dirty="0">
                          <a:solidFill>
                            <a:srgbClr val="25E4F2"/>
                          </a:solidFill>
                          <a:latin typeface="Inter" pitchFamily="34" charset="0"/>
                          <a:ea typeface="Inter" pitchFamily="34" charset="-122"/>
                          <a:cs typeface="Inter" pitchFamily="34" charset="-120"/>
                        </a:rPr>
                        <a:t>CE QUI EST TRANSMIS AU MODÈLE</a:t>
                      </a:r>
                      <a:endParaRPr lang="en-US" sz="900" dirty="0">
                        <a:latin typeface="Inter" charset="0"/>
                        <a:ea typeface="Inter" charset="0"/>
                        <a:cs typeface="Inter" charset="0"/>
                      </a:endParaRPr>
                    </a:p>
                  </a:txBody>
                  <a:tcPr marL="146304" marR="146304" marT="82296" marB="82296" anchor="ctr">
                    <a:lnL w="12700" cap="flat" cmpd="sng" algn="ctr">
                      <a:solidFill>
                        <a:srgbClr val="1D2549"/>
                      </a:solidFill>
                      <a:prstDash val="solid"/>
                      <a:round/>
                      <a:headEnd type="none" w="med" len="med"/>
                      <a:tailEnd type="none" w="med" len="med"/>
                    </a:lnL>
                    <a:lnR w="12700" cap="flat" cmpd="sng" algn="ctr">
                      <a:solidFill>
                        <a:srgbClr val="1D2549"/>
                      </a:solidFill>
                      <a:prstDash val="solid"/>
                      <a:round/>
                      <a:headEnd type="none" w="med" len="med"/>
                      <a:tailEnd type="none" w="med" len="med"/>
                    </a:lnR>
                    <a:lnT w="12700" cap="flat" cmpd="sng" algn="ctr">
                      <a:solidFill>
                        <a:srgbClr val="1D2549"/>
                      </a:solidFill>
                      <a:prstDash val="solid"/>
                      <a:round/>
                      <a:headEnd type="none" w="med" len="med"/>
                      <a:tailEnd type="none" w="med" len="med"/>
                    </a:lnT>
                    <a:lnB w="12700" cap="flat" cmpd="sng" algn="ctr">
                      <a:solidFill>
                        <a:srgbClr val="1D2549"/>
                      </a:solidFill>
                      <a:prstDash val="solid"/>
                      <a:round/>
                      <a:headEnd type="none" w="med" len="med"/>
                      <a:tailEnd type="none" w="med" len="med"/>
                    </a:lnB>
                    <a:solidFill>
                      <a:srgbClr val="080C1A"/>
                    </a:solidFill>
                  </a:tcPr>
                </a:tc>
                <a:tc>
                  <a:txBody>
                    <a:bodyPr/>
                    <a:lstStyle/>
                    <a:p>
                      <a:pPr indent="0" marL="0">
                        <a:buNone/>
                      </a:pPr>
                      <a:r>
                        <a:rPr lang="en-US" sz="900" b="1" spc="100" kern="0" dirty="0">
                          <a:solidFill>
                            <a:srgbClr val="25E4F2"/>
                          </a:solidFill>
                          <a:latin typeface="Inter" pitchFamily="34" charset="0"/>
                          <a:ea typeface="Inter" pitchFamily="34" charset="-122"/>
                          <a:cs typeface="Inter" pitchFamily="34" charset="-120"/>
                        </a:rPr>
                        <a:t>CE QUI NE L’EST JAMAIS</a:t>
                      </a:r>
                      <a:endParaRPr lang="en-US" sz="900" dirty="0">
                        <a:latin typeface="Inter" charset="0"/>
                        <a:ea typeface="Inter" charset="0"/>
                        <a:cs typeface="Inter" charset="0"/>
                      </a:endParaRPr>
                    </a:p>
                  </a:txBody>
                  <a:tcPr marL="146304" marR="146304" marT="82296" marB="82296" anchor="ctr">
                    <a:lnL w="12700" cap="flat" cmpd="sng" algn="ctr">
                      <a:solidFill>
                        <a:srgbClr val="1D2549"/>
                      </a:solidFill>
                      <a:prstDash val="solid"/>
                      <a:round/>
                      <a:headEnd type="none" w="med" len="med"/>
                      <a:tailEnd type="none" w="med" len="med"/>
                    </a:lnL>
                    <a:lnR w="12700" cap="flat" cmpd="sng" algn="ctr">
                      <a:solidFill>
                        <a:srgbClr val="1D2549"/>
                      </a:solidFill>
                      <a:prstDash val="solid"/>
                      <a:round/>
                      <a:headEnd type="none" w="med" len="med"/>
                      <a:tailEnd type="none" w="med" len="med"/>
                    </a:lnR>
                    <a:lnT w="12700" cap="flat" cmpd="sng" algn="ctr">
                      <a:solidFill>
                        <a:srgbClr val="1D2549"/>
                      </a:solidFill>
                      <a:prstDash val="solid"/>
                      <a:round/>
                      <a:headEnd type="none" w="med" len="med"/>
                      <a:tailEnd type="none" w="med" len="med"/>
                    </a:lnT>
                    <a:lnB w="12700" cap="flat" cmpd="sng" algn="ctr">
                      <a:solidFill>
                        <a:srgbClr val="1D2549"/>
                      </a:solidFill>
                      <a:prstDash val="solid"/>
                      <a:round/>
                      <a:headEnd type="none" w="med" len="med"/>
                      <a:tailEnd type="none" w="med" len="med"/>
                    </a:lnB>
                    <a:solidFill>
                      <a:srgbClr val="080C1A"/>
                    </a:solidFill>
                  </a:tcPr>
                </a:tc>
              </a:tr>
              <a:tr h="566928">
                <a:tc>
                  <a:txBody>
                    <a:bodyPr/>
                    <a:lstStyle/>
                    <a:p>
                      <a:pPr indent="0" marL="0">
                        <a:buNone/>
                      </a:pPr>
                      <a:r>
                        <a:rPr lang="en-US" sz="1050" b="1" dirty="0">
                          <a:solidFill>
                            <a:srgbClr val="FFFFFF"/>
                          </a:solidFill>
                          <a:latin typeface="Inter" pitchFamily="34" charset="0"/>
                          <a:ea typeface="Inter" pitchFamily="34" charset="-122"/>
                          <a:cs typeface="Inter" pitchFamily="34" charset="-120"/>
                        </a:rPr>
                        <a:t>Assistant IA — grille seule</a:t>
                      </a:r>
                      <a:endParaRPr lang="en-US" sz="1050" dirty="0">
                        <a:latin typeface="Inter" charset="0"/>
                        <a:ea typeface="Inter" charset="0"/>
                        <a:cs typeface="Inter" charset="0"/>
                      </a:endParaRPr>
                    </a:p>
                  </a:txBody>
                  <a:tcPr marL="146304" marR="146304" marT="82296" marB="82296" anchor="ctr">
                    <a:lnL w="12700" cap="flat" cmpd="sng" algn="ctr">
                      <a:solidFill>
                        <a:srgbClr val="1D2549"/>
                      </a:solidFill>
                      <a:prstDash val="solid"/>
                      <a:round/>
                      <a:headEnd type="none" w="med" len="med"/>
                      <a:tailEnd type="none" w="med" len="med"/>
                    </a:lnL>
                    <a:lnR w="12700" cap="flat" cmpd="sng" algn="ctr">
                      <a:solidFill>
                        <a:srgbClr val="1D2549"/>
                      </a:solidFill>
                      <a:prstDash val="solid"/>
                      <a:round/>
                      <a:headEnd type="none" w="med" len="med"/>
                      <a:tailEnd type="none" w="med" len="med"/>
                    </a:lnR>
                    <a:lnT w="12700" cap="flat" cmpd="sng" algn="ctr">
                      <a:solidFill>
                        <a:srgbClr val="1D2549"/>
                      </a:solidFill>
                      <a:prstDash val="solid"/>
                      <a:round/>
                      <a:headEnd type="none" w="med" len="med"/>
                      <a:tailEnd type="none" w="med" len="med"/>
                    </a:lnT>
                    <a:lnB w="12700" cap="flat" cmpd="sng" algn="ctr">
                      <a:solidFill>
                        <a:srgbClr val="1D2549"/>
                      </a:solidFill>
                      <a:prstDash val="solid"/>
                      <a:round/>
                      <a:headEnd type="none" w="med" len="med"/>
                      <a:tailEnd type="none" w="med" len="med"/>
                    </a:lnB>
                    <a:solidFill>
                      <a:srgbClr val="121834"/>
                    </a:solidFill>
                  </a:tcPr>
                </a:tc>
                <a:tc>
                  <a:txBody>
                    <a:bodyPr/>
                    <a:lstStyle/>
                    <a:p>
                      <a:pPr indent="0" marL="0">
                        <a:buNone/>
                      </a:pPr>
                      <a:r>
                        <a:rPr lang="en-US" sz="1050" dirty="0">
                          <a:solidFill>
                            <a:srgbClr val="D8DEF2"/>
                          </a:solidFill>
                          <a:latin typeface="Inter" pitchFamily="34" charset="0"/>
                          <a:ea typeface="Inter" pitchFamily="34" charset="-122"/>
                          <a:cs typeface="Inter" pitchFamily="34" charset="-120"/>
                        </a:rPr>
                        <a:t>Votre phrase et la structure du référentiel : entités, dimensions, période. Aucune donnée d’appel.</a:t>
                      </a:r>
                      <a:endParaRPr lang="en-US" sz="1050" dirty="0">
                        <a:latin typeface="Inter" charset="0"/>
                        <a:ea typeface="Inter" charset="0"/>
                        <a:cs typeface="Inter" charset="0"/>
                      </a:endParaRPr>
                    </a:p>
                  </a:txBody>
                  <a:tcPr marL="146304" marR="146304" marT="82296" marB="82296" anchor="ctr">
                    <a:lnL w="12700" cap="flat" cmpd="sng" algn="ctr">
                      <a:solidFill>
                        <a:srgbClr val="1D2549"/>
                      </a:solidFill>
                      <a:prstDash val="solid"/>
                      <a:round/>
                      <a:headEnd type="none" w="med" len="med"/>
                      <a:tailEnd type="none" w="med" len="med"/>
                    </a:lnL>
                    <a:lnR w="12700" cap="flat" cmpd="sng" algn="ctr">
                      <a:solidFill>
                        <a:srgbClr val="1D2549"/>
                      </a:solidFill>
                      <a:prstDash val="solid"/>
                      <a:round/>
                      <a:headEnd type="none" w="med" len="med"/>
                      <a:tailEnd type="none" w="med" len="med"/>
                    </a:lnR>
                    <a:lnT w="12700" cap="flat" cmpd="sng" algn="ctr">
                      <a:solidFill>
                        <a:srgbClr val="1D2549"/>
                      </a:solidFill>
                      <a:prstDash val="solid"/>
                      <a:round/>
                      <a:headEnd type="none" w="med" len="med"/>
                      <a:tailEnd type="none" w="med" len="med"/>
                    </a:lnT>
                    <a:lnB w="12700" cap="flat" cmpd="sng" algn="ctr">
                      <a:solidFill>
                        <a:srgbClr val="1D2549"/>
                      </a:solidFill>
                      <a:prstDash val="solid"/>
                      <a:round/>
                      <a:headEnd type="none" w="med" len="med"/>
                      <a:tailEnd type="none" w="med" len="med"/>
                    </a:lnB>
                    <a:solidFill>
                      <a:srgbClr val="121834"/>
                    </a:solidFill>
                  </a:tcPr>
                </a:tc>
                <a:tc>
                  <a:txBody>
                    <a:bodyPr/>
                    <a:lstStyle/>
                    <a:p>
                      <a:pPr indent="0" marL="0">
                        <a:buNone/>
                      </a:pPr>
                      <a:r>
                        <a:rPr lang="en-US" sz="1050" dirty="0">
                          <a:solidFill>
                            <a:srgbClr val="B98CFF"/>
                          </a:solidFill>
                          <a:latin typeface="Inter" pitchFamily="34" charset="0"/>
                          <a:ea typeface="Inter" pitchFamily="34" charset="-122"/>
                          <a:cs typeface="Inter" pitchFamily="34" charset="-120"/>
                        </a:rPr>
                        <a:t>Communications, annuaire, résidents</a:t>
                      </a:r>
                      <a:endParaRPr lang="en-US" sz="1050" dirty="0">
                        <a:latin typeface="Inter" charset="0"/>
                        <a:ea typeface="Inter" charset="0"/>
                        <a:cs typeface="Inter" charset="0"/>
                      </a:endParaRPr>
                    </a:p>
                  </a:txBody>
                  <a:tcPr marL="146304" marR="146304" marT="82296" marB="82296" anchor="ctr">
                    <a:lnL w="12700" cap="flat" cmpd="sng" algn="ctr">
                      <a:solidFill>
                        <a:srgbClr val="1D2549"/>
                      </a:solidFill>
                      <a:prstDash val="solid"/>
                      <a:round/>
                      <a:headEnd type="none" w="med" len="med"/>
                      <a:tailEnd type="none" w="med" len="med"/>
                    </a:lnL>
                    <a:lnR w="12700" cap="flat" cmpd="sng" algn="ctr">
                      <a:solidFill>
                        <a:srgbClr val="1D2549"/>
                      </a:solidFill>
                      <a:prstDash val="solid"/>
                      <a:round/>
                      <a:headEnd type="none" w="med" len="med"/>
                      <a:tailEnd type="none" w="med" len="med"/>
                    </a:lnR>
                    <a:lnT w="12700" cap="flat" cmpd="sng" algn="ctr">
                      <a:solidFill>
                        <a:srgbClr val="1D2549"/>
                      </a:solidFill>
                      <a:prstDash val="solid"/>
                      <a:round/>
                      <a:headEnd type="none" w="med" len="med"/>
                      <a:tailEnd type="none" w="med" len="med"/>
                    </a:lnT>
                    <a:lnB w="12700" cap="flat" cmpd="sng" algn="ctr">
                      <a:solidFill>
                        <a:srgbClr val="1D2549"/>
                      </a:solidFill>
                      <a:prstDash val="solid"/>
                      <a:round/>
                      <a:headEnd type="none" w="med" len="med"/>
                      <a:tailEnd type="none" w="med" len="med"/>
                    </a:lnB>
                    <a:solidFill>
                      <a:srgbClr val="121834"/>
                    </a:solidFill>
                  </a:tcPr>
                </a:tc>
              </a:tr>
              <a:tr h="512064">
                <a:tc>
                  <a:txBody>
                    <a:bodyPr/>
                    <a:lstStyle/>
                    <a:p>
                      <a:pPr indent="0" marL="0">
                        <a:buNone/>
                      </a:pPr>
                      <a:r>
                        <a:rPr lang="en-US" sz="1050" b="1" dirty="0">
                          <a:solidFill>
                            <a:srgbClr val="FFFFFF"/>
                          </a:solidFill>
                          <a:latin typeface="Inter" pitchFamily="34" charset="0"/>
                          <a:ea typeface="Inter" pitchFamily="34" charset="-122"/>
                          <a:cs typeface="Inter" pitchFamily="34" charset="-120"/>
                        </a:rPr>
                        <a:t>Assistant IA — avec synthèse</a:t>
                      </a:r>
                      <a:endParaRPr lang="en-US" sz="1050" dirty="0">
                        <a:latin typeface="Inter" charset="0"/>
                        <a:ea typeface="Inter" charset="0"/>
                        <a:cs typeface="Inter" charset="0"/>
                      </a:endParaRPr>
                    </a:p>
                  </a:txBody>
                  <a:tcPr marL="146304" marR="146304" marT="82296" marB="82296" anchor="ctr">
                    <a:lnL w="12700" cap="flat" cmpd="sng" algn="ctr">
                      <a:solidFill>
                        <a:srgbClr val="1D2549"/>
                      </a:solidFill>
                      <a:prstDash val="solid"/>
                      <a:round/>
                      <a:headEnd type="none" w="med" len="med"/>
                      <a:tailEnd type="none" w="med" len="med"/>
                    </a:lnL>
                    <a:lnR w="12700" cap="flat" cmpd="sng" algn="ctr">
                      <a:solidFill>
                        <a:srgbClr val="1D2549"/>
                      </a:solidFill>
                      <a:prstDash val="solid"/>
                      <a:round/>
                      <a:headEnd type="none" w="med" len="med"/>
                      <a:tailEnd type="none" w="med" len="med"/>
                    </a:lnR>
                    <a:lnT w="12700" cap="flat" cmpd="sng" algn="ctr">
                      <a:solidFill>
                        <a:srgbClr val="1D2549"/>
                      </a:solidFill>
                      <a:prstDash val="solid"/>
                      <a:round/>
                      <a:headEnd type="none" w="med" len="med"/>
                      <a:tailEnd type="none" w="med" len="med"/>
                    </a:lnT>
                    <a:lnB w="12700" cap="flat" cmpd="sng" algn="ctr">
                      <a:solidFill>
                        <a:srgbClr val="1D2549"/>
                      </a:solidFill>
                      <a:prstDash val="solid"/>
                      <a:round/>
                      <a:headEnd type="none" w="med" len="med"/>
                      <a:tailEnd type="none" w="med" len="med"/>
                    </a:lnB>
                    <a:solidFill>
                      <a:srgbClr val="080C1A"/>
                    </a:solidFill>
                  </a:tcPr>
                </a:tc>
                <a:tc>
                  <a:txBody>
                    <a:bodyPr/>
                    <a:lstStyle/>
                    <a:p>
                      <a:pPr indent="0" marL="0">
                        <a:buNone/>
                      </a:pPr>
                      <a:r>
                        <a:rPr lang="en-US" sz="1050" dirty="0">
                          <a:solidFill>
                            <a:srgbClr val="D8DEF2"/>
                          </a:solidFill>
                          <a:latin typeface="Inter" pitchFamily="34" charset="0"/>
                          <a:ea typeface="Inter" pitchFamily="34" charset="-122"/>
                          <a:cs typeface="Inter" pitchFamily="34" charset="-120"/>
                        </a:rPr>
                        <a:t>Idem, plus le résultat agrégé à résumer. C’est pour cela que l’option est décochable.</a:t>
                      </a:r>
                      <a:endParaRPr lang="en-US" sz="1050" dirty="0">
                        <a:latin typeface="Inter" charset="0"/>
                        <a:ea typeface="Inter" charset="0"/>
                        <a:cs typeface="Inter" charset="0"/>
                      </a:endParaRPr>
                    </a:p>
                  </a:txBody>
                  <a:tcPr marL="146304" marR="146304" marT="82296" marB="82296" anchor="ctr">
                    <a:lnL w="12700" cap="flat" cmpd="sng" algn="ctr">
                      <a:solidFill>
                        <a:srgbClr val="1D2549"/>
                      </a:solidFill>
                      <a:prstDash val="solid"/>
                      <a:round/>
                      <a:headEnd type="none" w="med" len="med"/>
                      <a:tailEnd type="none" w="med" len="med"/>
                    </a:lnL>
                    <a:lnR w="12700" cap="flat" cmpd="sng" algn="ctr">
                      <a:solidFill>
                        <a:srgbClr val="1D2549"/>
                      </a:solidFill>
                      <a:prstDash val="solid"/>
                      <a:round/>
                      <a:headEnd type="none" w="med" len="med"/>
                      <a:tailEnd type="none" w="med" len="med"/>
                    </a:lnR>
                    <a:lnT w="12700" cap="flat" cmpd="sng" algn="ctr">
                      <a:solidFill>
                        <a:srgbClr val="1D2549"/>
                      </a:solidFill>
                      <a:prstDash val="solid"/>
                      <a:round/>
                      <a:headEnd type="none" w="med" len="med"/>
                      <a:tailEnd type="none" w="med" len="med"/>
                    </a:lnT>
                    <a:lnB w="12700" cap="flat" cmpd="sng" algn="ctr">
                      <a:solidFill>
                        <a:srgbClr val="1D2549"/>
                      </a:solidFill>
                      <a:prstDash val="solid"/>
                      <a:round/>
                      <a:headEnd type="none" w="med" len="med"/>
                      <a:tailEnd type="none" w="med" len="med"/>
                    </a:lnB>
                    <a:solidFill>
                      <a:srgbClr val="080C1A"/>
                    </a:solidFill>
                  </a:tcPr>
                </a:tc>
                <a:tc>
                  <a:txBody>
                    <a:bodyPr/>
                    <a:lstStyle/>
                    <a:p>
                      <a:pPr indent="0" marL="0">
                        <a:buNone/>
                      </a:pPr>
                      <a:r>
                        <a:rPr lang="en-US" sz="1050" dirty="0">
                          <a:solidFill>
                            <a:srgbClr val="B98CFF"/>
                          </a:solidFill>
                          <a:latin typeface="Inter" pitchFamily="34" charset="0"/>
                          <a:ea typeface="Inter" pitchFamily="34" charset="-122"/>
                          <a:cs typeface="Inter" pitchFamily="34" charset="-120"/>
                        </a:rPr>
                        <a:t>Le détail ligne à ligne</a:t>
                      </a:r>
                      <a:endParaRPr lang="en-US" sz="1050" dirty="0">
                        <a:latin typeface="Inter" charset="0"/>
                        <a:ea typeface="Inter" charset="0"/>
                        <a:cs typeface="Inter" charset="0"/>
                      </a:endParaRPr>
                    </a:p>
                  </a:txBody>
                  <a:tcPr marL="146304" marR="146304" marT="82296" marB="82296" anchor="ctr">
                    <a:lnL w="12700" cap="flat" cmpd="sng" algn="ctr">
                      <a:solidFill>
                        <a:srgbClr val="1D2549"/>
                      </a:solidFill>
                      <a:prstDash val="solid"/>
                      <a:round/>
                      <a:headEnd type="none" w="med" len="med"/>
                      <a:tailEnd type="none" w="med" len="med"/>
                    </a:lnL>
                    <a:lnR w="12700" cap="flat" cmpd="sng" algn="ctr">
                      <a:solidFill>
                        <a:srgbClr val="1D2549"/>
                      </a:solidFill>
                      <a:prstDash val="solid"/>
                      <a:round/>
                      <a:headEnd type="none" w="med" len="med"/>
                      <a:tailEnd type="none" w="med" len="med"/>
                    </a:lnR>
                    <a:lnT w="12700" cap="flat" cmpd="sng" algn="ctr">
                      <a:solidFill>
                        <a:srgbClr val="1D2549"/>
                      </a:solidFill>
                      <a:prstDash val="solid"/>
                      <a:round/>
                      <a:headEnd type="none" w="med" len="med"/>
                      <a:tailEnd type="none" w="med" len="med"/>
                    </a:lnT>
                    <a:lnB w="12700" cap="flat" cmpd="sng" algn="ctr">
                      <a:solidFill>
                        <a:srgbClr val="1D2549"/>
                      </a:solidFill>
                      <a:prstDash val="solid"/>
                      <a:round/>
                      <a:headEnd type="none" w="med" len="med"/>
                      <a:tailEnd type="none" w="med" len="med"/>
                    </a:lnB>
                    <a:solidFill>
                      <a:srgbClr val="080C1A"/>
                    </a:solidFill>
                  </a:tcPr>
                </a:tc>
              </a:tr>
              <a:tr h="457200">
                <a:tc>
                  <a:txBody>
                    <a:bodyPr/>
                    <a:lstStyle/>
                    <a:p>
                      <a:pPr indent="0" marL="0">
                        <a:buNone/>
                      </a:pPr>
                      <a:r>
                        <a:rPr lang="en-US" sz="1050" b="1" dirty="0">
                          <a:solidFill>
                            <a:srgbClr val="FFFFFF"/>
                          </a:solidFill>
                          <a:latin typeface="Inter" pitchFamily="34" charset="0"/>
                          <a:ea typeface="Inter" pitchFamily="34" charset="-122"/>
                          <a:cs typeface="Inter" pitchFamily="34" charset="-120"/>
                        </a:rPr>
                        <a:t>Prompts à copier-coller</a:t>
                      </a:r>
                      <a:endParaRPr lang="en-US" sz="1050" dirty="0">
                        <a:latin typeface="Inter" charset="0"/>
                        <a:ea typeface="Inter" charset="0"/>
                        <a:cs typeface="Inter" charset="0"/>
                      </a:endParaRPr>
                    </a:p>
                  </a:txBody>
                  <a:tcPr marL="146304" marR="146304" marT="82296" marB="82296" anchor="ctr">
                    <a:lnL w="12700" cap="flat" cmpd="sng" algn="ctr">
                      <a:solidFill>
                        <a:srgbClr val="1D2549"/>
                      </a:solidFill>
                      <a:prstDash val="solid"/>
                      <a:round/>
                      <a:headEnd type="none" w="med" len="med"/>
                      <a:tailEnd type="none" w="med" len="med"/>
                    </a:lnL>
                    <a:lnR w="12700" cap="flat" cmpd="sng" algn="ctr">
                      <a:solidFill>
                        <a:srgbClr val="1D2549"/>
                      </a:solidFill>
                      <a:prstDash val="solid"/>
                      <a:round/>
                      <a:headEnd type="none" w="med" len="med"/>
                      <a:tailEnd type="none" w="med" len="med"/>
                    </a:lnR>
                    <a:lnT w="12700" cap="flat" cmpd="sng" algn="ctr">
                      <a:solidFill>
                        <a:srgbClr val="1D2549"/>
                      </a:solidFill>
                      <a:prstDash val="solid"/>
                      <a:round/>
                      <a:headEnd type="none" w="med" len="med"/>
                      <a:tailEnd type="none" w="med" len="med"/>
                    </a:lnT>
                    <a:lnB w="12700" cap="flat" cmpd="sng" algn="ctr">
                      <a:solidFill>
                        <a:srgbClr val="1D2549"/>
                      </a:solidFill>
                      <a:prstDash val="solid"/>
                      <a:round/>
                      <a:headEnd type="none" w="med" len="med"/>
                      <a:tailEnd type="none" w="med" len="med"/>
                    </a:lnB>
                    <a:solidFill>
                      <a:srgbClr val="121834"/>
                    </a:solidFill>
                  </a:tcPr>
                </a:tc>
                <a:tc>
                  <a:txBody>
                    <a:bodyPr/>
                    <a:lstStyle/>
                    <a:p>
                      <a:pPr indent="0" marL="0">
                        <a:buNone/>
                      </a:pPr>
                      <a:r>
                        <a:rPr lang="en-US" sz="1050" dirty="0">
                          <a:solidFill>
                            <a:srgbClr val="D8DEF2"/>
                          </a:solidFill>
                          <a:latin typeface="Inter" pitchFamily="34" charset="0"/>
                          <a:ea typeface="Inter" pitchFamily="34" charset="-122"/>
                          <a:cs typeface="Inter" pitchFamily="34" charset="-120"/>
                        </a:rPr>
                        <a:t>Le contrat de données et la syntaxe — un document technique, versionné.</a:t>
                      </a:r>
                      <a:endParaRPr lang="en-US" sz="1050" dirty="0">
                        <a:latin typeface="Inter" charset="0"/>
                        <a:ea typeface="Inter" charset="0"/>
                        <a:cs typeface="Inter" charset="0"/>
                      </a:endParaRPr>
                    </a:p>
                  </a:txBody>
                  <a:tcPr marL="146304" marR="146304" marT="82296" marB="82296" anchor="ctr">
                    <a:lnL w="12700" cap="flat" cmpd="sng" algn="ctr">
                      <a:solidFill>
                        <a:srgbClr val="1D2549"/>
                      </a:solidFill>
                      <a:prstDash val="solid"/>
                      <a:round/>
                      <a:headEnd type="none" w="med" len="med"/>
                      <a:tailEnd type="none" w="med" len="med"/>
                    </a:lnL>
                    <a:lnR w="12700" cap="flat" cmpd="sng" algn="ctr">
                      <a:solidFill>
                        <a:srgbClr val="1D2549"/>
                      </a:solidFill>
                      <a:prstDash val="solid"/>
                      <a:round/>
                      <a:headEnd type="none" w="med" len="med"/>
                      <a:tailEnd type="none" w="med" len="med"/>
                    </a:lnR>
                    <a:lnT w="12700" cap="flat" cmpd="sng" algn="ctr">
                      <a:solidFill>
                        <a:srgbClr val="1D2549"/>
                      </a:solidFill>
                      <a:prstDash val="solid"/>
                      <a:round/>
                      <a:headEnd type="none" w="med" len="med"/>
                      <a:tailEnd type="none" w="med" len="med"/>
                    </a:lnT>
                    <a:lnB w="12700" cap="flat" cmpd="sng" algn="ctr">
                      <a:solidFill>
                        <a:srgbClr val="1D2549"/>
                      </a:solidFill>
                      <a:prstDash val="solid"/>
                      <a:round/>
                      <a:headEnd type="none" w="med" len="med"/>
                      <a:tailEnd type="none" w="med" len="med"/>
                    </a:lnB>
                    <a:solidFill>
                      <a:srgbClr val="121834"/>
                    </a:solidFill>
                  </a:tcPr>
                </a:tc>
                <a:tc>
                  <a:txBody>
                    <a:bodyPr/>
                    <a:lstStyle/>
                    <a:p>
                      <a:pPr indent="0" marL="0">
                        <a:buNone/>
                      </a:pPr>
                      <a:r>
                        <a:rPr lang="en-US" sz="1050" dirty="0">
                          <a:solidFill>
                            <a:srgbClr val="B98CFF"/>
                          </a:solidFill>
                          <a:latin typeface="Inter" pitchFamily="34" charset="0"/>
                          <a:ea typeface="Inter" pitchFamily="34" charset="-122"/>
                          <a:cs typeface="Inter" pitchFamily="34" charset="-120"/>
                        </a:rPr>
                        <a:t>Absolument aucune donnée</a:t>
                      </a:r>
                      <a:endParaRPr lang="en-US" sz="1050" dirty="0">
                        <a:latin typeface="Inter" charset="0"/>
                        <a:ea typeface="Inter" charset="0"/>
                        <a:cs typeface="Inter" charset="0"/>
                      </a:endParaRPr>
                    </a:p>
                  </a:txBody>
                  <a:tcPr marL="146304" marR="146304" marT="82296" marB="82296" anchor="ctr">
                    <a:lnL w="12700" cap="flat" cmpd="sng" algn="ctr">
                      <a:solidFill>
                        <a:srgbClr val="1D2549"/>
                      </a:solidFill>
                      <a:prstDash val="solid"/>
                      <a:round/>
                      <a:headEnd type="none" w="med" len="med"/>
                      <a:tailEnd type="none" w="med" len="med"/>
                    </a:lnL>
                    <a:lnR w="12700" cap="flat" cmpd="sng" algn="ctr">
                      <a:solidFill>
                        <a:srgbClr val="1D2549"/>
                      </a:solidFill>
                      <a:prstDash val="solid"/>
                      <a:round/>
                      <a:headEnd type="none" w="med" len="med"/>
                      <a:tailEnd type="none" w="med" len="med"/>
                    </a:lnR>
                    <a:lnT w="12700" cap="flat" cmpd="sng" algn="ctr">
                      <a:solidFill>
                        <a:srgbClr val="1D2549"/>
                      </a:solidFill>
                      <a:prstDash val="solid"/>
                      <a:round/>
                      <a:headEnd type="none" w="med" len="med"/>
                      <a:tailEnd type="none" w="med" len="med"/>
                    </a:lnT>
                    <a:lnB w="12700" cap="flat" cmpd="sng" algn="ctr">
                      <a:solidFill>
                        <a:srgbClr val="1D2549"/>
                      </a:solidFill>
                      <a:prstDash val="solid"/>
                      <a:round/>
                      <a:headEnd type="none" w="med" len="med"/>
                      <a:tailEnd type="none" w="med" len="med"/>
                    </a:lnB>
                    <a:solidFill>
                      <a:srgbClr val="121834"/>
                    </a:solidFill>
                  </a:tcPr>
                </a:tc>
              </a:tr>
              <a:tr h="512064">
                <a:tc>
                  <a:txBody>
                    <a:bodyPr/>
                    <a:lstStyle/>
                    <a:p>
                      <a:pPr indent="0" marL="0">
                        <a:buNone/>
                      </a:pPr>
                      <a:r>
                        <a:rPr lang="en-US" sz="1050" b="1" dirty="0">
                          <a:solidFill>
                            <a:srgbClr val="FFFFFF"/>
                          </a:solidFill>
                          <a:latin typeface="Inter" pitchFamily="34" charset="0"/>
                          <a:ea typeface="Inter" pitchFamily="34" charset="-122"/>
                          <a:cs typeface="Inter" pitchFamily="34" charset="-120"/>
                        </a:rPr>
                        <a:t>Le modèle et son hébergement</a:t>
                      </a:r>
                      <a:endParaRPr lang="en-US" sz="1050" dirty="0">
                        <a:latin typeface="Inter" charset="0"/>
                        <a:ea typeface="Inter" charset="0"/>
                        <a:cs typeface="Inter" charset="0"/>
                      </a:endParaRPr>
                    </a:p>
                  </a:txBody>
                  <a:tcPr marL="146304" marR="146304" marT="82296" marB="82296" anchor="ctr">
                    <a:lnL w="12700" cap="flat" cmpd="sng" algn="ctr">
                      <a:solidFill>
                        <a:srgbClr val="1D2549"/>
                      </a:solidFill>
                      <a:prstDash val="solid"/>
                      <a:round/>
                      <a:headEnd type="none" w="med" len="med"/>
                      <a:tailEnd type="none" w="med" len="med"/>
                    </a:lnL>
                    <a:lnR w="12700" cap="flat" cmpd="sng" algn="ctr">
                      <a:solidFill>
                        <a:srgbClr val="1D2549"/>
                      </a:solidFill>
                      <a:prstDash val="solid"/>
                      <a:round/>
                      <a:headEnd type="none" w="med" len="med"/>
                      <a:tailEnd type="none" w="med" len="med"/>
                    </a:lnR>
                    <a:lnT w="12700" cap="flat" cmpd="sng" algn="ctr">
                      <a:solidFill>
                        <a:srgbClr val="1D2549"/>
                      </a:solidFill>
                      <a:prstDash val="solid"/>
                      <a:round/>
                      <a:headEnd type="none" w="med" len="med"/>
                      <a:tailEnd type="none" w="med" len="med"/>
                    </a:lnT>
                    <a:lnB w="12700" cap="flat" cmpd="sng" algn="ctr">
                      <a:solidFill>
                        <a:srgbClr val="1D2549"/>
                      </a:solidFill>
                      <a:prstDash val="solid"/>
                      <a:round/>
                      <a:headEnd type="none" w="med" len="med"/>
                      <a:tailEnd type="none" w="med" len="med"/>
                    </a:lnB>
                    <a:solidFill>
                      <a:srgbClr val="080C1A"/>
                    </a:solidFill>
                  </a:tcPr>
                </a:tc>
                <a:tc>
                  <a:txBody>
                    <a:bodyPr/>
                    <a:lstStyle/>
                    <a:p>
                      <a:pPr indent="0" marL="0">
                        <a:buNone/>
                      </a:pPr>
                      <a:r>
                        <a:rPr lang="en-US" sz="1050" dirty="0">
                          <a:solidFill>
                            <a:srgbClr val="D8DEF2"/>
                          </a:solidFill>
                          <a:latin typeface="Inter" pitchFamily="34" charset="0"/>
                          <a:ea typeface="Inter" pitchFamily="34" charset="-122"/>
                          <a:cs typeface="Inter" pitchFamily="34" charset="-120"/>
                        </a:rPr>
                        <a:t>Paramétrés à l’installation : chez vous, chez votre intégrateur, ou chez le fournisseur de votre choix.</a:t>
                      </a:r>
                      <a:endParaRPr lang="en-US" sz="1050" dirty="0">
                        <a:latin typeface="Inter" charset="0"/>
                        <a:ea typeface="Inter" charset="0"/>
                        <a:cs typeface="Inter" charset="0"/>
                      </a:endParaRPr>
                    </a:p>
                  </a:txBody>
                  <a:tcPr marL="146304" marR="146304" marT="82296" marB="82296" anchor="ctr">
                    <a:lnL w="12700" cap="flat" cmpd="sng" algn="ctr">
                      <a:solidFill>
                        <a:srgbClr val="1D2549"/>
                      </a:solidFill>
                      <a:prstDash val="solid"/>
                      <a:round/>
                      <a:headEnd type="none" w="med" len="med"/>
                      <a:tailEnd type="none" w="med" len="med"/>
                    </a:lnL>
                    <a:lnR w="12700" cap="flat" cmpd="sng" algn="ctr">
                      <a:solidFill>
                        <a:srgbClr val="1D2549"/>
                      </a:solidFill>
                      <a:prstDash val="solid"/>
                      <a:round/>
                      <a:headEnd type="none" w="med" len="med"/>
                      <a:tailEnd type="none" w="med" len="med"/>
                    </a:lnR>
                    <a:lnT w="12700" cap="flat" cmpd="sng" algn="ctr">
                      <a:solidFill>
                        <a:srgbClr val="1D2549"/>
                      </a:solidFill>
                      <a:prstDash val="solid"/>
                      <a:round/>
                      <a:headEnd type="none" w="med" len="med"/>
                      <a:tailEnd type="none" w="med" len="med"/>
                    </a:lnT>
                    <a:lnB w="12700" cap="flat" cmpd="sng" algn="ctr">
                      <a:solidFill>
                        <a:srgbClr val="1D2549"/>
                      </a:solidFill>
                      <a:prstDash val="solid"/>
                      <a:round/>
                      <a:headEnd type="none" w="med" len="med"/>
                      <a:tailEnd type="none" w="med" len="med"/>
                    </a:lnB>
                    <a:solidFill>
                      <a:srgbClr val="080C1A"/>
                    </a:solidFill>
                  </a:tcPr>
                </a:tc>
                <a:tc>
                  <a:txBody>
                    <a:bodyPr/>
                    <a:lstStyle/>
                    <a:p>
                      <a:pPr indent="0" marL="0">
                        <a:buNone/>
                      </a:pPr>
                      <a:r>
                        <a:rPr lang="en-US" sz="1050" dirty="0">
                          <a:solidFill>
                            <a:srgbClr val="B98CFF"/>
                          </a:solidFill>
                          <a:latin typeface="Inter" pitchFamily="34" charset="0"/>
                          <a:ea typeface="Inter" pitchFamily="34" charset="-122"/>
                          <a:cs typeface="Inter" pitchFamily="34" charset="-120"/>
                        </a:rPr>
                        <a:t>—</a:t>
                      </a:r>
                      <a:endParaRPr lang="en-US" sz="1050" dirty="0">
                        <a:latin typeface="Inter" charset="0"/>
                        <a:ea typeface="Inter" charset="0"/>
                        <a:cs typeface="Inter" charset="0"/>
                      </a:endParaRPr>
                    </a:p>
                  </a:txBody>
                  <a:tcPr marL="146304" marR="146304" marT="82296" marB="82296" anchor="ctr">
                    <a:lnL w="12700" cap="flat" cmpd="sng" algn="ctr">
                      <a:solidFill>
                        <a:srgbClr val="1D2549"/>
                      </a:solidFill>
                      <a:prstDash val="solid"/>
                      <a:round/>
                      <a:headEnd type="none" w="med" len="med"/>
                      <a:tailEnd type="none" w="med" len="med"/>
                    </a:lnL>
                    <a:lnR w="12700" cap="flat" cmpd="sng" algn="ctr">
                      <a:solidFill>
                        <a:srgbClr val="1D2549"/>
                      </a:solidFill>
                      <a:prstDash val="solid"/>
                      <a:round/>
                      <a:headEnd type="none" w="med" len="med"/>
                      <a:tailEnd type="none" w="med" len="med"/>
                    </a:lnR>
                    <a:lnT w="12700" cap="flat" cmpd="sng" algn="ctr">
                      <a:solidFill>
                        <a:srgbClr val="1D2549"/>
                      </a:solidFill>
                      <a:prstDash val="solid"/>
                      <a:round/>
                      <a:headEnd type="none" w="med" len="med"/>
                      <a:tailEnd type="none" w="med" len="med"/>
                    </a:lnT>
                    <a:lnB w="12700" cap="flat" cmpd="sng" algn="ctr">
                      <a:solidFill>
                        <a:srgbClr val="1D2549"/>
                      </a:solidFill>
                      <a:prstDash val="solid"/>
                      <a:round/>
                      <a:headEnd type="none" w="med" len="med"/>
                      <a:tailEnd type="none" w="med" len="med"/>
                    </a:lnB>
                    <a:solidFill>
                      <a:srgbClr val="080C1A"/>
                    </a:solidFill>
                  </a:tcPr>
                </a:tc>
              </a:tr>
            </a:tbl>
          </a:graphicData>
        </a:graphic>
      </p:graphicFrame>
      <p:sp>
        <p:nvSpPr>
          <p:cNvPr id="6" name="Text 3"/>
          <p:cNvSpPr/>
          <p:nvPr/>
        </p:nvSpPr>
        <p:spPr>
          <a:xfrm>
            <a:off x="685800" y="4700016"/>
            <a:ext cx="10817352" cy="548640"/>
          </a:xfrm>
          <a:prstGeom prst="rect">
            <a:avLst/>
          </a:prstGeom>
          <a:noFill/>
          <a:ln/>
        </p:spPr>
        <p:txBody>
          <a:bodyPr wrap="square" lIns="0" tIns="0" rIns="0" bIns="0" rtlCol="0" anchor="t"/>
          <a:lstStyle/>
          <a:p>
            <a:pPr indent="0" marL="0">
              <a:lnSpc>
                <a:spcPts val="1400"/>
              </a:lnSpc>
              <a:buNone/>
            </a:pPr>
            <a:r>
              <a:rPr lang="en-US" sz="1050" dirty="0">
                <a:solidFill>
                  <a:srgbClr val="93A6C6"/>
                </a:solidFill>
                <a:latin typeface="Inter" pitchFamily="34" charset="0"/>
                <a:ea typeface="Inter" pitchFamily="34" charset="-122"/>
                <a:cs typeface="Inter" pitchFamily="34" charset="-120"/>
              </a:rPr>
              <a:t>Garanties permanentes : désactivable globalement, par site ou par profil · chaque génération inscrite au journal des actions, nominative et horodatée · l’Assistant n’élargit jamais les droits de l’utilisateur · sans accès au modèle, la fonction se désactive et le reste est inchangé.</a:t>
            </a:r>
            <a:endParaRPr lang="en-US" sz="1050" dirty="0"/>
          </a:p>
        </p:txBody>
      </p:sp>
      <p:sp>
        <p:nvSpPr>
          <p:cNvPr id="7" name="Shape 4"/>
          <p:cNvSpPr/>
          <p:nvPr/>
        </p:nvSpPr>
        <p:spPr>
          <a:xfrm>
            <a:off x="685800" y="5340096"/>
            <a:ext cx="10817352" cy="621792"/>
          </a:xfrm>
          <a:prstGeom prst="roundRect">
            <a:avLst>
              <a:gd name="adj" fmla="val 11765"/>
            </a:avLst>
          </a:prstGeom>
          <a:solidFill>
            <a:srgbClr val="121834"/>
          </a:solidFill>
          <a:ln w="12700">
            <a:solidFill>
              <a:srgbClr val="1D2549"/>
            </a:solidFill>
            <a:prstDash val="solid"/>
          </a:ln>
        </p:spPr>
      </p:sp>
      <p:sp>
        <p:nvSpPr>
          <p:cNvPr id="8" name="Text 5"/>
          <p:cNvSpPr/>
          <p:nvPr/>
        </p:nvSpPr>
        <p:spPr>
          <a:xfrm>
            <a:off x="886968" y="5340096"/>
            <a:ext cx="365760" cy="621792"/>
          </a:xfrm>
          <a:prstGeom prst="rect">
            <a:avLst/>
          </a:prstGeom>
          <a:noFill/>
          <a:ln/>
        </p:spPr>
        <p:txBody>
          <a:bodyPr wrap="square" lIns="0" tIns="0" rIns="0" bIns="0" rtlCol="0" anchor="ctr"/>
          <a:lstStyle/>
          <a:p>
            <a:pPr indent="0" marL="0">
              <a:buNone/>
            </a:pPr>
            <a:r>
              <a:rPr lang="en-US" sz="1600" b="1" dirty="0">
                <a:solidFill>
                  <a:srgbClr val="25E4F2"/>
                </a:solidFill>
                <a:latin typeface="Space Grotesk" pitchFamily="34" charset="0"/>
                <a:ea typeface="Space Grotesk" pitchFamily="34" charset="-122"/>
                <a:cs typeface="Space Grotesk" pitchFamily="34" charset="-120"/>
              </a:rPr>
              <a:t>→</a:t>
            </a:r>
            <a:endParaRPr lang="en-US" sz="1600" dirty="0"/>
          </a:p>
        </p:txBody>
      </p:sp>
      <p:sp>
        <p:nvSpPr>
          <p:cNvPr id="9" name="Text 6"/>
          <p:cNvSpPr/>
          <p:nvPr/>
        </p:nvSpPr>
        <p:spPr>
          <a:xfrm>
            <a:off x="1289304" y="5385816"/>
            <a:ext cx="9948672" cy="530352"/>
          </a:xfrm>
          <a:prstGeom prst="rect">
            <a:avLst/>
          </a:prstGeom>
          <a:noFill/>
          <a:ln/>
        </p:spPr>
        <p:txBody>
          <a:bodyPr wrap="square" lIns="0" tIns="0" rIns="0" bIns="0" rtlCol="0" anchor="ctr"/>
          <a:lstStyle/>
          <a:p>
            <a:pPr indent="0" marL="0">
              <a:lnSpc>
                <a:spcPts val="1600"/>
              </a:lnSpc>
              <a:buNone/>
            </a:pPr>
            <a:r>
              <a:rPr lang="en-US" sz="1200" dirty="0">
                <a:solidFill>
                  <a:srgbClr val="D8DEF2"/>
                </a:solidFill>
                <a:latin typeface="Inter" pitchFamily="34" charset="0"/>
                <a:ea typeface="Inter" pitchFamily="34" charset="-122"/>
                <a:cs typeface="Inter" pitchFamily="34" charset="-120"/>
              </a:rPr>
              <a:t>Le point que nous signalons nous-mêmes : un résultat agrégé peut rester indirectement identifiant — un « top 10 des postes » nomme des postes. C’est précisément pour cela que la synthèse est une option décochable.</a:t>
            </a:r>
            <a:endParaRPr lang="en-US" sz="1200" dirty="0"/>
          </a:p>
        </p:txBody>
      </p:sp>
      <p:sp>
        <p:nvSpPr>
          <p:cNvPr id="10" name="Text 7"/>
          <p:cNvSpPr/>
          <p:nvPr/>
        </p:nvSpPr>
        <p:spPr>
          <a:xfrm>
            <a:off x="685800" y="6382512"/>
            <a:ext cx="7772400" cy="274320"/>
          </a:xfrm>
          <a:prstGeom prst="rect">
            <a:avLst/>
          </a:prstGeom>
          <a:noFill/>
          <a:ln/>
        </p:spPr>
        <p:txBody>
          <a:bodyPr wrap="square" lIns="0" tIns="0" rIns="0" bIns="0" rtlCol="0" anchor="ctr"/>
          <a:lstStyle/>
          <a:p>
            <a:pPr indent="0" marL="0">
              <a:buNone/>
            </a:pPr>
            <a:r>
              <a:rPr lang="en-US" sz="900" dirty="0">
                <a:solidFill>
                  <a:srgbClr val="93A6C6"/>
                </a:solidFill>
                <a:latin typeface="Inter" pitchFamily="34" charset="0"/>
                <a:ea typeface="Inter" pitchFamily="34" charset="-122"/>
                <a:cs typeface="Inter" pitchFamily="34" charset="-120"/>
              </a:rPr>
              <a:t>Comtrafic X Entreprise · gestion financière des télécoms</a:t>
            </a:r>
            <a:endParaRPr lang="en-US" sz="900" dirty="0"/>
          </a:p>
        </p:txBody>
      </p:sp>
      <p:sp>
        <p:nvSpPr>
          <p:cNvPr id="11" name="Text 8"/>
          <p:cNvSpPr/>
          <p:nvPr/>
        </p:nvSpPr>
        <p:spPr>
          <a:xfrm>
            <a:off x="10405872" y="6382512"/>
            <a:ext cx="1097280" cy="274320"/>
          </a:xfrm>
          <a:prstGeom prst="rect">
            <a:avLst/>
          </a:prstGeom>
          <a:noFill/>
          <a:ln/>
        </p:spPr>
        <p:txBody>
          <a:bodyPr wrap="square" lIns="0" tIns="0" rIns="0" bIns="0" rtlCol="0" anchor="ctr"/>
          <a:lstStyle/>
          <a:p>
            <a:pPr algn="r" indent="0" marL="0">
              <a:buNone/>
            </a:pPr>
            <a:r>
              <a:rPr lang="en-US" sz="900" dirty="0">
                <a:solidFill>
                  <a:srgbClr val="93A6C6"/>
                </a:solidFill>
                <a:latin typeface="Inter" pitchFamily="34" charset="0"/>
                <a:ea typeface="Inter" pitchFamily="34" charset="-122"/>
                <a:cs typeface="Inter" pitchFamily="34" charset="-120"/>
              </a:rPr>
              <a:t>8 / 12</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85800" y="457200"/>
            <a:ext cx="10817352" cy="237744"/>
          </a:xfrm>
          <a:prstGeom prst="rect">
            <a:avLst/>
          </a:prstGeom>
          <a:noFill/>
          <a:ln/>
        </p:spPr>
        <p:txBody>
          <a:bodyPr wrap="square" lIns="0" tIns="0" rIns="0" bIns="0" rtlCol="0" anchor="ctr"/>
          <a:lstStyle/>
          <a:p>
            <a:pPr indent="0" marL="0">
              <a:buNone/>
            </a:pPr>
            <a:r>
              <a:rPr lang="en-US" sz="1050" b="1" spc="160" kern="0" dirty="0">
                <a:solidFill>
                  <a:srgbClr val="6B21C9"/>
                </a:solidFill>
                <a:latin typeface="Inter" pitchFamily="34" charset="0"/>
                <a:ea typeface="Inter" pitchFamily="34" charset="-122"/>
                <a:cs typeface="Inter" pitchFamily="34" charset="-120"/>
              </a:rPr>
              <a:t>RÉFORME 2026</a:t>
            </a:r>
            <a:endParaRPr lang="en-US" sz="1050" dirty="0"/>
          </a:p>
        </p:txBody>
      </p:sp>
      <p:sp>
        <p:nvSpPr>
          <p:cNvPr id="3" name="Text 1"/>
          <p:cNvSpPr/>
          <p:nvPr/>
        </p:nvSpPr>
        <p:spPr>
          <a:xfrm>
            <a:off x="685800" y="749808"/>
            <a:ext cx="10817352" cy="658368"/>
          </a:xfrm>
          <a:prstGeom prst="rect">
            <a:avLst/>
          </a:prstGeom>
          <a:noFill/>
          <a:ln/>
        </p:spPr>
        <p:txBody>
          <a:bodyPr wrap="square" lIns="0" tIns="0" rIns="0" bIns="0" rtlCol="0" anchor="t"/>
          <a:lstStyle/>
          <a:p>
            <a:pPr indent="0" marL="0">
              <a:lnSpc>
                <a:spcPts val="3400"/>
              </a:lnSpc>
              <a:buNone/>
            </a:pPr>
            <a:r>
              <a:rPr lang="en-US" sz="3000" b="1" dirty="0">
                <a:solidFill>
                  <a:srgbClr val="14152B"/>
                </a:solidFill>
                <a:latin typeface="Space Grotesk" pitchFamily="34" charset="0"/>
                <a:ea typeface="Space Grotesk" pitchFamily="34" charset="-122"/>
                <a:cs typeface="Space Grotesk" pitchFamily="34" charset="-120"/>
              </a:rPr>
              <a:t>Facturation électronique : la ligne de partage</a:t>
            </a:r>
            <a:endParaRPr lang="en-US" sz="3000" dirty="0"/>
          </a:p>
        </p:txBody>
      </p:sp>
      <p:sp>
        <p:nvSpPr>
          <p:cNvPr id="4" name="Text 2"/>
          <p:cNvSpPr/>
          <p:nvPr/>
        </p:nvSpPr>
        <p:spPr>
          <a:xfrm>
            <a:off x="685800" y="1444752"/>
            <a:ext cx="9720072" cy="402336"/>
          </a:xfrm>
          <a:prstGeom prst="rect">
            <a:avLst/>
          </a:prstGeom>
          <a:noFill/>
          <a:ln/>
        </p:spPr>
        <p:txBody>
          <a:bodyPr wrap="square" lIns="0" tIns="0" rIns="0" bIns="0" rtlCol="0" anchor="t"/>
          <a:lstStyle/>
          <a:p>
            <a:pPr indent="0" marL="0">
              <a:lnSpc>
                <a:spcPts val="1800"/>
              </a:lnSpc>
              <a:buNone/>
            </a:pPr>
            <a:r>
              <a:rPr lang="en-US" sz="1300" dirty="0">
                <a:solidFill>
                  <a:srgbClr val="4E5170"/>
                </a:solidFill>
                <a:latin typeface="Inter" pitchFamily="34" charset="0"/>
                <a:ea typeface="Inter" pitchFamily="34" charset="-122"/>
                <a:cs typeface="Inter" pitchFamily="34" charset="-120"/>
              </a:rPr>
              <a:t>La réforme française entre en application le 1er septembre 2026. La question vous sera posée — voici la réponse, écrite.</a:t>
            </a:r>
            <a:endParaRPr lang="en-US" sz="1300"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685800" y="2157984"/>
          <a:ext cx="10817352" cy="914400"/>
        </p:xfrm>
        <a:graphic>
          <a:graphicData uri="http://schemas.openxmlformats.org/drawingml/2006/table">
            <a:tbl>
              <a:tblPr/>
              <a:tblGrid>
                <a:gridCol w="3291840"/>
                <a:gridCol w="2651760"/>
                <a:gridCol w="1828800"/>
                <a:gridCol w="3044952"/>
              </a:tblGrid>
              <a:tr h="292608">
                <a:tc>
                  <a:txBody>
                    <a:bodyPr/>
                    <a:lstStyle/>
                    <a:p>
                      <a:pPr algn="l" indent="0" marL="0">
                        <a:buNone/>
                      </a:pPr>
                      <a:r>
                        <a:rPr lang="en-US" sz="900" b="1" spc="100" kern="0" dirty="0">
                          <a:solidFill>
                            <a:srgbClr val="726F8C"/>
                          </a:solidFill>
                          <a:latin typeface="Inter" pitchFamily="34" charset="0"/>
                          <a:ea typeface="Inter" pitchFamily="34" charset="-122"/>
                          <a:cs typeface="Inter" pitchFamily="34" charset="-120"/>
                        </a:rPr>
                        <a:t>CE QUE VOUS REFACTUREZ</a:t>
                      </a:r>
                      <a:endParaRPr lang="en-US" sz="900" dirty="0">
                        <a:latin typeface="Inter" charset="0"/>
                        <a:ea typeface="Inter" charset="0"/>
                        <a:cs typeface="Inter" charset="0"/>
                      </a:endParaRPr>
                    </a:p>
                  </a:txBody>
                  <a:tcPr marL="128016" marR="128016" marT="64008" marB="64008" anchor="ctr">
                    <a:lnL w="12700" cap="flat" cmpd="sng" algn="ctr">
                      <a:solidFill>
                        <a:srgbClr val="E7E5F0"/>
                      </a:solidFill>
                      <a:prstDash val="solid"/>
                      <a:round/>
                      <a:headEnd type="none" w="med" len="med"/>
                      <a:tailEnd type="none" w="med" len="med"/>
                    </a:lnL>
                    <a:lnR w="12700" cap="flat" cmpd="sng" algn="ctr">
                      <a:solidFill>
                        <a:srgbClr val="E7E5F0"/>
                      </a:solidFill>
                      <a:prstDash val="solid"/>
                      <a:round/>
                      <a:headEnd type="none" w="med" len="med"/>
                      <a:tailEnd type="none" w="med" len="med"/>
                    </a:lnR>
                    <a:lnT w="12700" cap="flat" cmpd="sng" algn="ctr">
                      <a:solidFill>
                        <a:srgbClr val="E7E5F0"/>
                      </a:solidFill>
                      <a:prstDash val="solid"/>
                      <a:round/>
                      <a:headEnd type="none" w="med" len="med"/>
                      <a:tailEnd type="none" w="med" len="med"/>
                    </a:lnT>
                    <a:lnB w="12700" cap="flat" cmpd="sng" algn="ctr">
                      <a:solidFill>
                        <a:srgbClr val="E7E5F0"/>
                      </a:solidFill>
                      <a:prstDash val="solid"/>
                      <a:round/>
                      <a:headEnd type="none" w="med" len="med"/>
                      <a:tailEnd type="none" w="med" len="med"/>
                    </a:lnB>
                    <a:solidFill>
                      <a:srgbClr val="F8F7FC"/>
                    </a:solidFill>
                  </a:tcPr>
                </a:tc>
                <a:tc>
                  <a:txBody>
                    <a:bodyPr/>
                    <a:lstStyle/>
                    <a:p>
                      <a:pPr algn="l" indent="0" marL="0">
                        <a:buNone/>
                      </a:pPr>
                      <a:r>
                        <a:rPr lang="en-US" sz="900" b="1" spc="100" kern="0" dirty="0">
                          <a:solidFill>
                            <a:srgbClr val="726F8C"/>
                          </a:solidFill>
                          <a:latin typeface="Inter" pitchFamily="34" charset="0"/>
                          <a:ea typeface="Inter" pitchFamily="34" charset="-122"/>
                          <a:cs typeface="Inter" pitchFamily="34" charset="-120"/>
                        </a:rPr>
                        <a:t>NATURE RÉELLE</a:t>
                      </a:r>
                      <a:endParaRPr lang="en-US" sz="900" dirty="0">
                        <a:latin typeface="Inter" charset="0"/>
                        <a:ea typeface="Inter" charset="0"/>
                        <a:cs typeface="Inter" charset="0"/>
                      </a:endParaRPr>
                    </a:p>
                  </a:txBody>
                  <a:tcPr marL="128016" marR="128016" marT="64008" marB="64008" anchor="ctr">
                    <a:lnL w="12700" cap="flat" cmpd="sng" algn="ctr">
                      <a:solidFill>
                        <a:srgbClr val="E7E5F0"/>
                      </a:solidFill>
                      <a:prstDash val="solid"/>
                      <a:round/>
                      <a:headEnd type="none" w="med" len="med"/>
                      <a:tailEnd type="none" w="med" len="med"/>
                    </a:lnL>
                    <a:lnR w="12700" cap="flat" cmpd="sng" algn="ctr">
                      <a:solidFill>
                        <a:srgbClr val="E7E5F0"/>
                      </a:solidFill>
                      <a:prstDash val="solid"/>
                      <a:round/>
                      <a:headEnd type="none" w="med" len="med"/>
                      <a:tailEnd type="none" w="med" len="med"/>
                    </a:lnR>
                    <a:lnT w="12700" cap="flat" cmpd="sng" algn="ctr">
                      <a:solidFill>
                        <a:srgbClr val="E7E5F0"/>
                      </a:solidFill>
                      <a:prstDash val="solid"/>
                      <a:round/>
                      <a:headEnd type="none" w="med" len="med"/>
                      <a:tailEnd type="none" w="med" len="med"/>
                    </a:lnT>
                    <a:lnB w="12700" cap="flat" cmpd="sng" algn="ctr">
                      <a:solidFill>
                        <a:srgbClr val="E7E5F0"/>
                      </a:solidFill>
                      <a:prstDash val="solid"/>
                      <a:round/>
                      <a:headEnd type="none" w="med" len="med"/>
                      <a:tailEnd type="none" w="med" len="med"/>
                    </a:lnB>
                    <a:solidFill>
                      <a:srgbClr val="F8F7FC"/>
                    </a:solidFill>
                  </a:tcPr>
                </a:tc>
                <a:tc>
                  <a:txBody>
                    <a:bodyPr/>
                    <a:lstStyle/>
                    <a:p>
                      <a:pPr algn="ctr" indent="0" marL="0">
                        <a:buNone/>
                      </a:pPr>
                      <a:r>
                        <a:rPr lang="en-US" sz="900" b="1" spc="100" kern="0" dirty="0">
                          <a:solidFill>
                            <a:srgbClr val="726F8C"/>
                          </a:solidFill>
                          <a:latin typeface="Inter" pitchFamily="34" charset="0"/>
                          <a:ea typeface="Inter" pitchFamily="34" charset="-122"/>
                          <a:cs typeface="Inter" pitchFamily="34" charset="-120"/>
                        </a:rPr>
                        <a:t>DANS LE CHAMP ?</a:t>
                      </a:r>
                      <a:endParaRPr lang="en-US" sz="900" dirty="0">
                        <a:latin typeface="Inter" charset="0"/>
                        <a:ea typeface="Inter" charset="0"/>
                        <a:cs typeface="Inter" charset="0"/>
                      </a:endParaRPr>
                    </a:p>
                  </a:txBody>
                  <a:tcPr marL="128016" marR="128016" marT="64008" marB="64008" anchor="ctr">
                    <a:lnL w="12700" cap="flat" cmpd="sng" algn="ctr">
                      <a:solidFill>
                        <a:srgbClr val="E7E5F0"/>
                      </a:solidFill>
                      <a:prstDash val="solid"/>
                      <a:round/>
                      <a:headEnd type="none" w="med" len="med"/>
                      <a:tailEnd type="none" w="med" len="med"/>
                    </a:lnL>
                    <a:lnR w="12700" cap="flat" cmpd="sng" algn="ctr">
                      <a:solidFill>
                        <a:srgbClr val="E7E5F0"/>
                      </a:solidFill>
                      <a:prstDash val="solid"/>
                      <a:round/>
                      <a:headEnd type="none" w="med" len="med"/>
                      <a:tailEnd type="none" w="med" len="med"/>
                    </a:lnR>
                    <a:lnT w="12700" cap="flat" cmpd="sng" algn="ctr">
                      <a:solidFill>
                        <a:srgbClr val="E7E5F0"/>
                      </a:solidFill>
                      <a:prstDash val="solid"/>
                      <a:round/>
                      <a:headEnd type="none" w="med" len="med"/>
                      <a:tailEnd type="none" w="med" len="med"/>
                    </a:lnT>
                    <a:lnB w="12700" cap="flat" cmpd="sng" algn="ctr">
                      <a:solidFill>
                        <a:srgbClr val="E7E5F0"/>
                      </a:solidFill>
                      <a:prstDash val="solid"/>
                      <a:round/>
                      <a:headEnd type="none" w="med" len="med"/>
                      <a:tailEnd type="none" w="med" len="med"/>
                    </a:lnB>
                    <a:solidFill>
                      <a:srgbClr val="F8F7FC"/>
                    </a:solidFill>
                  </a:tcPr>
                </a:tc>
                <a:tc>
                  <a:txBody>
                    <a:bodyPr/>
                    <a:lstStyle/>
                    <a:p>
                      <a:pPr algn="l" indent="0" marL="0">
                        <a:buNone/>
                      </a:pPr>
                      <a:r>
                        <a:rPr lang="en-US" sz="900" b="1" spc="100" kern="0" dirty="0">
                          <a:solidFill>
                            <a:srgbClr val="726F8C"/>
                          </a:solidFill>
                          <a:latin typeface="Inter" pitchFamily="34" charset="0"/>
                          <a:ea typeface="Inter" pitchFamily="34" charset="-122"/>
                          <a:cs typeface="Inter" pitchFamily="34" charset="-120"/>
                        </a:rPr>
                        <a:t>CE QUE COMTRAFIC X APPORTE</a:t>
                      </a:r>
                      <a:endParaRPr lang="en-US" sz="900" dirty="0">
                        <a:latin typeface="Inter" charset="0"/>
                        <a:ea typeface="Inter" charset="0"/>
                        <a:cs typeface="Inter" charset="0"/>
                      </a:endParaRPr>
                    </a:p>
                  </a:txBody>
                  <a:tcPr marL="128016" marR="128016" marT="64008" marB="64008" anchor="ctr">
                    <a:lnL w="12700" cap="flat" cmpd="sng" algn="ctr">
                      <a:solidFill>
                        <a:srgbClr val="E7E5F0"/>
                      </a:solidFill>
                      <a:prstDash val="solid"/>
                      <a:round/>
                      <a:headEnd type="none" w="med" len="med"/>
                      <a:tailEnd type="none" w="med" len="med"/>
                    </a:lnL>
                    <a:lnR w="12700" cap="flat" cmpd="sng" algn="ctr">
                      <a:solidFill>
                        <a:srgbClr val="E7E5F0"/>
                      </a:solidFill>
                      <a:prstDash val="solid"/>
                      <a:round/>
                      <a:headEnd type="none" w="med" len="med"/>
                      <a:tailEnd type="none" w="med" len="med"/>
                    </a:lnR>
                    <a:lnT w="12700" cap="flat" cmpd="sng" algn="ctr">
                      <a:solidFill>
                        <a:srgbClr val="E7E5F0"/>
                      </a:solidFill>
                      <a:prstDash val="solid"/>
                      <a:round/>
                      <a:headEnd type="none" w="med" len="med"/>
                      <a:tailEnd type="none" w="med" len="med"/>
                    </a:lnT>
                    <a:lnB w="12700" cap="flat" cmpd="sng" algn="ctr">
                      <a:solidFill>
                        <a:srgbClr val="E7E5F0"/>
                      </a:solidFill>
                      <a:prstDash val="solid"/>
                      <a:round/>
                      <a:headEnd type="none" w="med" len="med"/>
                      <a:tailEnd type="none" w="med" len="med"/>
                    </a:lnB>
                    <a:solidFill>
                      <a:srgbClr val="F8F7FC"/>
                    </a:solidFill>
                  </a:tcPr>
                </a:tc>
              </a:tr>
              <a:tr h="365760">
                <a:tc>
                  <a:txBody>
                    <a:bodyPr/>
                    <a:lstStyle/>
                    <a:p>
                      <a:pPr algn="l" indent="0" marL="0">
                        <a:buNone/>
                      </a:pPr>
                      <a:r>
                        <a:rPr lang="en-US" sz="1050" b="1" dirty="0">
                          <a:solidFill>
                            <a:srgbClr val="14152B"/>
                          </a:solidFill>
                          <a:latin typeface="Inter" pitchFamily="34" charset="0"/>
                          <a:ea typeface="Inter" pitchFamily="34" charset="-122"/>
                          <a:cs typeface="Inter" pitchFamily="34" charset="-120"/>
                        </a:rPr>
                        <a:t>Entre services d’une même société</a:t>
                      </a:r>
                      <a:endParaRPr lang="en-US" sz="1050" dirty="0">
                        <a:latin typeface="Inter" charset="0"/>
                        <a:ea typeface="Inter" charset="0"/>
                        <a:cs typeface="Inter" charset="0"/>
                      </a:endParaRPr>
                    </a:p>
                  </a:txBody>
                  <a:tcPr marL="128016" marR="128016" marT="64008" marB="64008" anchor="ctr">
                    <a:lnL w="12700" cap="flat" cmpd="sng" algn="ctr">
                      <a:solidFill>
                        <a:srgbClr val="E7E5F0"/>
                      </a:solidFill>
                      <a:prstDash val="solid"/>
                      <a:round/>
                      <a:headEnd type="none" w="med" len="med"/>
                      <a:tailEnd type="none" w="med" len="med"/>
                    </a:lnL>
                    <a:lnR w="12700" cap="flat" cmpd="sng" algn="ctr">
                      <a:solidFill>
                        <a:srgbClr val="E7E5F0"/>
                      </a:solidFill>
                      <a:prstDash val="solid"/>
                      <a:round/>
                      <a:headEnd type="none" w="med" len="med"/>
                      <a:tailEnd type="none" w="med" len="med"/>
                    </a:lnR>
                    <a:lnT w="12700" cap="flat" cmpd="sng" algn="ctr">
                      <a:solidFill>
                        <a:srgbClr val="E7E5F0"/>
                      </a:solidFill>
                      <a:prstDash val="solid"/>
                      <a:round/>
                      <a:headEnd type="none" w="med" len="med"/>
                      <a:tailEnd type="none" w="med" len="med"/>
                    </a:lnT>
                    <a:lnB w="12700" cap="flat" cmpd="sng" algn="ctr">
                      <a:solidFill>
                        <a:srgbClr val="E7E5F0"/>
                      </a:solidFill>
                      <a:prstDash val="solid"/>
                      <a:round/>
                      <a:headEnd type="none" w="med" len="med"/>
                      <a:tailEnd type="none" w="med" len="med"/>
                    </a:lnB>
                    <a:solidFill>
                      <a:srgbClr val="FFFFFF"/>
                    </a:solidFill>
                  </a:tcPr>
                </a:tc>
                <a:tc>
                  <a:txBody>
                    <a:bodyPr/>
                    <a:lstStyle/>
                    <a:p>
                      <a:pPr algn="l" indent="0" marL="0">
                        <a:buNone/>
                      </a:pPr>
                      <a:r>
                        <a:rPr lang="en-US" sz="1050" dirty="0">
                          <a:solidFill>
                            <a:srgbClr val="14152B"/>
                          </a:solidFill>
                          <a:latin typeface="Inter" pitchFamily="34" charset="0"/>
                          <a:ea typeface="Inter" pitchFamily="34" charset="-122"/>
                          <a:cs typeface="Inter" pitchFamily="34" charset="-120"/>
                        </a:rPr>
                        <a:t>Ventilation analytique interne</a:t>
                      </a:r>
                      <a:endParaRPr lang="en-US" sz="1050" dirty="0">
                        <a:latin typeface="Inter" charset="0"/>
                        <a:ea typeface="Inter" charset="0"/>
                        <a:cs typeface="Inter" charset="0"/>
                      </a:endParaRPr>
                    </a:p>
                  </a:txBody>
                  <a:tcPr marL="128016" marR="128016" marT="64008" marB="64008" anchor="ctr">
                    <a:lnL w="12700" cap="flat" cmpd="sng" algn="ctr">
                      <a:solidFill>
                        <a:srgbClr val="E7E5F0"/>
                      </a:solidFill>
                      <a:prstDash val="solid"/>
                      <a:round/>
                      <a:headEnd type="none" w="med" len="med"/>
                      <a:tailEnd type="none" w="med" len="med"/>
                    </a:lnL>
                    <a:lnR w="12700" cap="flat" cmpd="sng" algn="ctr">
                      <a:solidFill>
                        <a:srgbClr val="E7E5F0"/>
                      </a:solidFill>
                      <a:prstDash val="solid"/>
                      <a:round/>
                      <a:headEnd type="none" w="med" len="med"/>
                      <a:tailEnd type="none" w="med" len="med"/>
                    </a:lnR>
                    <a:lnT w="12700" cap="flat" cmpd="sng" algn="ctr">
                      <a:solidFill>
                        <a:srgbClr val="E7E5F0"/>
                      </a:solidFill>
                      <a:prstDash val="solid"/>
                      <a:round/>
                      <a:headEnd type="none" w="med" len="med"/>
                      <a:tailEnd type="none" w="med" len="med"/>
                    </a:lnT>
                    <a:lnB w="12700" cap="flat" cmpd="sng" algn="ctr">
                      <a:solidFill>
                        <a:srgbClr val="E7E5F0"/>
                      </a:solidFill>
                      <a:prstDash val="solid"/>
                      <a:round/>
                      <a:headEnd type="none" w="med" len="med"/>
                      <a:tailEnd type="none" w="med" len="med"/>
                    </a:lnB>
                    <a:solidFill>
                      <a:srgbClr val="FFFFFF"/>
                    </a:solidFill>
                  </a:tcPr>
                </a:tc>
                <a:tc>
                  <a:txBody>
                    <a:bodyPr/>
                    <a:lstStyle/>
                    <a:p>
                      <a:pPr algn="ctr" indent="0" marL="0">
                        <a:buNone/>
                      </a:pPr>
                      <a:r>
                        <a:rPr lang="en-US" sz="1050" dirty="0">
                          <a:solidFill>
                            <a:srgbClr val="0F8A54"/>
                          </a:solidFill>
                          <a:latin typeface="Inter" pitchFamily="34" charset="0"/>
                          <a:ea typeface="Inter" pitchFamily="34" charset="-122"/>
                          <a:cs typeface="Inter" pitchFamily="34" charset="-120"/>
                        </a:rPr>
                        <a:t>Non</a:t>
                      </a:r>
                      <a:endParaRPr lang="en-US" sz="1050" dirty="0">
                        <a:latin typeface="Inter" charset="0"/>
                        <a:ea typeface="Inter" charset="0"/>
                        <a:cs typeface="Inter" charset="0"/>
                      </a:endParaRPr>
                    </a:p>
                  </a:txBody>
                  <a:tcPr marL="128016" marR="128016" marT="64008" marB="64008" anchor="ctr">
                    <a:lnL w="12700" cap="flat" cmpd="sng" algn="ctr">
                      <a:solidFill>
                        <a:srgbClr val="E7E5F0"/>
                      </a:solidFill>
                      <a:prstDash val="solid"/>
                      <a:round/>
                      <a:headEnd type="none" w="med" len="med"/>
                      <a:tailEnd type="none" w="med" len="med"/>
                    </a:lnL>
                    <a:lnR w="12700" cap="flat" cmpd="sng" algn="ctr">
                      <a:solidFill>
                        <a:srgbClr val="E7E5F0"/>
                      </a:solidFill>
                      <a:prstDash val="solid"/>
                      <a:round/>
                      <a:headEnd type="none" w="med" len="med"/>
                      <a:tailEnd type="none" w="med" len="med"/>
                    </a:lnR>
                    <a:lnT w="12700" cap="flat" cmpd="sng" algn="ctr">
                      <a:solidFill>
                        <a:srgbClr val="E7E5F0"/>
                      </a:solidFill>
                      <a:prstDash val="solid"/>
                      <a:round/>
                      <a:headEnd type="none" w="med" len="med"/>
                      <a:tailEnd type="none" w="med" len="med"/>
                    </a:lnT>
                    <a:lnB w="12700" cap="flat" cmpd="sng" algn="ctr">
                      <a:solidFill>
                        <a:srgbClr val="E7E5F0"/>
                      </a:solidFill>
                      <a:prstDash val="solid"/>
                      <a:round/>
                      <a:headEnd type="none" w="med" len="med"/>
                      <a:tailEnd type="none" w="med" len="med"/>
                    </a:lnB>
                    <a:solidFill>
                      <a:srgbClr val="FFFFFF"/>
                    </a:solidFill>
                  </a:tcPr>
                </a:tc>
                <a:tc>
                  <a:txBody>
                    <a:bodyPr/>
                    <a:lstStyle/>
                    <a:p>
                      <a:pPr algn="l" indent="0" marL="0">
                        <a:buNone/>
                      </a:pPr>
                      <a:r>
                        <a:rPr lang="en-US" sz="1050" dirty="0">
                          <a:solidFill>
                            <a:srgbClr val="14152B"/>
                          </a:solidFill>
                          <a:latin typeface="Inter" pitchFamily="34" charset="0"/>
                          <a:ea typeface="Inter" pitchFamily="34" charset="-122"/>
                          <a:cs typeface="Inter" pitchFamily="34" charset="-120"/>
                        </a:rPr>
                        <a:t>Le document de refacturation suffit</a:t>
                      </a:r>
                      <a:endParaRPr lang="en-US" sz="1050" dirty="0">
                        <a:latin typeface="Inter" charset="0"/>
                        <a:ea typeface="Inter" charset="0"/>
                        <a:cs typeface="Inter" charset="0"/>
                      </a:endParaRPr>
                    </a:p>
                  </a:txBody>
                  <a:tcPr marL="128016" marR="128016" marT="64008" marB="64008" anchor="ctr">
                    <a:lnL w="12700" cap="flat" cmpd="sng" algn="ctr">
                      <a:solidFill>
                        <a:srgbClr val="E7E5F0"/>
                      </a:solidFill>
                      <a:prstDash val="solid"/>
                      <a:round/>
                      <a:headEnd type="none" w="med" len="med"/>
                      <a:tailEnd type="none" w="med" len="med"/>
                    </a:lnL>
                    <a:lnR w="12700" cap="flat" cmpd="sng" algn="ctr">
                      <a:solidFill>
                        <a:srgbClr val="E7E5F0"/>
                      </a:solidFill>
                      <a:prstDash val="solid"/>
                      <a:round/>
                      <a:headEnd type="none" w="med" len="med"/>
                      <a:tailEnd type="none" w="med" len="med"/>
                    </a:lnR>
                    <a:lnT w="12700" cap="flat" cmpd="sng" algn="ctr">
                      <a:solidFill>
                        <a:srgbClr val="E7E5F0"/>
                      </a:solidFill>
                      <a:prstDash val="solid"/>
                      <a:round/>
                      <a:headEnd type="none" w="med" len="med"/>
                      <a:tailEnd type="none" w="med" len="med"/>
                    </a:lnT>
                    <a:lnB w="12700" cap="flat" cmpd="sng" algn="ctr">
                      <a:solidFill>
                        <a:srgbClr val="E7E5F0"/>
                      </a:solidFill>
                      <a:prstDash val="solid"/>
                      <a:round/>
                      <a:headEnd type="none" w="med" len="med"/>
                      <a:tailEnd type="none" w="med" len="med"/>
                    </a:lnB>
                    <a:solidFill>
                      <a:srgbClr val="FFFFFF"/>
                    </a:solidFill>
                  </a:tcPr>
                </a:tc>
              </a:tr>
              <a:tr h="365760">
                <a:tc>
                  <a:txBody>
                    <a:bodyPr/>
                    <a:lstStyle/>
                    <a:p>
                      <a:pPr algn="l" indent="0" marL="0">
                        <a:buNone/>
                      </a:pPr>
                      <a:r>
                        <a:rPr lang="en-US" sz="1050" b="1" dirty="0">
                          <a:solidFill>
                            <a:srgbClr val="14152B"/>
                          </a:solidFill>
                          <a:latin typeface="Inter" pitchFamily="34" charset="0"/>
                          <a:ea typeface="Inter" pitchFamily="34" charset="-122"/>
                          <a:cs typeface="Inter" pitchFamily="34" charset="-120"/>
                        </a:rPr>
                        <a:t>Entre postes et centres de coûts</a:t>
                      </a:r>
                      <a:endParaRPr lang="en-US" sz="1050" dirty="0">
                        <a:latin typeface="Inter" charset="0"/>
                        <a:ea typeface="Inter" charset="0"/>
                        <a:cs typeface="Inter" charset="0"/>
                      </a:endParaRPr>
                    </a:p>
                  </a:txBody>
                  <a:tcPr marL="128016" marR="128016" marT="64008" marB="64008" anchor="ctr">
                    <a:lnL w="12700" cap="flat" cmpd="sng" algn="ctr">
                      <a:solidFill>
                        <a:srgbClr val="E7E5F0"/>
                      </a:solidFill>
                      <a:prstDash val="solid"/>
                      <a:round/>
                      <a:headEnd type="none" w="med" len="med"/>
                      <a:tailEnd type="none" w="med" len="med"/>
                    </a:lnL>
                    <a:lnR w="12700" cap="flat" cmpd="sng" algn="ctr">
                      <a:solidFill>
                        <a:srgbClr val="E7E5F0"/>
                      </a:solidFill>
                      <a:prstDash val="solid"/>
                      <a:round/>
                      <a:headEnd type="none" w="med" len="med"/>
                      <a:tailEnd type="none" w="med" len="med"/>
                    </a:lnR>
                    <a:lnT w="12700" cap="flat" cmpd="sng" algn="ctr">
                      <a:solidFill>
                        <a:srgbClr val="E7E5F0"/>
                      </a:solidFill>
                      <a:prstDash val="solid"/>
                      <a:round/>
                      <a:headEnd type="none" w="med" len="med"/>
                      <a:tailEnd type="none" w="med" len="med"/>
                    </a:lnT>
                    <a:lnB w="12700" cap="flat" cmpd="sng" algn="ctr">
                      <a:solidFill>
                        <a:srgbClr val="E7E5F0"/>
                      </a:solidFill>
                      <a:prstDash val="solid"/>
                      <a:round/>
                      <a:headEnd type="none" w="med" len="med"/>
                      <a:tailEnd type="none" w="med" len="med"/>
                    </a:lnB>
                    <a:solidFill>
                      <a:srgbClr val="F8F7FC"/>
                    </a:solidFill>
                  </a:tcPr>
                </a:tc>
                <a:tc>
                  <a:txBody>
                    <a:bodyPr/>
                    <a:lstStyle/>
                    <a:p>
                      <a:pPr algn="l" indent="0" marL="0">
                        <a:buNone/>
                      </a:pPr>
                      <a:r>
                        <a:rPr lang="en-US" sz="1050" dirty="0">
                          <a:solidFill>
                            <a:srgbClr val="14152B"/>
                          </a:solidFill>
                          <a:latin typeface="Inter" pitchFamily="34" charset="0"/>
                          <a:ea typeface="Inter" pitchFamily="34" charset="-122"/>
                          <a:cs typeface="Inter" pitchFamily="34" charset="-120"/>
                        </a:rPr>
                        <a:t>Ventilation analytique interne</a:t>
                      </a:r>
                      <a:endParaRPr lang="en-US" sz="1050" dirty="0">
                        <a:latin typeface="Inter" charset="0"/>
                        <a:ea typeface="Inter" charset="0"/>
                        <a:cs typeface="Inter" charset="0"/>
                      </a:endParaRPr>
                    </a:p>
                  </a:txBody>
                  <a:tcPr marL="128016" marR="128016" marT="64008" marB="64008" anchor="ctr">
                    <a:lnL w="12700" cap="flat" cmpd="sng" algn="ctr">
                      <a:solidFill>
                        <a:srgbClr val="E7E5F0"/>
                      </a:solidFill>
                      <a:prstDash val="solid"/>
                      <a:round/>
                      <a:headEnd type="none" w="med" len="med"/>
                      <a:tailEnd type="none" w="med" len="med"/>
                    </a:lnL>
                    <a:lnR w="12700" cap="flat" cmpd="sng" algn="ctr">
                      <a:solidFill>
                        <a:srgbClr val="E7E5F0"/>
                      </a:solidFill>
                      <a:prstDash val="solid"/>
                      <a:round/>
                      <a:headEnd type="none" w="med" len="med"/>
                      <a:tailEnd type="none" w="med" len="med"/>
                    </a:lnR>
                    <a:lnT w="12700" cap="flat" cmpd="sng" algn="ctr">
                      <a:solidFill>
                        <a:srgbClr val="E7E5F0"/>
                      </a:solidFill>
                      <a:prstDash val="solid"/>
                      <a:round/>
                      <a:headEnd type="none" w="med" len="med"/>
                      <a:tailEnd type="none" w="med" len="med"/>
                    </a:lnT>
                    <a:lnB w="12700" cap="flat" cmpd="sng" algn="ctr">
                      <a:solidFill>
                        <a:srgbClr val="E7E5F0"/>
                      </a:solidFill>
                      <a:prstDash val="solid"/>
                      <a:round/>
                      <a:headEnd type="none" w="med" len="med"/>
                      <a:tailEnd type="none" w="med" len="med"/>
                    </a:lnB>
                    <a:solidFill>
                      <a:srgbClr val="F8F7FC"/>
                    </a:solidFill>
                  </a:tcPr>
                </a:tc>
                <a:tc>
                  <a:txBody>
                    <a:bodyPr/>
                    <a:lstStyle/>
                    <a:p>
                      <a:pPr algn="ctr" indent="0" marL="0">
                        <a:buNone/>
                      </a:pPr>
                      <a:r>
                        <a:rPr lang="en-US" sz="1050" dirty="0">
                          <a:solidFill>
                            <a:srgbClr val="0F8A54"/>
                          </a:solidFill>
                          <a:latin typeface="Inter" pitchFamily="34" charset="0"/>
                          <a:ea typeface="Inter" pitchFamily="34" charset="-122"/>
                          <a:cs typeface="Inter" pitchFamily="34" charset="-120"/>
                        </a:rPr>
                        <a:t>Non</a:t>
                      </a:r>
                      <a:endParaRPr lang="en-US" sz="1050" dirty="0">
                        <a:latin typeface="Inter" charset="0"/>
                        <a:ea typeface="Inter" charset="0"/>
                        <a:cs typeface="Inter" charset="0"/>
                      </a:endParaRPr>
                    </a:p>
                  </a:txBody>
                  <a:tcPr marL="128016" marR="128016" marT="64008" marB="64008" anchor="ctr">
                    <a:lnL w="12700" cap="flat" cmpd="sng" algn="ctr">
                      <a:solidFill>
                        <a:srgbClr val="E7E5F0"/>
                      </a:solidFill>
                      <a:prstDash val="solid"/>
                      <a:round/>
                      <a:headEnd type="none" w="med" len="med"/>
                      <a:tailEnd type="none" w="med" len="med"/>
                    </a:lnL>
                    <a:lnR w="12700" cap="flat" cmpd="sng" algn="ctr">
                      <a:solidFill>
                        <a:srgbClr val="E7E5F0"/>
                      </a:solidFill>
                      <a:prstDash val="solid"/>
                      <a:round/>
                      <a:headEnd type="none" w="med" len="med"/>
                      <a:tailEnd type="none" w="med" len="med"/>
                    </a:lnR>
                    <a:lnT w="12700" cap="flat" cmpd="sng" algn="ctr">
                      <a:solidFill>
                        <a:srgbClr val="E7E5F0"/>
                      </a:solidFill>
                      <a:prstDash val="solid"/>
                      <a:round/>
                      <a:headEnd type="none" w="med" len="med"/>
                      <a:tailEnd type="none" w="med" len="med"/>
                    </a:lnT>
                    <a:lnB w="12700" cap="flat" cmpd="sng" algn="ctr">
                      <a:solidFill>
                        <a:srgbClr val="E7E5F0"/>
                      </a:solidFill>
                      <a:prstDash val="solid"/>
                      <a:round/>
                      <a:headEnd type="none" w="med" len="med"/>
                      <a:tailEnd type="none" w="med" len="med"/>
                    </a:lnB>
                    <a:solidFill>
                      <a:srgbClr val="F8F7FC"/>
                    </a:solidFill>
                  </a:tcPr>
                </a:tc>
                <a:tc>
                  <a:txBody>
                    <a:bodyPr/>
                    <a:lstStyle/>
                    <a:p>
                      <a:pPr algn="l" indent="0" marL="0">
                        <a:buNone/>
                      </a:pPr>
                      <a:r>
                        <a:rPr lang="en-US" sz="1050" dirty="0">
                          <a:solidFill>
                            <a:srgbClr val="14152B"/>
                          </a:solidFill>
                          <a:latin typeface="Inter" pitchFamily="34" charset="0"/>
                          <a:ea typeface="Inter" pitchFamily="34" charset="-122"/>
                          <a:cs typeface="Inter" pitchFamily="34" charset="-120"/>
                        </a:rPr>
                        <a:t>Le document de refacturation suffit</a:t>
                      </a:r>
                      <a:endParaRPr lang="en-US" sz="1050" dirty="0">
                        <a:latin typeface="Inter" charset="0"/>
                        <a:ea typeface="Inter" charset="0"/>
                        <a:cs typeface="Inter" charset="0"/>
                      </a:endParaRPr>
                    </a:p>
                  </a:txBody>
                  <a:tcPr marL="128016" marR="128016" marT="64008" marB="64008" anchor="ctr">
                    <a:lnL w="12700" cap="flat" cmpd="sng" algn="ctr">
                      <a:solidFill>
                        <a:srgbClr val="E7E5F0"/>
                      </a:solidFill>
                      <a:prstDash val="solid"/>
                      <a:round/>
                      <a:headEnd type="none" w="med" len="med"/>
                      <a:tailEnd type="none" w="med" len="med"/>
                    </a:lnL>
                    <a:lnR w="12700" cap="flat" cmpd="sng" algn="ctr">
                      <a:solidFill>
                        <a:srgbClr val="E7E5F0"/>
                      </a:solidFill>
                      <a:prstDash val="solid"/>
                      <a:round/>
                      <a:headEnd type="none" w="med" len="med"/>
                      <a:tailEnd type="none" w="med" len="med"/>
                    </a:lnR>
                    <a:lnT w="12700" cap="flat" cmpd="sng" algn="ctr">
                      <a:solidFill>
                        <a:srgbClr val="E7E5F0"/>
                      </a:solidFill>
                      <a:prstDash val="solid"/>
                      <a:round/>
                      <a:headEnd type="none" w="med" len="med"/>
                      <a:tailEnd type="none" w="med" len="med"/>
                    </a:lnT>
                    <a:lnB w="12700" cap="flat" cmpd="sng" algn="ctr">
                      <a:solidFill>
                        <a:srgbClr val="E7E5F0"/>
                      </a:solidFill>
                      <a:prstDash val="solid"/>
                      <a:round/>
                      <a:headEnd type="none" w="med" len="med"/>
                      <a:tailEnd type="none" w="med" len="med"/>
                    </a:lnB>
                    <a:solidFill>
                      <a:srgbClr val="F8F7FC"/>
                    </a:solidFill>
                  </a:tcPr>
                </a:tc>
              </a:tr>
              <a:tr h="365760">
                <a:tc>
                  <a:txBody>
                    <a:bodyPr/>
                    <a:lstStyle/>
                    <a:p>
                      <a:pPr algn="l" indent="0" marL="0">
                        <a:buNone/>
                      </a:pPr>
                      <a:r>
                        <a:rPr lang="en-US" sz="1050" b="1" dirty="0">
                          <a:solidFill>
                            <a:srgbClr val="14152B"/>
                          </a:solidFill>
                          <a:latin typeface="Inter" pitchFamily="34" charset="0"/>
                          <a:ea typeface="Inter" pitchFamily="34" charset="-122"/>
                          <a:cs typeface="Inter" pitchFamily="34" charset="-120"/>
                        </a:rPr>
                        <a:t>Entre établissements d’une même entité</a:t>
                      </a:r>
                      <a:endParaRPr lang="en-US" sz="1050" dirty="0">
                        <a:latin typeface="Inter" charset="0"/>
                        <a:ea typeface="Inter" charset="0"/>
                        <a:cs typeface="Inter" charset="0"/>
                      </a:endParaRPr>
                    </a:p>
                  </a:txBody>
                  <a:tcPr marL="128016" marR="128016" marT="64008" marB="64008" anchor="ctr">
                    <a:lnL w="12700" cap="flat" cmpd="sng" algn="ctr">
                      <a:solidFill>
                        <a:srgbClr val="E7E5F0"/>
                      </a:solidFill>
                      <a:prstDash val="solid"/>
                      <a:round/>
                      <a:headEnd type="none" w="med" len="med"/>
                      <a:tailEnd type="none" w="med" len="med"/>
                    </a:lnL>
                    <a:lnR w="12700" cap="flat" cmpd="sng" algn="ctr">
                      <a:solidFill>
                        <a:srgbClr val="E7E5F0"/>
                      </a:solidFill>
                      <a:prstDash val="solid"/>
                      <a:round/>
                      <a:headEnd type="none" w="med" len="med"/>
                      <a:tailEnd type="none" w="med" len="med"/>
                    </a:lnR>
                    <a:lnT w="12700" cap="flat" cmpd="sng" algn="ctr">
                      <a:solidFill>
                        <a:srgbClr val="E7E5F0"/>
                      </a:solidFill>
                      <a:prstDash val="solid"/>
                      <a:round/>
                      <a:headEnd type="none" w="med" len="med"/>
                      <a:tailEnd type="none" w="med" len="med"/>
                    </a:lnT>
                    <a:lnB w="12700" cap="flat" cmpd="sng" algn="ctr">
                      <a:solidFill>
                        <a:srgbClr val="E7E5F0"/>
                      </a:solidFill>
                      <a:prstDash val="solid"/>
                      <a:round/>
                      <a:headEnd type="none" w="med" len="med"/>
                      <a:tailEnd type="none" w="med" len="med"/>
                    </a:lnB>
                    <a:solidFill>
                      <a:srgbClr val="FFFFFF"/>
                    </a:solidFill>
                  </a:tcPr>
                </a:tc>
                <a:tc>
                  <a:txBody>
                    <a:bodyPr/>
                    <a:lstStyle/>
                    <a:p>
                      <a:pPr algn="l" indent="0" marL="0">
                        <a:buNone/>
                      </a:pPr>
                      <a:r>
                        <a:rPr lang="en-US" sz="1050" dirty="0">
                          <a:solidFill>
                            <a:srgbClr val="14152B"/>
                          </a:solidFill>
                          <a:latin typeface="Inter" pitchFamily="34" charset="0"/>
                          <a:ea typeface="Inter" pitchFamily="34" charset="-122"/>
                          <a:cs typeface="Inter" pitchFamily="34" charset="-120"/>
                        </a:rPr>
                        <a:t>Ventilation analytique interne</a:t>
                      </a:r>
                      <a:endParaRPr lang="en-US" sz="1050" dirty="0">
                        <a:latin typeface="Inter" charset="0"/>
                        <a:ea typeface="Inter" charset="0"/>
                        <a:cs typeface="Inter" charset="0"/>
                      </a:endParaRPr>
                    </a:p>
                  </a:txBody>
                  <a:tcPr marL="128016" marR="128016" marT="64008" marB="64008" anchor="ctr">
                    <a:lnL w="12700" cap="flat" cmpd="sng" algn="ctr">
                      <a:solidFill>
                        <a:srgbClr val="E7E5F0"/>
                      </a:solidFill>
                      <a:prstDash val="solid"/>
                      <a:round/>
                      <a:headEnd type="none" w="med" len="med"/>
                      <a:tailEnd type="none" w="med" len="med"/>
                    </a:lnL>
                    <a:lnR w="12700" cap="flat" cmpd="sng" algn="ctr">
                      <a:solidFill>
                        <a:srgbClr val="E7E5F0"/>
                      </a:solidFill>
                      <a:prstDash val="solid"/>
                      <a:round/>
                      <a:headEnd type="none" w="med" len="med"/>
                      <a:tailEnd type="none" w="med" len="med"/>
                    </a:lnR>
                    <a:lnT w="12700" cap="flat" cmpd="sng" algn="ctr">
                      <a:solidFill>
                        <a:srgbClr val="E7E5F0"/>
                      </a:solidFill>
                      <a:prstDash val="solid"/>
                      <a:round/>
                      <a:headEnd type="none" w="med" len="med"/>
                      <a:tailEnd type="none" w="med" len="med"/>
                    </a:lnT>
                    <a:lnB w="12700" cap="flat" cmpd="sng" algn="ctr">
                      <a:solidFill>
                        <a:srgbClr val="E7E5F0"/>
                      </a:solidFill>
                      <a:prstDash val="solid"/>
                      <a:round/>
                      <a:headEnd type="none" w="med" len="med"/>
                      <a:tailEnd type="none" w="med" len="med"/>
                    </a:lnB>
                    <a:solidFill>
                      <a:srgbClr val="FFFFFF"/>
                    </a:solidFill>
                  </a:tcPr>
                </a:tc>
                <a:tc>
                  <a:txBody>
                    <a:bodyPr/>
                    <a:lstStyle/>
                    <a:p>
                      <a:pPr algn="ctr" indent="0" marL="0">
                        <a:buNone/>
                      </a:pPr>
                      <a:r>
                        <a:rPr lang="en-US" sz="1050" dirty="0">
                          <a:solidFill>
                            <a:srgbClr val="0F8A54"/>
                          </a:solidFill>
                          <a:latin typeface="Inter" pitchFamily="34" charset="0"/>
                          <a:ea typeface="Inter" pitchFamily="34" charset="-122"/>
                          <a:cs typeface="Inter" pitchFamily="34" charset="-120"/>
                        </a:rPr>
                        <a:t>Non</a:t>
                      </a:r>
                      <a:endParaRPr lang="en-US" sz="1050" dirty="0">
                        <a:latin typeface="Inter" charset="0"/>
                        <a:ea typeface="Inter" charset="0"/>
                        <a:cs typeface="Inter" charset="0"/>
                      </a:endParaRPr>
                    </a:p>
                  </a:txBody>
                  <a:tcPr marL="128016" marR="128016" marT="64008" marB="64008" anchor="ctr">
                    <a:lnL w="12700" cap="flat" cmpd="sng" algn="ctr">
                      <a:solidFill>
                        <a:srgbClr val="E7E5F0"/>
                      </a:solidFill>
                      <a:prstDash val="solid"/>
                      <a:round/>
                      <a:headEnd type="none" w="med" len="med"/>
                      <a:tailEnd type="none" w="med" len="med"/>
                    </a:lnL>
                    <a:lnR w="12700" cap="flat" cmpd="sng" algn="ctr">
                      <a:solidFill>
                        <a:srgbClr val="E7E5F0"/>
                      </a:solidFill>
                      <a:prstDash val="solid"/>
                      <a:round/>
                      <a:headEnd type="none" w="med" len="med"/>
                      <a:tailEnd type="none" w="med" len="med"/>
                    </a:lnR>
                    <a:lnT w="12700" cap="flat" cmpd="sng" algn="ctr">
                      <a:solidFill>
                        <a:srgbClr val="E7E5F0"/>
                      </a:solidFill>
                      <a:prstDash val="solid"/>
                      <a:round/>
                      <a:headEnd type="none" w="med" len="med"/>
                      <a:tailEnd type="none" w="med" len="med"/>
                    </a:lnT>
                    <a:lnB w="12700" cap="flat" cmpd="sng" algn="ctr">
                      <a:solidFill>
                        <a:srgbClr val="E7E5F0"/>
                      </a:solidFill>
                      <a:prstDash val="solid"/>
                      <a:round/>
                      <a:headEnd type="none" w="med" len="med"/>
                      <a:tailEnd type="none" w="med" len="med"/>
                    </a:lnB>
                    <a:solidFill>
                      <a:srgbClr val="FFFFFF"/>
                    </a:solidFill>
                  </a:tcPr>
                </a:tc>
                <a:tc>
                  <a:txBody>
                    <a:bodyPr/>
                    <a:lstStyle/>
                    <a:p>
                      <a:pPr algn="l" indent="0" marL="0">
                        <a:buNone/>
                      </a:pPr>
                      <a:r>
                        <a:rPr lang="en-US" sz="1050" dirty="0">
                          <a:solidFill>
                            <a:srgbClr val="14152B"/>
                          </a:solidFill>
                          <a:latin typeface="Inter" pitchFamily="34" charset="0"/>
                          <a:ea typeface="Inter" pitchFamily="34" charset="-122"/>
                          <a:cs typeface="Inter" pitchFamily="34" charset="-120"/>
                        </a:rPr>
                        <a:t>Le document de refacturation suffit</a:t>
                      </a:r>
                      <a:endParaRPr lang="en-US" sz="1050" dirty="0">
                        <a:latin typeface="Inter" charset="0"/>
                        <a:ea typeface="Inter" charset="0"/>
                        <a:cs typeface="Inter" charset="0"/>
                      </a:endParaRPr>
                    </a:p>
                  </a:txBody>
                  <a:tcPr marL="128016" marR="128016" marT="64008" marB="64008" anchor="ctr">
                    <a:lnL w="12700" cap="flat" cmpd="sng" algn="ctr">
                      <a:solidFill>
                        <a:srgbClr val="E7E5F0"/>
                      </a:solidFill>
                      <a:prstDash val="solid"/>
                      <a:round/>
                      <a:headEnd type="none" w="med" len="med"/>
                      <a:tailEnd type="none" w="med" len="med"/>
                    </a:lnL>
                    <a:lnR w="12700" cap="flat" cmpd="sng" algn="ctr">
                      <a:solidFill>
                        <a:srgbClr val="E7E5F0"/>
                      </a:solidFill>
                      <a:prstDash val="solid"/>
                      <a:round/>
                      <a:headEnd type="none" w="med" len="med"/>
                      <a:tailEnd type="none" w="med" len="med"/>
                    </a:lnR>
                    <a:lnT w="12700" cap="flat" cmpd="sng" algn="ctr">
                      <a:solidFill>
                        <a:srgbClr val="E7E5F0"/>
                      </a:solidFill>
                      <a:prstDash val="solid"/>
                      <a:round/>
                      <a:headEnd type="none" w="med" len="med"/>
                      <a:tailEnd type="none" w="med" len="med"/>
                    </a:lnT>
                    <a:lnB w="12700" cap="flat" cmpd="sng" algn="ctr">
                      <a:solidFill>
                        <a:srgbClr val="E7E5F0"/>
                      </a:solidFill>
                      <a:prstDash val="solid"/>
                      <a:round/>
                      <a:headEnd type="none" w="med" len="med"/>
                      <a:tailEnd type="none" w="med" len="med"/>
                    </a:lnB>
                    <a:solidFill>
                      <a:srgbClr val="FFFFFF"/>
                    </a:solidFill>
                  </a:tcPr>
                </a:tc>
              </a:tr>
              <a:tr h="365760">
                <a:tc>
                  <a:txBody>
                    <a:bodyPr/>
                    <a:lstStyle/>
                    <a:p>
                      <a:pPr algn="l" indent="0" marL="0">
                        <a:buNone/>
                      </a:pPr>
                      <a:r>
                        <a:rPr lang="en-US" sz="1050" b="1" dirty="0">
                          <a:solidFill>
                            <a:srgbClr val="14152B"/>
                          </a:solidFill>
                          <a:latin typeface="Inter" pitchFamily="34" charset="0"/>
                          <a:ea typeface="Inter" pitchFamily="34" charset="-122"/>
                          <a:cs typeface="Inter" pitchFamily="34" charset="-120"/>
                        </a:rPr>
                        <a:t>À une filiale (autre SIREN)</a:t>
                      </a:r>
                      <a:endParaRPr lang="en-US" sz="1050" dirty="0">
                        <a:latin typeface="Inter" charset="0"/>
                        <a:ea typeface="Inter" charset="0"/>
                        <a:cs typeface="Inter" charset="0"/>
                      </a:endParaRPr>
                    </a:p>
                  </a:txBody>
                  <a:tcPr marL="128016" marR="128016" marT="64008" marB="64008" anchor="ctr">
                    <a:lnL w="12700" cap="flat" cmpd="sng" algn="ctr">
                      <a:solidFill>
                        <a:srgbClr val="E7E5F0"/>
                      </a:solidFill>
                      <a:prstDash val="solid"/>
                      <a:round/>
                      <a:headEnd type="none" w="med" len="med"/>
                      <a:tailEnd type="none" w="med" len="med"/>
                    </a:lnL>
                    <a:lnR w="12700" cap="flat" cmpd="sng" algn="ctr">
                      <a:solidFill>
                        <a:srgbClr val="E7E5F0"/>
                      </a:solidFill>
                      <a:prstDash val="solid"/>
                      <a:round/>
                      <a:headEnd type="none" w="med" len="med"/>
                      <a:tailEnd type="none" w="med" len="med"/>
                    </a:lnR>
                    <a:lnT w="12700" cap="flat" cmpd="sng" algn="ctr">
                      <a:solidFill>
                        <a:srgbClr val="E7E5F0"/>
                      </a:solidFill>
                      <a:prstDash val="solid"/>
                      <a:round/>
                      <a:headEnd type="none" w="med" len="med"/>
                      <a:tailEnd type="none" w="med" len="med"/>
                    </a:lnT>
                    <a:lnB w="12700" cap="flat" cmpd="sng" algn="ctr">
                      <a:solidFill>
                        <a:srgbClr val="E7E5F0"/>
                      </a:solidFill>
                      <a:prstDash val="solid"/>
                      <a:round/>
                      <a:headEnd type="none" w="med" len="med"/>
                      <a:tailEnd type="none" w="med" len="med"/>
                    </a:lnB>
                    <a:solidFill>
                      <a:srgbClr val="F8F7FC"/>
                    </a:solidFill>
                  </a:tcPr>
                </a:tc>
                <a:tc>
                  <a:txBody>
                    <a:bodyPr/>
                    <a:lstStyle/>
                    <a:p>
                      <a:pPr algn="l" indent="0" marL="0">
                        <a:buNone/>
                      </a:pPr>
                      <a:r>
                        <a:rPr lang="en-US" sz="1050" dirty="0">
                          <a:solidFill>
                            <a:srgbClr val="14152B"/>
                          </a:solidFill>
                          <a:latin typeface="Inter" pitchFamily="34" charset="0"/>
                          <a:ea typeface="Inter" pitchFamily="34" charset="-122"/>
                          <a:cs typeface="Inter" pitchFamily="34" charset="-120"/>
                        </a:rPr>
                        <a:t>Facture entre assujettis</a:t>
                      </a:r>
                      <a:endParaRPr lang="en-US" sz="1050" dirty="0">
                        <a:latin typeface="Inter" charset="0"/>
                        <a:ea typeface="Inter" charset="0"/>
                        <a:cs typeface="Inter" charset="0"/>
                      </a:endParaRPr>
                    </a:p>
                  </a:txBody>
                  <a:tcPr marL="128016" marR="128016" marT="64008" marB="64008" anchor="ctr">
                    <a:lnL w="12700" cap="flat" cmpd="sng" algn="ctr">
                      <a:solidFill>
                        <a:srgbClr val="E7E5F0"/>
                      </a:solidFill>
                      <a:prstDash val="solid"/>
                      <a:round/>
                      <a:headEnd type="none" w="med" len="med"/>
                      <a:tailEnd type="none" w="med" len="med"/>
                    </a:lnL>
                    <a:lnR w="12700" cap="flat" cmpd="sng" algn="ctr">
                      <a:solidFill>
                        <a:srgbClr val="E7E5F0"/>
                      </a:solidFill>
                      <a:prstDash val="solid"/>
                      <a:round/>
                      <a:headEnd type="none" w="med" len="med"/>
                      <a:tailEnd type="none" w="med" len="med"/>
                    </a:lnR>
                    <a:lnT w="12700" cap="flat" cmpd="sng" algn="ctr">
                      <a:solidFill>
                        <a:srgbClr val="E7E5F0"/>
                      </a:solidFill>
                      <a:prstDash val="solid"/>
                      <a:round/>
                      <a:headEnd type="none" w="med" len="med"/>
                      <a:tailEnd type="none" w="med" len="med"/>
                    </a:lnT>
                    <a:lnB w="12700" cap="flat" cmpd="sng" algn="ctr">
                      <a:solidFill>
                        <a:srgbClr val="E7E5F0"/>
                      </a:solidFill>
                      <a:prstDash val="solid"/>
                      <a:round/>
                      <a:headEnd type="none" w="med" len="med"/>
                      <a:tailEnd type="none" w="med" len="med"/>
                    </a:lnB>
                    <a:solidFill>
                      <a:srgbClr val="F8F7FC"/>
                    </a:solidFill>
                  </a:tcPr>
                </a:tc>
                <a:tc>
                  <a:txBody>
                    <a:bodyPr/>
                    <a:lstStyle/>
                    <a:p>
                      <a:pPr algn="ctr" indent="0" marL="0">
                        <a:buNone/>
                      </a:pPr>
                      <a:r>
                        <a:rPr lang="en-US" sz="1050" dirty="0">
                          <a:solidFill>
                            <a:srgbClr val="C0271F"/>
                          </a:solidFill>
                          <a:latin typeface="Inter" pitchFamily="34" charset="0"/>
                          <a:ea typeface="Inter" pitchFamily="34" charset="-122"/>
                          <a:cs typeface="Inter" pitchFamily="34" charset="-120"/>
                        </a:rPr>
                        <a:t>Oui</a:t>
                      </a:r>
                      <a:endParaRPr lang="en-US" sz="1050" dirty="0">
                        <a:latin typeface="Inter" charset="0"/>
                        <a:ea typeface="Inter" charset="0"/>
                        <a:cs typeface="Inter" charset="0"/>
                      </a:endParaRPr>
                    </a:p>
                  </a:txBody>
                  <a:tcPr marL="128016" marR="128016" marT="64008" marB="64008" anchor="ctr">
                    <a:lnL w="12700" cap="flat" cmpd="sng" algn="ctr">
                      <a:solidFill>
                        <a:srgbClr val="E7E5F0"/>
                      </a:solidFill>
                      <a:prstDash val="solid"/>
                      <a:round/>
                      <a:headEnd type="none" w="med" len="med"/>
                      <a:tailEnd type="none" w="med" len="med"/>
                    </a:lnL>
                    <a:lnR w="12700" cap="flat" cmpd="sng" algn="ctr">
                      <a:solidFill>
                        <a:srgbClr val="E7E5F0"/>
                      </a:solidFill>
                      <a:prstDash val="solid"/>
                      <a:round/>
                      <a:headEnd type="none" w="med" len="med"/>
                      <a:tailEnd type="none" w="med" len="med"/>
                    </a:lnR>
                    <a:lnT w="12700" cap="flat" cmpd="sng" algn="ctr">
                      <a:solidFill>
                        <a:srgbClr val="E7E5F0"/>
                      </a:solidFill>
                      <a:prstDash val="solid"/>
                      <a:round/>
                      <a:headEnd type="none" w="med" len="med"/>
                      <a:tailEnd type="none" w="med" len="med"/>
                    </a:lnT>
                    <a:lnB w="12700" cap="flat" cmpd="sng" algn="ctr">
                      <a:solidFill>
                        <a:srgbClr val="E7E5F0"/>
                      </a:solidFill>
                      <a:prstDash val="solid"/>
                      <a:round/>
                      <a:headEnd type="none" w="med" len="med"/>
                      <a:tailEnd type="none" w="med" len="med"/>
                    </a:lnB>
                    <a:solidFill>
                      <a:srgbClr val="F8F7FC"/>
                    </a:solidFill>
                  </a:tcPr>
                </a:tc>
                <a:tc>
                  <a:txBody>
                    <a:bodyPr/>
                    <a:lstStyle/>
                    <a:p>
                      <a:pPr algn="l" indent="0" marL="0">
                        <a:buNone/>
                      </a:pPr>
                      <a:r>
                        <a:rPr lang="en-US" sz="1050" dirty="0">
                          <a:solidFill>
                            <a:srgbClr val="14152B"/>
                          </a:solidFill>
                          <a:latin typeface="Inter" pitchFamily="34" charset="0"/>
                          <a:ea typeface="Inter" pitchFamily="34" charset="-122"/>
                          <a:cs typeface="Inter" pitchFamily="34" charset="-120"/>
                        </a:rPr>
                        <a:t>Le détail et l’export — votre chaîne émet</a:t>
                      </a:r>
                      <a:endParaRPr lang="en-US" sz="1050" dirty="0">
                        <a:latin typeface="Inter" charset="0"/>
                        <a:ea typeface="Inter" charset="0"/>
                        <a:cs typeface="Inter" charset="0"/>
                      </a:endParaRPr>
                    </a:p>
                  </a:txBody>
                  <a:tcPr marL="128016" marR="128016" marT="64008" marB="64008" anchor="ctr">
                    <a:lnL w="12700" cap="flat" cmpd="sng" algn="ctr">
                      <a:solidFill>
                        <a:srgbClr val="E7E5F0"/>
                      </a:solidFill>
                      <a:prstDash val="solid"/>
                      <a:round/>
                      <a:headEnd type="none" w="med" len="med"/>
                      <a:tailEnd type="none" w="med" len="med"/>
                    </a:lnL>
                    <a:lnR w="12700" cap="flat" cmpd="sng" algn="ctr">
                      <a:solidFill>
                        <a:srgbClr val="E7E5F0"/>
                      </a:solidFill>
                      <a:prstDash val="solid"/>
                      <a:round/>
                      <a:headEnd type="none" w="med" len="med"/>
                      <a:tailEnd type="none" w="med" len="med"/>
                    </a:lnR>
                    <a:lnT w="12700" cap="flat" cmpd="sng" algn="ctr">
                      <a:solidFill>
                        <a:srgbClr val="E7E5F0"/>
                      </a:solidFill>
                      <a:prstDash val="solid"/>
                      <a:round/>
                      <a:headEnd type="none" w="med" len="med"/>
                      <a:tailEnd type="none" w="med" len="med"/>
                    </a:lnT>
                    <a:lnB w="12700" cap="flat" cmpd="sng" algn="ctr">
                      <a:solidFill>
                        <a:srgbClr val="E7E5F0"/>
                      </a:solidFill>
                      <a:prstDash val="solid"/>
                      <a:round/>
                      <a:headEnd type="none" w="med" len="med"/>
                      <a:tailEnd type="none" w="med" len="med"/>
                    </a:lnB>
                    <a:solidFill>
                      <a:srgbClr val="F8F7FC"/>
                    </a:solidFill>
                  </a:tcPr>
                </a:tc>
              </a:tr>
              <a:tr h="365760">
                <a:tc>
                  <a:txBody>
                    <a:bodyPr/>
                    <a:lstStyle/>
                    <a:p>
                      <a:pPr algn="l" indent="0" marL="0">
                        <a:buNone/>
                      </a:pPr>
                      <a:r>
                        <a:rPr lang="en-US" sz="1050" b="1" dirty="0">
                          <a:solidFill>
                            <a:srgbClr val="14152B"/>
                          </a:solidFill>
                          <a:latin typeface="Inter" pitchFamily="34" charset="0"/>
                          <a:ea typeface="Inter" pitchFamily="34" charset="-122"/>
                          <a:cs typeface="Inter" pitchFamily="34" charset="-120"/>
                        </a:rPr>
                        <a:t>À un locataire, un cabinet hébergé</a:t>
                      </a:r>
                      <a:endParaRPr lang="en-US" sz="1050" dirty="0">
                        <a:latin typeface="Inter" charset="0"/>
                        <a:ea typeface="Inter" charset="0"/>
                        <a:cs typeface="Inter" charset="0"/>
                      </a:endParaRPr>
                    </a:p>
                  </a:txBody>
                  <a:tcPr marL="128016" marR="128016" marT="64008" marB="64008" anchor="ctr">
                    <a:lnL w="12700" cap="flat" cmpd="sng" algn="ctr">
                      <a:solidFill>
                        <a:srgbClr val="E7E5F0"/>
                      </a:solidFill>
                      <a:prstDash val="solid"/>
                      <a:round/>
                      <a:headEnd type="none" w="med" len="med"/>
                      <a:tailEnd type="none" w="med" len="med"/>
                    </a:lnL>
                    <a:lnR w="12700" cap="flat" cmpd="sng" algn="ctr">
                      <a:solidFill>
                        <a:srgbClr val="E7E5F0"/>
                      </a:solidFill>
                      <a:prstDash val="solid"/>
                      <a:round/>
                      <a:headEnd type="none" w="med" len="med"/>
                      <a:tailEnd type="none" w="med" len="med"/>
                    </a:lnR>
                    <a:lnT w="12700" cap="flat" cmpd="sng" algn="ctr">
                      <a:solidFill>
                        <a:srgbClr val="E7E5F0"/>
                      </a:solidFill>
                      <a:prstDash val="solid"/>
                      <a:round/>
                      <a:headEnd type="none" w="med" len="med"/>
                      <a:tailEnd type="none" w="med" len="med"/>
                    </a:lnT>
                    <a:lnB w="12700" cap="flat" cmpd="sng" algn="ctr">
                      <a:solidFill>
                        <a:srgbClr val="E7E5F0"/>
                      </a:solidFill>
                      <a:prstDash val="solid"/>
                      <a:round/>
                      <a:headEnd type="none" w="med" len="med"/>
                      <a:tailEnd type="none" w="med" len="med"/>
                    </a:lnB>
                    <a:solidFill>
                      <a:srgbClr val="FFFFFF"/>
                    </a:solidFill>
                  </a:tcPr>
                </a:tc>
                <a:tc>
                  <a:txBody>
                    <a:bodyPr/>
                    <a:lstStyle/>
                    <a:p>
                      <a:pPr algn="l" indent="0" marL="0">
                        <a:buNone/>
                      </a:pPr>
                      <a:r>
                        <a:rPr lang="en-US" sz="1050" dirty="0">
                          <a:solidFill>
                            <a:srgbClr val="14152B"/>
                          </a:solidFill>
                          <a:latin typeface="Inter" pitchFamily="34" charset="0"/>
                          <a:ea typeface="Inter" pitchFamily="34" charset="-122"/>
                          <a:cs typeface="Inter" pitchFamily="34" charset="-120"/>
                        </a:rPr>
                        <a:t>Facture entre assujettis</a:t>
                      </a:r>
                      <a:endParaRPr lang="en-US" sz="1050" dirty="0">
                        <a:latin typeface="Inter" charset="0"/>
                        <a:ea typeface="Inter" charset="0"/>
                        <a:cs typeface="Inter" charset="0"/>
                      </a:endParaRPr>
                    </a:p>
                  </a:txBody>
                  <a:tcPr marL="128016" marR="128016" marT="64008" marB="64008" anchor="ctr">
                    <a:lnL w="12700" cap="flat" cmpd="sng" algn="ctr">
                      <a:solidFill>
                        <a:srgbClr val="E7E5F0"/>
                      </a:solidFill>
                      <a:prstDash val="solid"/>
                      <a:round/>
                      <a:headEnd type="none" w="med" len="med"/>
                      <a:tailEnd type="none" w="med" len="med"/>
                    </a:lnL>
                    <a:lnR w="12700" cap="flat" cmpd="sng" algn="ctr">
                      <a:solidFill>
                        <a:srgbClr val="E7E5F0"/>
                      </a:solidFill>
                      <a:prstDash val="solid"/>
                      <a:round/>
                      <a:headEnd type="none" w="med" len="med"/>
                      <a:tailEnd type="none" w="med" len="med"/>
                    </a:lnR>
                    <a:lnT w="12700" cap="flat" cmpd="sng" algn="ctr">
                      <a:solidFill>
                        <a:srgbClr val="E7E5F0"/>
                      </a:solidFill>
                      <a:prstDash val="solid"/>
                      <a:round/>
                      <a:headEnd type="none" w="med" len="med"/>
                      <a:tailEnd type="none" w="med" len="med"/>
                    </a:lnT>
                    <a:lnB w="12700" cap="flat" cmpd="sng" algn="ctr">
                      <a:solidFill>
                        <a:srgbClr val="E7E5F0"/>
                      </a:solidFill>
                      <a:prstDash val="solid"/>
                      <a:round/>
                      <a:headEnd type="none" w="med" len="med"/>
                      <a:tailEnd type="none" w="med" len="med"/>
                    </a:lnB>
                    <a:solidFill>
                      <a:srgbClr val="FFFFFF"/>
                    </a:solidFill>
                  </a:tcPr>
                </a:tc>
                <a:tc>
                  <a:txBody>
                    <a:bodyPr/>
                    <a:lstStyle/>
                    <a:p>
                      <a:pPr algn="ctr" indent="0" marL="0">
                        <a:buNone/>
                      </a:pPr>
                      <a:r>
                        <a:rPr lang="en-US" sz="1050" dirty="0">
                          <a:solidFill>
                            <a:srgbClr val="C0271F"/>
                          </a:solidFill>
                          <a:latin typeface="Inter" pitchFamily="34" charset="0"/>
                          <a:ea typeface="Inter" pitchFamily="34" charset="-122"/>
                          <a:cs typeface="Inter" pitchFamily="34" charset="-120"/>
                        </a:rPr>
                        <a:t>Oui</a:t>
                      </a:r>
                      <a:endParaRPr lang="en-US" sz="1050" dirty="0">
                        <a:latin typeface="Inter" charset="0"/>
                        <a:ea typeface="Inter" charset="0"/>
                        <a:cs typeface="Inter" charset="0"/>
                      </a:endParaRPr>
                    </a:p>
                  </a:txBody>
                  <a:tcPr marL="128016" marR="128016" marT="64008" marB="64008" anchor="ctr">
                    <a:lnL w="12700" cap="flat" cmpd="sng" algn="ctr">
                      <a:solidFill>
                        <a:srgbClr val="E7E5F0"/>
                      </a:solidFill>
                      <a:prstDash val="solid"/>
                      <a:round/>
                      <a:headEnd type="none" w="med" len="med"/>
                      <a:tailEnd type="none" w="med" len="med"/>
                    </a:lnL>
                    <a:lnR w="12700" cap="flat" cmpd="sng" algn="ctr">
                      <a:solidFill>
                        <a:srgbClr val="E7E5F0"/>
                      </a:solidFill>
                      <a:prstDash val="solid"/>
                      <a:round/>
                      <a:headEnd type="none" w="med" len="med"/>
                      <a:tailEnd type="none" w="med" len="med"/>
                    </a:lnR>
                    <a:lnT w="12700" cap="flat" cmpd="sng" algn="ctr">
                      <a:solidFill>
                        <a:srgbClr val="E7E5F0"/>
                      </a:solidFill>
                      <a:prstDash val="solid"/>
                      <a:round/>
                      <a:headEnd type="none" w="med" len="med"/>
                      <a:tailEnd type="none" w="med" len="med"/>
                    </a:lnT>
                    <a:lnB w="12700" cap="flat" cmpd="sng" algn="ctr">
                      <a:solidFill>
                        <a:srgbClr val="E7E5F0"/>
                      </a:solidFill>
                      <a:prstDash val="solid"/>
                      <a:round/>
                      <a:headEnd type="none" w="med" len="med"/>
                      <a:tailEnd type="none" w="med" len="med"/>
                    </a:lnB>
                    <a:solidFill>
                      <a:srgbClr val="FFFFFF"/>
                    </a:solidFill>
                  </a:tcPr>
                </a:tc>
                <a:tc>
                  <a:txBody>
                    <a:bodyPr/>
                    <a:lstStyle/>
                    <a:p>
                      <a:pPr algn="l" indent="0" marL="0">
                        <a:buNone/>
                      </a:pPr>
                      <a:r>
                        <a:rPr lang="en-US" sz="1050" dirty="0">
                          <a:solidFill>
                            <a:srgbClr val="14152B"/>
                          </a:solidFill>
                          <a:latin typeface="Inter" pitchFamily="34" charset="0"/>
                          <a:ea typeface="Inter" pitchFamily="34" charset="-122"/>
                          <a:cs typeface="Inter" pitchFamily="34" charset="-120"/>
                        </a:rPr>
                        <a:t>Le détail et l’export — votre chaîne émet</a:t>
                      </a:r>
                      <a:endParaRPr lang="en-US" sz="1050" dirty="0">
                        <a:latin typeface="Inter" charset="0"/>
                        <a:ea typeface="Inter" charset="0"/>
                        <a:cs typeface="Inter" charset="0"/>
                      </a:endParaRPr>
                    </a:p>
                  </a:txBody>
                  <a:tcPr marL="128016" marR="128016" marT="64008" marB="64008" anchor="ctr">
                    <a:lnL w="12700" cap="flat" cmpd="sng" algn="ctr">
                      <a:solidFill>
                        <a:srgbClr val="E7E5F0"/>
                      </a:solidFill>
                      <a:prstDash val="solid"/>
                      <a:round/>
                      <a:headEnd type="none" w="med" len="med"/>
                      <a:tailEnd type="none" w="med" len="med"/>
                    </a:lnL>
                    <a:lnR w="12700" cap="flat" cmpd="sng" algn="ctr">
                      <a:solidFill>
                        <a:srgbClr val="E7E5F0"/>
                      </a:solidFill>
                      <a:prstDash val="solid"/>
                      <a:round/>
                      <a:headEnd type="none" w="med" len="med"/>
                      <a:tailEnd type="none" w="med" len="med"/>
                    </a:lnR>
                    <a:lnT w="12700" cap="flat" cmpd="sng" algn="ctr">
                      <a:solidFill>
                        <a:srgbClr val="E7E5F0"/>
                      </a:solidFill>
                      <a:prstDash val="solid"/>
                      <a:round/>
                      <a:headEnd type="none" w="med" len="med"/>
                      <a:tailEnd type="none" w="med" len="med"/>
                    </a:lnT>
                    <a:lnB w="12700" cap="flat" cmpd="sng" algn="ctr">
                      <a:solidFill>
                        <a:srgbClr val="E7E5F0"/>
                      </a:solidFill>
                      <a:prstDash val="solid"/>
                      <a:round/>
                      <a:headEnd type="none" w="med" len="med"/>
                      <a:tailEnd type="none" w="med" len="med"/>
                    </a:lnB>
                    <a:solidFill>
                      <a:srgbClr val="FFFFFF"/>
                    </a:solidFill>
                  </a:tcPr>
                </a:tc>
              </a:tr>
            </a:tbl>
          </a:graphicData>
        </a:graphic>
      </p:graphicFrame>
      <p:sp>
        <p:nvSpPr>
          <p:cNvPr id="6" name="Shape 3"/>
          <p:cNvSpPr/>
          <p:nvPr/>
        </p:nvSpPr>
        <p:spPr>
          <a:xfrm>
            <a:off x="685800" y="4590288"/>
            <a:ext cx="10817352" cy="932688"/>
          </a:xfrm>
          <a:prstGeom prst="roundRect">
            <a:avLst>
              <a:gd name="adj" fmla="val 8824"/>
            </a:avLst>
          </a:prstGeom>
          <a:solidFill>
            <a:srgbClr val="F8F7FC"/>
          </a:solidFill>
          <a:ln w="12700">
            <a:solidFill>
              <a:srgbClr val="E7E5F0"/>
            </a:solidFill>
            <a:prstDash val="solid"/>
          </a:ln>
        </p:spPr>
      </p:sp>
      <p:sp>
        <p:nvSpPr>
          <p:cNvPr id="7" name="Text 4"/>
          <p:cNvSpPr/>
          <p:nvPr/>
        </p:nvSpPr>
        <p:spPr>
          <a:xfrm>
            <a:off x="996696" y="4718304"/>
            <a:ext cx="10195560" cy="694944"/>
          </a:xfrm>
          <a:prstGeom prst="rect">
            <a:avLst/>
          </a:prstGeom>
          <a:noFill/>
          <a:ln/>
        </p:spPr>
        <p:txBody>
          <a:bodyPr wrap="square" lIns="0" tIns="0" rIns="0" bIns="0" rtlCol="0" anchor="t"/>
          <a:lstStyle/>
          <a:p>
            <a:pPr indent="0" marL="0">
              <a:lnSpc>
                <a:spcPts val="1500"/>
              </a:lnSpc>
              <a:buNone/>
            </a:pPr>
            <a:r>
              <a:rPr lang="en-US" sz="1100" b="1" dirty="0">
                <a:solidFill>
                  <a:srgbClr val="14152B"/>
                </a:solidFill>
                <a:latin typeface="Inter" pitchFamily="34" charset="0"/>
                <a:ea typeface="Inter" pitchFamily="34" charset="-122"/>
                <a:cs typeface="Inter" pitchFamily="34" charset="-120"/>
              </a:rPr>
              <a:t>Ce que Comtrafic X n’est pas : </a:t>
            </a:r>
            <a:pPr indent="0" marL="0">
              <a:lnSpc>
                <a:spcPts val="1500"/>
              </a:lnSpc>
              <a:buNone/>
            </a:pPr>
            <a:r>
              <a:rPr lang="en-US" sz="1100" dirty="0">
                <a:solidFill>
                  <a:srgbClr val="4E5170"/>
                </a:solidFill>
                <a:latin typeface="Inter" pitchFamily="34" charset="0"/>
                <a:ea typeface="Inter" pitchFamily="34" charset="-122"/>
                <a:cs typeface="Inter" pitchFamily="34" charset="-120"/>
              </a:rPr>
              <a:t>ni un logiciel de facturation, ni une plateforme agréée. Nous n’émettons pas de facture au sens fiscal, nous ne produisons ni Factur-X, ni UBL, ni CII, et nous ne remplaçons ni votre ERP ni votre expert-comptable. Nous lui donnons la seule information qu’il n’a pas : qui a consommé quoi, et combien ça coûte.</a:t>
            </a:r>
            <a:endParaRPr lang="en-US" sz="1100" dirty="0"/>
          </a:p>
        </p:txBody>
      </p:sp>
      <p:sp>
        <p:nvSpPr>
          <p:cNvPr id="8" name="Text 5"/>
          <p:cNvSpPr/>
          <p:nvPr/>
        </p:nvSpPr>
        <p:spPr>
          <a:xfrm>
            <a:off x="685800" y="5669280"/>
            <a:ext cx="10817352" cy="329184"/>
          </a:xfrm>
          <a:prstGeom prst="rect">
            <a:avLst/>
          </a:prstGeom>
          <a:noFill/>
          <a:ln/>
        </p:spPr>
        <p:txBody>
          <a:bodyPr wrap="square" lIns="0" tIns="0" rIns="0" bIns="0" rtlCol="0" anchor="t"/>
          <a:lstStyle/>
          <a:p>
            <a:pPr indent="0" marL="0">
              <a:buNone/>
            </a:pPr>
            <a:r>
              <a:rPr lang="en-US" sz="950" i="1" dirty="0">
                <a:solidFill>
                  <a:srgbClr val="726F8C"/>
                </a:solidFill>
                <a:latin typeface="Inter" pitchFamily="34" charset="0"/>
                <a:ea typeface="Inter" pitchFamily="34" charset="-122"/>
                <a:cs typeface="Inter" pitchFamily="34" charset="-120"/>
              </a:rPr>
              <a:t>Cette page décrit le cadre pour orienter la discussion. Elle ne constitue pas un conseil juridique ou fiscal — faites valider votre situation par votre expert-comptable.</a:t>
            </a:r>
            <a:endParaRPr lang="en-US" sz="950" dirty="0"/>
          </a:p>
        </p:txBody>
      </p:sp>
      <p:sp>
        <p:nvSpPr>
          <p:cNvPr id="9" name="Text 6"/>
          <p:cNvSpPr/>
          <p:nvPr/>
        </p:nvSpPr>
        <p:spPr>
          <a:xfrm>
            <a:off x="685800" y="6382512"/>
            <a:ext cx="7772400" cy="274320"/>
          </a:xfrm>
          <a:prstGeom prst="rect">
            <a:avLst/>
          </a:prstGeom>
          <a:noFill/>
          <a:ln/>
        </p:spPr>
        <p:txBody>
          <a:bodyPr wrap="square" lIns="0" tIns="0" rIns="0" bIns="0" rtlCol="0" anchor="ctr"/>
          <a:lstStyle/>
          <a:p>
            <a:pPr indent="0" marL="0">
              <a:buNone/>
            </a:pPr>
            <a:r>
              <a:rPr lang="en-US" sz="900" dirty="0">
                <a:solidFill>
                  <a:srgbClr val="726F8C"/>
                </a:solidFill>
                <a:latin typeface="Inter" pitchFamily="34" charset="0"/>
                <a:ea typeface="Inter" pitchFamily="34" charset="-122"/>
                <a:cs typeface="Inter" pitchFamily="34" charset="-120"/>
              </a:rPr>
              <a:t>Comtrafic X Entreprise · gestion financière des télécoms</a:t>
            </a:r>
            <a:endParaRPr lang="en-US" sz="900" dirty="0"/>
          </a:p>
        </p:txBody>
      </p:sp>
      <p:sp>
        <p:nvSpPr>
          <p:cNvPr id="10" name="Text 7"/>
          <p:cNvSpPr/>
          <p:nvPr/>
        </p:nvSpPr>
        <p:spPr>
          <a:xfrm>
            <a:off x="10405872" y="6382512"/>
            <a:ext cx="1097280" cy="274320"/>
          </a:xfrm>
          <a:prstGeom prst="rect">
            <a:avLst/>
          </a:prstGeom>
          <a:noFill/>
          <a:ln/>
        </p:spPr>
        <p:txBody>
          <a:bodyPr wrap="square" lIns="0" tIns="0" rIns="0" bIns="0" rtlCol="0" anchor="ctr"/>
          <a:lstStyle/>
          <a:p>
            <a:pPr algn="r" indent="0" marL="0">
              <a:buNone/>
            </a:pPr>
            <a:r>
              <a:rPr lang="en-US" sz="900" dirty="0">
                <a:solidFill>
                  <a:srgbClr val="726F8C"/>
                </a:solidFill>
                <a:latin typeface="Inter" pitchFamily="34" charset="0"/>
                <a:ea typeface="Inter" pitchFamily="34" charset="-122"/>
                <a:cs typeface="Inter" pitchFamily="34" charset="-120"/>
              </a:rPr>
              <a:t>9 / 12</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AXIT ComTrafic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AXIT ComTrafic</dc:creator>
  <cp:lastModifiedBy>AXIT ComTrafic</cp:lastModifiedBy>
  <cp:revision>1</cp:revision>
  <dcterms:created xsi:type="dcterms:W3CDTF">2026-08-17T14:30:23Z</dcterms:created>
  <dcterms:modified xsi:type="dcterms:W3CDTF">2026-08-17T14:30:23Z</dcterms:modified>
</cp:coreProperties>
</file>